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4401" r:id="rId2"/>
  </p:sldMasterIdLst>
  <p:notesMasterIdLst>
    <p:notesMasterId r:id="rId14"/>
  </p:notesMasterIdLst>
  <p:sldIdLst>
    <p:sldId id="279" r:id="rId3"/>
    <p:sldId id="287" r:id="rId4"/>
    <p:sldId id="261" r:id="rId5"/>
    <p:sldId id="284" r:id="rId6"/>
    <p:sldId id="285" r:id="rId7"/>
    <p:sldId id="286" r:id="rId8"/>
    <p:sldId id="277" r:id="rId9"/>
    <p:sldId id="280" r:id="rId10"/>
    <p:sldId id="283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354" y="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A439ACF-19C9-4316-965A-1D941EA27D9B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FB8148-AD9C-4187-82AD-BCE0EA304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382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68B08EE-3250-4EDB-B5CD-B6D6E5E425FC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6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0648C65-9026-49EC-89DA-52E6EBA22259}" type="slidenum"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09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D360B4A-5D14-49A1-A84B-1FFF79FDFA56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8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CD8BA-8802-4C01-B2A9-0DAE965487AC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25949BC7-43E0-478D-AE66-887A78786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03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FD9D-158B-4730-BE1C-CB94249AD500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53DFE-5BE4-4CB4-9FC1-090CEA6E63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512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7D1D-8BDE-4ECF-ADB9-9BF57CADC0A6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634EF-7DC1-40BF-A28F-7BB93A151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514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28FEF-7991-4F0A-B22A-168B854357B8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99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A0CE-9A64-42D7-B04D-6841660759E0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FCC92-0FFF-404D-B5FB-7741365797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0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AE611-E369-40AB-874E-118973644B48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9A5EC-F15C-40B2-853A-2C27122F1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08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B5B64C-2E84-4F9E-B469-49C29407DF8F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5D5D819-9E93-43AE-840D-D4D94BA3A4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027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7C2CCFC-0492-4618-A37D-82BA8D811E8D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F365746-B075-41EE-8071-120D142F4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3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 smtClean="0">
                <a:solidFill>
                  <a:srgbClr val="C7EEEC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E8940-EC60-4C88-AA02-75AB3C5A4C28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5DF5519-10E6-4A50-8E9F-EA87612AD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0731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D695-D9F2-45B7-B19A-EEE4AFFCC062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83B5B-3CE8-4AE1-B32C-05FEE0296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90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5068C-5229-4860-8E8C-44C344E76646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AD6AE-31F8-4539-A4E6-1D42FF79F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916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B5078-4BE0-4167-A7DC-C1D319F5EED0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1BBC5-0A4F-4F46-84E8-8E560CD34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059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anose="020B0604020202020204" pitchFamily="34" charset="0"/>
              </a:defRPr>
            </a:lvl1pPr>
          </a:lstStyle>
          <a:p>
            <a:fld id="{350D606A-E504-4B16-8EA1-41397D14C8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156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anose="020B0604020202020204" pitchFamily="34" charset="0"/>
              </a:defRPr>
            </a:lvl1pPr>
          </a:lstStyle>
          <a:p>
            <a:fld id="{096A0602-09F4-4312-B63E-CEE2B9A2A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674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anose="020B0604020202020204" pitchFamily="34" charset="0"/>
              </a:defRPr>
            </a:lvl1pPr>
          </a:lstStyle>
          <a:p>
            <a:fld id="{2E9900CD-D018-4D8F-B378-6ACFC3620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2306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anose="020B0604020202020204" pitchFamily="34" charset="0"/>
              </a:defRPr>
            </a:lvl1pPr>
          </a:lstStyle>
          <a:p>
            <a:fld id="{8EA6441D-32E9-4C69-91D4-B0656EE56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091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anose="020B0604020202020204" pitchFamily="34" charset="0"/>
              </a:defRPr>
            </a:lvl1pPr>
          </a:lstStyle>
          <a:p>
            <a:fld id="{6F217ADC-E264-4A38-B852-83E5C4836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6532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anose="020B0604020202020204" pitchFamily="34" charset="0"/>
              </a:defRPr>
            </a:lvl1pPr>
          </a:lstStyle>
          <a:p>
            <a:fld id="{1A323546-72CD-4C49-9691-6A58A6A82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714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anose="020B0604020202020204" pitchFamily="34" charset="0"/>
              </a:defRPr>
            </a:lvl1pPr>
          </a:lstStyle>
          <a:p>
            <a:fld id="{74D64A10-FAD8-45B6-BB9B-48E80AD28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0845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anose="020B0604020202020204" pitchFamily="34" charset="0"/>
              </a:defRPr>
            </a:lvl1pPr>
          </a:lstStyle>
          <a:p>
            <a:fld id="{D9B4244B-6A14-4125-9915-100D733E5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1071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anose="020B0604020202020204" pitchFamily="34" charset="0"/>
              </a:defRPr>
            </a:lvl1pPr>
          </a:lstStyle>
          <a:p>
            <a:fld id="{CF2E8857-05D7-49C8-82DF-3EE26E9FA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45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10893-4A9F-460F-A59F-4F5B4534C866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50230-C47F-4D3F-8F2A-FC8C826BC8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945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anose="020B0604020202020204" pitchFamily="34" charset="0"/>
              </a:defRPr>
            </a:lvl1pPr>
          </a:lstStyle>
          <a:p>
            <a:fld id="{ECAE7FC4-B206-4A4C-A813-0B4EB6648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024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anose="020B0604020202020204" pitchFamily="34" charset="0"/>
              </a:defRPr>
            </a:lvl1pPr>
          </a:lstStyle>
          <a:p>
            <a:fld id="{D408F3EA-A94E-48BE-AA75-E3AF11AEA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11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A894547-AE8A-4D21-9091-A3C48AFBE8A7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939560-7F64-4ED0-9CCB-EFB415F1C1F1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9455E512-111C-436E-905F-A2224CBB7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70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EFB58-16E8-4049-910E-9C20E0054D65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90803-C009-4B2B-A4F5-72111D52A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75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F1897-6CD6-4716-B312-3C86F99C377B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E36DB-2642-4042-ACBE-68CD439F8E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84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CA330-10FF-4783-A869-F6F19E2268C0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86C291F-BB8B-4157-976D-6BFF90BDF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04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 smtClean="0">
                <a:solidFill>
                  <a:srgbClr val="C7EEEC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B09C8-32D3-435C-AB21-AA18EBF929F7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A59945F3-9735-440D-B373-19B457E23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8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E2F99B3E-EC2C-4901-85F4-7F46CC66029F}" type="datetime1">
              <a:rPr lang="en-US" altLang="en-US"/>
              <a:pPr>
                <a:defRPr/>
              </a:pPr>
              <a:t>1/24/2017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45E25EE-4B28-4109-B230-9DD5F98276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  <p:sldLayoutId id="2147484454" r:id="rId11"/>
    <p:sldLayoutId id="2147484455" r:id="rId12"/>
    <p:sldLayoutId id="2147484456" r:id="rId13"/>
    <p:sldLayoutId id="2147484457" r:id="rId14"/>
    <p:sldLayoutId id="2147484458" r:id="rId15"/>
    <p:sldLayoutId id="2147484459" r:id="rId16"/>
    <p:sldLayoutId id="2147484460" r:id="rId17"/>
    <p:sldLayoutId id="2147484461" r:id="rId18"/>
    <p:sldLayoutId id="2147484462" r:id="rId19"/>
    <p:sldLayoutId id="2147484463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C7EEEC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111" charset="-128"/>
              </a:defRPr>
            </a:lvl1pPr>
          </a:lstStyle>
          <a:p>
            <a:pPr>
              <a:defRPr/>
            </a:pPr>
            <a:fld id="{18060562-58D3-425B-8CBF-8062C7F23FC5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10F80DD-1F90-4136-8B1F-962D3D115F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4" r:id="rId1"/>
    <p:sldLayoutId id="2147484465" r:id="rId2"/>
    <p:sldLayoutId id="2147484466" r:id="rId3"/>
    <p:sldLayoutId id="2147484467" r:id="rId4"/>
    <p:sldLayoutId id="2147484468" r:id="rId5"/>
    <p:sldLayoutId id="2147484469" r:id="rId6"/>
    <p:sldLayoutId id="2147484470" r:id="rId7"/>
    <p:sldLayoutId id="2147484471" r:id="rId8"/>
    <p:sldLayoutId id="2147484472" r:id="rId9"/>
    <p:sldLayoutId id="2147484473" r:id="rId10"/>
    <p:sldLayoutId id="21474844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Describing Location in a Distribution</a:t>
            </a:r>
          </a:p>
        </p:txBody>
      </p:sp>
      <p:sp>
        <p:nvSpPr>
          <p:cNvPr id="26627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985294" y="-2590006"/>
            <a:ext cx="2179637" cy="7375525"/>
          </a:xfrm>
        </p:spPr>
        <p:txBody>
          <a:bodyPr/>
          <a:lstStyle/>
          <a:p>
            <a:pPr marL="0" indent="0" eaLnBrk="1" hangingPunct="1">
              <a:buFont typeface="Wingdings" pitchFamily="-111" charset="2"/>
              <a:buNone/>
              <a:defRPr/>
            </a:pPr>
            <a:r>
              <a:rPr lang="en-US" altLang="en-US" sz="3600" b="1" u="sng" dirty="0" err="1" smtClean="0">
                <a:solidFill>
                  <a:srgbClr val="000000"/>
                </a:solidFill>
                <a:ea typeface="ＭＳ Ｐゴシック" pitchFamily="-111" charset="-128"/>
              </a:rPr>
              <a:t>Warmup</a:t>
            </a:r>
            <a:endParaRPr lang="en-US" altLang="en-US" sz="3600" u="sng" dirty="0" smtClean="0">
              <a:solidFill>
                <a:srgbClr val="000000"/>
              </a:solidFill>
              <a:ea typeface="ＭＳ Ｐゴシック" pitchFamily="-111" charset="-128"/>
            </a:endParaRPr>
          </a:p>
          <a:p>
            <a:pPr marL="457200" indent="-457200">
              <a:buClr>
                <a:schemeClr val="tx1"/>
              </a:buClr>
              <a:buFont typeface="Wingdings" pitchFamily="-111" charset="2"/>
              <a:buAutoNum type="arabicPeriod"/>
              <a:defRPr/>
            </a:pPr>
            <a:r>
              <a:rPr lang="en-US" sz="2400" dirty="0" smtClean="0"/>
              <a:t>Brittany is 5’7” tall and her boyfriend Freddie is 6’ tall? </a:t>
            </a:r>
            <a:r>
              <a:rPr lang="en-US" sz="2400" dirty="0"/>
              <a:t>T</a:t>
            </a:r>
            <a:r>
              <a:rPr lang="en-US" sz="2400" dirty="0" smtClean="0"/>
              <a:t>he height of females has a mean of 64 inches with a standard deviation of 2.5 inches and the </a:t>
            </a:r>
            <a:r>
              <a:rPr lang="en-US" sz="2400" dirty="0"/>
              <a:t>height of </a:t>
            </a:r>
            <a:r>
              <a:rPr lang="en-US" sz="2400" dirty="0" smtClean="0"/>
              <a:t>males </a:t>
            </a:r>
            <a:r>
              <a:rPr lang="en-US" sz="2400" dirty="0"/>
              <a:t>has a mean of </a:t>
            </a:r>
            <a:r>
              <a:rPr lang="en-US" sz="2400" dirty="0" smtClean="0"/>
              <a:t>69 </a:t>
            </a:r>
            <a:r>
              <a:rPr lang="en-US" sz="2400" dirty="0"/>
              <a:t>inches with a standard deviation of 3</a:t>
            </a:r>
            <a:r>
              <a:rPr lang="en-US" sz="2400" dirty="0" smtClean="0"/>
              <a:t> inches. </a:t>
            </a:r>
            <a:r>
              <a:rPr lang="en-US" sz="2400" dirty="0"/>
              <a:t>W</a:t>
            </a:r>
            <a:r>
              <a:rPr lang="en-US" sz="2400" dirty="0" smtClean="0"/>
              <a:t>ho is relatively taller for their gender?</a:t>
            </a:r>
          </a:p>
          <a:p>
            <a:pPr marL="457200" indent="-457200">
              <a:buClr>
                <a:schemeClr val="tx1"/>
              </a:buClr>
              <a:buFont typeface="Wingdings" pitchFamily="-111" charset="2"/>
              <a:buAutoNum type="arabicPeriod"/>
              <a:defRPr/>
            </a:pPr>
            <a:endParaRPr lang="en-US" sz="2400" dirty="0"/>
          </a:p>
          <a:p>
            <a:pPr marL="457200" indent="-457200">
              <a:buClr>
                <a:schemeClr val="tx1"/>
              </a:buClr>
              <a:buFont typeface="Wingdings" pitchFamily="-111" charset="2"/>
              <a:buAutoNum type="arabicPeriod"/>
              <a:defRPr/>
            </a:pPr>
            <a:r>
              <a:rPr lang="en-US" sz="2400" dirty="0" smtClean="0"/>
              <a:t>Jamal’s SAT Math score of 550 beat 12,000 of the 19,000 students who sat for the test.  What percentile was his score?</a:t>
            </a:r>
          </a:p>
          <a:p>
            <a:pPr marL="0" indent="0">
              <a:buFont typeface="Wingdings" pitchFamily="-111" charset="2"/>
              <a:buNone/>
              <a:defRPr/>
            </a:pPr>
            <a:r>
              <a:rPr lang="en-US" sz="2400" dirty="0"/>
              <a:t>	</a:t>
            </a:r>
            <a:endParaRPr lang="en-US" altLang="en-US" sz="1800" dirty="0" smtClean="0">
              <a:solidFill>
                <a:srgbClr val="000000"/>
              </a:solidFill>
              <a:ea typeface="ＭＳ Ｐゴシック" pitchFamily="-111" charset="-128"/>
            </a:endParaRPr>
          </a:p>
        </p:txBody>
      </p:sp>
      <p:sp>
        <p:nvSpPr>
          <p:cNvPr id="34820" name="AutoShape 5" descr="data:image/jpeg;base64,/9j/4AAQSkZJRgABAQAAAQABAAD/2wCEAAkGBxIHBhQUEREUFhMXFBoaGBgYFyMcIRkeGxsbGBseHxYeKCkgGCYxHRkWIjIiMSsrMC4zFyAzODUsOCotOisBCgoKBQUFDgUFDisZExkrKysrKysrKysrKysrKysrKysrKysrKysrKysrKysrKysrKysrKysrKysrKysrKysrK//AABEIAKsBJgMBIgACEQEDEQH/xAAbAAEAAwEBAQEAAAAAAAAAAAAABAUGBwMBAv/EAEUQAAIBAwEDCAgEBAQFBAMAAAECAwAEERIFBiETFSIxQVFU0QcWNnOTo7LSFDJhcSNCgZEkYnShM1JjcrFEU4LCFzRD/8QAFAEBAAAAAAAAAAAAAAAAAAAAAP/EABQRAQAAAAAAAAAAAAAAAAAAAAD/2gAMAwEAAhEDEQA/AOo7A2JavsG3JtoCTBGSTEvHoD9KsOYrTwsHwl8q+bu+z9t7iP6BVjQV/MVp4WD4S+VOYrTwsHwl8qsKUFfzFaeFg+EvlTmK08LB8JfKrClBX8xWnhYPhL5U5itPCwfCXyqwpQV/MVp4WD4S+VOYrTwsHwl8qmznELfsf/FcMXee8t/Q5JytzLy7xJNBPyjByv4pIpF5TOolcrxz+WUDsoOzcxWnhYPhL5U5itPCwfCXyqCu8Od9/wAByf8A6L8Tymr/AKvJadGP65z/AErP23pCku721ijs1L3E15EMzYC/hccSdB4Ht7sfzUGu5itPCwfCXypzFaeFg+EvlWPX0iSDZrzvZARQXf4a5PLZKuHVMxrp/irl14kqePUaibL3mutmHa0pia4ht76UsWnwUjVFJWJCCDgZbTlRx4ZNBu+YrTwsHwl8qcxWnhYPhL5Vk94fSZBsu60xiJ8W6Ttykwi1K4LKsQKnlH0jODpHSHHjU603wfam31gtbdXRrWG55R5dHQlbGNOk5OOIHb1cOugvuYrTwsHwl8qcxWnhYPhL5VC3h2+2zr+C3ghEtxOX0Kz8moVBl2Z8MQOIGApJJrG73b3XV9uwRboIZVvFtrnExDIxdABHIqnKsG/P0So7CeoN/wAxWnhYPhL5U5itPCwfCXyrP72bRn2BurbpEStxNLBbB2Yzck0hwzmR8GTGGwzAZOMiqK02hDu9vrHanbl1JOZFWW3uI2lDmRQUCOqBYfzKesgZoN7zFaeFg+EvlTmK08LB8JfKsxJv8Y7Rro2v+AW45EzcqNfCTkuU5HGNGvt1av8ALWU29tu+hs9oiGViOdVh1GdlaNW5EBI+i2kHU2SCunrAOeAdS5itPCwfCXypzFaeFg+EvlWJ2j6RY92pGt3WMm2jj5cSXRMhZlDFYta6rkgHizFM5HbVvs7fGXaFxdlLUGC1dwziQl5AIxIvJxBekTkDBI6xjPVQX/MVp4WD4S+VOYrTwsHwl8qotzd8G3nKssMPJMmrVHcrI0fVhJYiFZG49moAg8ajbw7Qubb0iWscAZw1pOeSMpSMsGXDPwPV1Z0k8aDTcxWnhYPhL5U5itPCwfCXyrO7O35/FywBrfRqu5bSf+JnkZ41JCjAxIrEEBuHWOHddbt7aO3YZZBGFiWd4421Z5QRnQzYwNPTDDHH8tBI5itPCwfCXypzFaeFg+EvlXOt6945It6JbmO7KQbPeJHgEuOX1k/iCY89PQjpjh1qcca1t1vU77blgtbcT/h4kknYyhMCQFkVBg62KjPEqOI40FxzFaeFg+EvlTmK08LB8JfKsX/+UIzsy0YxwxzXELTaZrjk0RVfQByukksSDgaew5xithuvtyPeTYMVzECEkXOD1gglWB/ZgR/Sg9OYrTwsHwl8qcxWnhYPhL5VYUoK/mK08LB8JfKnMVp4WD4S+VWFKDA+kzZFvBsFClvCp5dRkRqP5H7hX2pnpS9n4/fr9ElKDQbu+z9t7iP6BVjVdu77P23uI/oFWNApSlApUa/vVsI1LhsNIkY0qTxkYIucdQyRk9lRrrbCWk5EiSKg1fxCBpJVDKQADrPQVjnTjhjOeFBZUqLZXv4pmUxvG64JV9JOGzg5QsvHS3bnh1dVSqD8uutCO8YrF3vo2tr3cmLZ7ySaITlJOGodIsezH8xH9q21KCg2puwLzbyXcVxLBOsPIsyBDrj1a9JDqwHS45HGq/ZO4MOzL+1kWaVjbS3Mi6sdI3Iw2o47OytfSgyEu4UMmxLq35aTTc3humbAyrF0fSOGMZQfrxNfmbcJZPxQF5cLFdzNJPGujDhgAUyVLIMDBIIJB49lbGlBmto7npPdF4Lia1LQrDJyOka40yFGWBKEAkB1ww76mWW7qWe8LXSu5Y2yQaWOeihLA6j0iePEk1c0oKbb+742vPFIs0kE8Jbk5Y9JIDDDAq4KsCMcCOyq19xoW2PyJlkLNdLcySnBaSRWDZOAFA4AYAGAK1dKCBtzZEO3dmPBOuqN8ZwcEEHIII4gggEH9KobLcdUv45Li8urrkXDwpK40owyA2FALEZ6zWtpQZF9w4nYobib8IZuWNr0dBfXyn5tPKadfHRqxX7udxoriG4UyyDl7xLpuA4MhUhR+nQH61q6UGb2huitztOSWK5ngE+nl0iKjldAwDrILxnHDKkHFS9kbvJsuW6KyOfxMpkbjgqSoTCkceoDj11c0oMzszc8Wm3VupbmaeWNGSMuqLpVsZ1GNVMp4dbE/wB69ttbs857bjuVuJYZYonjQoFP5yCSQ4Ibq6iMVoKUGE3g3UNpubJa2kUs080xlMxdVInLCTl3bK46SjgoPUBjFazYey12NsWK3j/LFGqD+g6/78an0oMjaejnZ0dqwmto55HZ2eaRAXZnYsTq7Ovh3Yqkn3buNi3gFvHeODbJC0sMkP8AHCAqglWXDRFQcB0JJHdXSaUGH2FuK1nsGzH4h4LyC3MRli0tlXbW6EOpVhq6jjhjNa7ZlkNnWCRKzsEXGp2Lsf1ZjxJqVSgUpSgUpSgx3pS9n4/fr9ElKelL2fj9+v0SUoNBu77P23uI/oFWNV+7vs/be4j+gVYUClKUETadsbu2CggESxPx7klSQ/7Kag7SsZtoXDqyxiExuiNrJZS6FSxi04JySMaxwJ78VYX96thGpcNhpEjGlSeMjBBnHUMkZPZUW423HbXBV1cKCwMmAV1KhlK4B150KxzpxwxnNB6WEEguXklCKzKi6UYuMJqOdRVevX1Y4Y6znh42KchtyZAzleShYBnZsFnnDY1E44KvAcOFS7K9/FMymN43XBKvpJw2cHKFl46W7c8OrqqPB7Rzf6eD67igsqUpQKUpQKUpQKUpQKUpQKUpQKUpQKUpQKUpQKUpQKVDutq29pLpkniRsZw0iqf7E1LJwONB9pVeu2oJFyjmQd8SmQf3QEUW7nmHRtinvZFH9hGXz/cUFhWf2Lvts/bt8Ira6SSQgnSA3UOs8RVgtrPMcyThR2LEgHX2M76i36EBO3h1Yw+4vonj3P2+Llbt5CEZdJjC/m7cgmg6RSlKDHelL2fj9+v0SUp6UvZ+P36/RJSgv9g+zdvg4/w8fHu6A41lt0NibRs9qBricNEHZi4naTlg0McZAjIxGOVjMo49HVpHAnOi2Zdx2e7FsZHVQ0MKAt1FnVVUf1JA/rWU3OewO3UMO0oDKVYLa2h5OE9EknkMtqIAJzw6uqg3e0kEuzpVaLlVMbAx8P4gKnKdIhePVxIHHjWS2ZszaVneB4pY0t8p/hJHMx0l+mwuGw0Z0kkINS9HGePDV7WtxebLljZzGHidS6nBQMpBYN2EZzn9Kxu5VxBebbXTtCzmeG2MUcdqmj+EGTBcF2zpwAoGAOUbvoNltO2N3bBQQCJYn49ySpIf9lNVe0diyXszLlFjZ3fVklsvA0Gnk8AYGrVnV2YxxzV/VTd7bFpK2pDyasy6geOpYmmPR7tKnjnrxw7aCRYQSC5eSUIrMqLpRi4wmo51FV69fVjhjrOeEXZ9sLbeKfSXOYID0nZv57jq1E4H6DhU2zu2mlZHQK6hSQG1DDZxxwOPRbhjurwg9o5v9PB9dxQWVKUoFKUoFKUoFKUoFKUoFKUoFKUoFKUoFKUoFfiaVYIizsFUDJJOAP3J6q/FzcC2jyckk4VR1sewAd/A/oMEnABrwitmmkDzYyPyoDlV/XOBqPXxwMdg4ZIcs9Inowud9t4jdQyxRoY1ULJqDHTnjgA4Bz+/eBXURsaDI1RhyDkGQmQ578uTx/Wp9KBSlKBSlKBSlKDHelL2fj9+v0SUp6UvZ+P36/RJSgtrGOWXdCEQSJHJ+Hj0u6FwOgucqGUnhnt4frWZ3O2zJfX1vE+1Y7ho0w6Q2zjlCI+Je4YlWHENqAXUSp6jg6Wyuvwe6MDcjLN/AiGiIAscoo6iQP8Aes/u1s2KDbEGi12jGsaFU5bk+TXEZjVmKsXJEYEY6xjTkZ40Gv23ai92LPGzKqvDIhLjKgMpBLDIyOPEZH7iqHc++e4dVO0ba4RYyAsduY2OhuTLajIwYAgg4XrI6u3QbXjWbZMyvG0qNE4aNetwVIKgEgZI4DiOusduXaQ2O3Soh2gshSaRDdcnpUSSI0oTQeJL6Cc5PAcRwoN5VHe7vC8vHYuoDaskJ08NEYtPKZ4rx1acdYFXlV022EgnYMkmhM6pAoKgqnKEEAlx0R16cdQzkgUHrZWrxTu8jKzMFXoqVAC6iOBJOeke3uqJYW62+8U+kYzBATx/z3HfUyyvfxTMpjeN1wSr6ScNnByhZeOlu3PDq6q8IPaOb/TwfXcUFlSlKBSlKBSlKBSlKBSlKBSlKBSlKBSlVG8u8truvZLLdy8nGz6AdLNliC2MKCepT/agt6i3V3ycmhAWkIyBxwP1ZupB1/qcHAOKrtk7fj3lsRJYvqiJIMpRlxg4IVWALHr7MDt7jaWlqtpGQueJySSWLHvLHiewfoAAMACg/FtZiOXW5Dy4xrxjA4dFR/KOA4duMnNSqUoFKUoFKUoFKUoFKUoMd6UvZ+P36/RJSnpS9n4/fr9ElKC+2CM7t2/An/Dx8Bwz0B21ltibJdN5IHisr2CNBIZDcXhkUgoVULGJpNTaj2gADJ68VqdhnG7MHX/+tH1f9g7awvo8Ecs9q4SzZjHnlPxzSTtmM8Wg06S5/mGrAyxHVQb/AG5OLbYs7sXCrDIxKMFYAKSSrNhVPcSQAeusXsK95Db8Raz2m8zwnk2uJYToiLJyhCiTv5IsMFvy8K222ZYoNjzNcDVCsTmQEasoFJcaf5ujnh21kdybuzm2mOTiuFmKTqnLTGbQsMqxyopLtyY1cmcDgeHE6eAbqs5fbvNdXshHJqHLkycS/ThMOgrgdEEh/wA3Wo4do0dVt7thLO4KlWIWN3dhjC6FDaeJySQcj9uJGRkPSwgkFy8koRWZUXSjFxhNRzqKr16+rHDHWc8Iuz7ZbbeK40lzmCAnU7P/AD3HVqJwP0HCptndtNMyOgV1CnAbUMNnHHA49FuGO6vCD2jm/wBPB9dxQWVKUoFKUoFKUoFKUoFKUoFKUoFKVFubzk5NCKXk/wCUcAM9rMeCj+57gaD2nmW3iLMcAf1/QAAcSc8ABxOay2+O6i797OWKdnhiWQSLpA1sQrKCc5CjDHhjP7dVaGCx/ih5SHkHUcYCdnQU508Os5J/WplBS7n7uR7qbBS2id3RCxDPjPSYserA7auqUoFKUoFKUoFKUoFKUoFKUoMd6UvZ+P36/RJSnpS9n4/fr9ElKC+2F7NQcQP8PHxPUOgOusfsDaK+tFvHFebNuQ/KavwtsA6aUJBLrK/JrnhkjiSF/m4W9/fybN3DgeNtPQtg8mM8lGxjWSTB4dFCzceHCvQbbSbee2jtJopUdJOWWMq2hQupZCy9XTCpp7deeygvNtcqdjz8h/xuRfk+APT0nT0WIU8ccCQO81RboQi2lIGyGs2ZcySYh0swxkfwnLHiSfygcOypW9kE7vaSW8RlMN1rdA6oSvIzR9bEA9J04V4bnTXsdqsV3bSKRrJmaZJM5csq8GLflbHcNP7UGmqkud24ppiQ8q6hNqHKuwJmBDEKzFRjJwMYHDGMCruqu/2vzfITJGeT6QDA8SVjaU9DqxpRhnPX2dtBIsrV4p3eR1Z2Cr0VKgBdRHAljnpHt7qiWFutvvFPoGMwQE/vruKmWV200zI6BXUKcBtQw2cccDj0W4Y7q8IPaOb/AE8H13FBZUpSgUpSgUpSgUpSgUpXlc3CWsJaR1RR1sxAA7OJPAcSKD1r8u4jQkkAAZJPYB+tUu27iTaOx547aF2Z4ZFVj/DUEqQOk2GPXwIBHeR11z70SbkX+xNsyvtFMoYwI9UokAYOGzpyRkYyDjh2UHTeVfaA/hMY4/8A3MAlv1QHIA/zEHPYO2pdtbrax6UGB19eST3kniT+pr1pQKUpQKUpQKUpQKUpQKUpQKUpQKUpQY70pez8fv1+iSlPSl7Px+/X6JKUGg3e47vW/uI/oFTILZLYHQirk5OlQMnvOOuoe7vs/be4j+gVY0ClKUCqm92XJe3L65U5Jo2RVEZDIHXDEPqwSTg5K9QAAHEm2rwvrkWdlJIRkIjMQO3SCcf7UHlZWrxTu8jqzsFXoqVAC6iOBLHPSPb3VEsLdbfeKfQMZggJ/fXcVLsrl5Lh0kChlCtlSSCG1AdeDnon+4rwgYesc3H/ANPB9dxQWdK+ah3isvvtv5a7lmH8Ssrctr08mobGjRnOWGPzjH7Gg1NKotkb3We19nxyxyjpoG5PIZ1B/wCaNCxXs/TiO+pb7VP/APO3nk78KqY7v+KyZ/pnq444ZCypVfy1w/8AJCv7yFv/AKivytrNL/xLr+kSKgI/XXrbPXxDCgr7jfjZ9ttv8K90ouOUWPk9LZ1PgKM4xx1Dt7asztVHbEQaVv8ApjIH7yfkU9XAnP6Vg7/0SwX2+H457tyeWjkMbIGB0FeiSTxB046u2ukggDhiggcncXQOp1hHYEw7Y7yzDSp/y6WAx+Y54etvsyKCUNpLOM4dyXYZ68M2dPWeAwP0qXqHeKah3ig+0r5qHeKah3ig+0r5qHeKah3ig+0r5qHeKah3ig+0r5qHeKah3ig+0r5qHeKah3ig+0r5qHeKah3ig+0r5qHeKah3ig+0r5qHeKah3ig+0r5qHeKA5oMf6UvZ+P36/RJSnpS9n4/fr9ElKDQbu+z9t7iP6BVjVdu77P23uI/oFWNApSlAryu7cXdq6NnS6lTjuYYP/mvWlBEs7QwSszPqdgoJxjgucDA/7mr8Nse2Y5NvCT7tfKp1KCBzLbeGh+GvlVHvP6PNn7zcny0Wnk9WOSwmdWnOcDj+UY/c1q6gbRZ3uI40kaPXqyyhSeiM8NQZf9qCNsvdi02Zs6OFIIysahQXRWOB3tjiak8y23hofhr5V6bHumvdkwyMAGeJHOOrLKCcfpxqXQQOZbbw0Pw18qcy23hofhr5VPpQQOZbbw0Pw18qcy23hofhr5VAe7na0GpyP8S6O8UeSiAOVwpDZ6QjUkg5yTgZ4WeyLk3ezI3brZATwx1/p2ftQefMtt4aH4a+VOZbbw0Pw18qn0oIHMtt4aH4a+VOZbbw0Pw18q9NpBzb9B2Tjliihmxg8FBBGc6esHhntwRSNtSZRE5ZhloFChMq4kkWNyzYypGrhhl4gZB6iFvzLbeGh+GvlTmW28ND8NfKp9KCBzLbeGh+GvlTmW28ND8NfKp9U1/dSQ7XXVyywfwxqQRlWZ3K4bVmTGTGvRHDVnPcErmW28ND8NfKnMtt4aH4a+VQth3ss1wFlZyzRa3Vk0iN8gMiEAalBJHEseA4995QQOZbbw0Pw18qcy23hofhr5VPpQQOZbbw0Pw18qcy23hofhr5VXyyTxNNpmkZFaNMlUJUsymQqFQZ0owxnVxzkcOlYbDuTd7P1MSSHkXLLpJCSMgJXAwSFB6h19QoHMtt4aH4a+VOZbbw0Pw18qn0oIHMtt4aH4a+VOZbbw0Pw18q/W15XhsCUyDqQEgaiql1DsBg5IUsRwPV1GqC42vMmzXkEkg5NZSp5L/iNE7jEg09EYRScaPzHBHYF7zLbeGh+GvlXtbbPhtHzHDGhxjKoAcd2QP0H9qk0oMd6UvZ+P36/RJSnpS9n4/fr9ElKDQbu+z9t7iP6BVjVdu77P23uI/oFWNApSlApSlApSlAqPeWSXqgPq4HgVdkI/8AkhB/pmpFKD8QxLBCqoAFUAADqAAwAB+1fulKBSlKCHPsyKeLBU/nLgq7KQxyCQ6kMvBmHA9RIqTBEsEIVRhQMAftX7pQKUpQR72yS+jAcHg2pSrFSpwRkOpDDgWHA9RI7a8OZ4eUU6T0dOBrbB0nKlkzpcg4IJBIIBqfSgUrHba3qNjvdHEJ4VhQxLKjEa3acsqFQTnokRk8OIkPdUza+9w2ddTKtvJIsLRJK6lQFeYppXBOo9GRWJA7R+uA0tQ5tmxT3iyMG1qQRh2AJGQNSA6Xxk4yDg4I4gVStvrbjev8Fg69WgtkcHKcpjRnVjTjpYxk4rTUEOy2ZFYt/DUjhgAszBR/yqrEiNerojA4DuFTKUoFKUoI0thHNCylThm1HDEHUMEEMDlTlQcjGMV+7W2W0gCICFGeskkkkkksckkkk5J7a9qUClKUHjd2y3kBRxlTg8CQcghgQwwQQQCCOrFRH2JA8YUq2ACD/EfpgksQ/H+KCSchsg6j3mrGlApSlBjvSl7Px+/X6JKU9KXs/H79fokpQaHd32ftvcR/QKsK4pszfK+i2bEqz4AjQAcmnUFH+WpPrtf+I+Wn20HYqVx312v/ABHy0+2nrtf+I+Wn20HYqVx312v/ABHy0+2nrtf+I+Wn20HYqVx312v/ABHy0+2nrtf+I+Wn20HYqVx312v/ABHy0+2nrtf+I+Wn20HYqVx312v/ABHy0+2nrtf+I+Wn20HYqVx312v/ABHy0+2nrtf+I+Wn20HYqVx312v/ABHy0+2nrtf+I+Wn20HYqVx312v/ABHy0+2nrtf+I+Wn20HYqVx312v/ABHy0+2nrtf+I+Wn20HSp92ba4gnV4wxnZmdjjVlgF4NjK4CqB3aRVHt3c6Xae2GdZUWKRoDJxcMeRZGyUDaJGOjGogYBAw2BWR9dr/xHy0+2nrtf+I+Wn20HTl2DEm2DcKZFYnUyiRgjPp5PW0YOGbQAP6DtAq0rjvrtf8AiPlp9tPXa/8AEfLT7aDsVK4767X/AIj5afbT12v/ABHy0+2g7FSuO+u1/wCI+Wn209dr/wAR8tPtoOxUrjvrtf8AiPlp9tPXa/8AEfLT7aDsVK4767X/AIj5afbT12v/ABHy0+2g7FSuO+u1/wCI+Wn209dr/wAR8tPtoOxUrjvrtf8AiPlp9tPXa/8AEfLT7aDY+lL2fj9+v0SUrmW9+9V5ebMVZJsgSA/kQcdLDsH619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2542" name="SMARTInkShape-1895"/>
          <p:cNvSpPr/>
          <p:nvPr/>
        </p:nvSpPr>
        <p:spPr>
          <a:xfrm>
            <a:off x="-428625" y="1911350"/>
            <a:ext cx="9525" cy="7938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4741"/>
                </a:lnTo>
                <a:lnTo>
                  <a:pt x="7937" y="6137"/>
                </a:lnTo>
                <a:lnTo>
                  <a:pt x="6284" y="7068"/>
                </a:lnTo>
                <a:lnTo>
                  <a:pt x="0" y="89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98475" y="484188"/>
            <a:ext cx="7681913" cy="1116012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Section 2.1</a:t>
            </a:r>
            <a:br>
              <a:rPr lang="en-US" altLang="en-US" sz="32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</a:br>
            <a:r>
              <a:rPr lang="en-US" altLang="en-US" sz="32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Describing Location in a Distribution</a:t>
            </a:r>
            <a:endParaRPr lang="en-US" altLang="en-US" sz="3200" b="1" smtClean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6888" y="2447925"/>
            <a:ext cx="8402637" cy="4252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2400"/>
              </a:spcAft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In this section, we learned that…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There are two ways of describing an individual’s location within a distribution – the </a:t>
            </a:r>
            <a:r>
              <a:rPr lang="en-US" altLang="en-US" sz="20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percentile</a:t>
            </a: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and </a:t>
            </a:r>
            <a:r>
              <a:rPr lang="en-US" altLang="en-US" sz="2000" b="1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z</a:t>
            </a:r>
            <a:r>
              <a:rPr lang="en-US" altLang="en-US" sz="20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-score</a:t>
            </a: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0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cumulative relative frequency graph</a:t>
            </a: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allows us to examine location within a distribution.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It is common to </a:t>
            </a:r>
            <a:r>
              <a:rPr lang="en-US" altLang="en-US" sz="20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transform data</a:t>
            </a: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, especially when changing units of measurement.  Transforming data can affect the shape, center, and spread of a distribution.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We can sometimes describe the overall pattern of a distribution by a </a:t>
            </a:r>
            <a:r>
              <a:rPr lang="en-US" altLang="en-US" sz="20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density curve</a:t>
            </a: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(an idealized description of a distribution that smooths out the irregularities in the actual data).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6888" y="2070100"/>
            <a:ext cx="7683500" cy="32385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-111" charset="2"/>
              <a:buNone/>
              <a:defRPr/>
            </a:pPr>
            <a:r>
              <a:rPr lang="en-US" altLang="en-US" sz="2000" b="1" smtClean="0">
                <a:ea typeface="ＭＳ Ｐゴシック" pitchFamily="-111" charset="-128"/>
              </a:rPr>
              <a:t>Summary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Looking Ahead…</a:t>
            </a:r>
            <a:endParaRPr lang="en-US" altLang="en-US" sz="3200" b="1" smtClean="0">
              <a:ea typeface="ＭＳ Ｐゴシック" panose="020B0600070205080204" pitchFamily="34" charset="-128"/>
            </a:endParaRPr>
          </a:p>
        </p:txBody>
      </p:sp>
      <p:grpSp>
        <p:nvGrpSpPr>
          <p:cNvPr id="41987" name="Group 4"/>
          <p:cNvGrpSpPr>
            <a:grpSpLocks/>
          </p:cNvGrpSpPr>
          <p:nvPr/>
        </p:nvGrpSpPr>
        <p:grpSpPr bwMode="auto">
          <a:xfrm>
            <a:off x="498475" y="1984375"/>
            <a:ext cx="7896225" cy="3646488"/>
            <a:chOff x="498475" y="1984375"/>
            <a:chExt cx="7896225" cy="3649034"/>
          </a:xfrm>
        </p:grpSpPr>
        <p:sp>
          <p:nvSpPr>
            <p:cNvPr id="10" name="TextBox 9"/>
            <p:cNvSpPr txBox="1"/>
            <p:nvPr/>
          </p:nvSpPr>
          <p:spPr>
            <a:xfrm>
              <a:off x="755650" y="2214724"/>
              <a:ext cx="7639050" cy="341868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  <a:p>
              <a:pPr eaLnBrk="1" hangingPunct="1">
                <a:defRPr/>
              </a:pPr>
              <a:r>
                <a:rPr lang="en-US" altLang="en-US" smtClean="0"/>
                <a:t>We’ll learn about one particularly important class of density curves – the </a:t>
              </a:r>
              <a:r>
                <a:rPr lang="en-US" altLang="en-US" b="1" smtClean="0"/>
                <a:t>Normal Distributions</a:t>
              </a:r>
              <a:endParaRPr lang="en-US" altLang="en-US" smtClean="0"/>
            </a:p>
            <a:p>
              <a:pPr eaLnBrk="1" hangingPunct="1">
                <a:defRPr/>
              </a:pPr>
              <a:endParaRPr lang="en-US" altLang="en-US" smtClean="0"/>
            </a:p>
            <a:p>
              <a:pPr eaLnBrk="1" hangingPunct="1">
                <a:defRPr/>
              </a:pPr>
              <a:r>
                <a:rPr lang="en-US" altLang="en-US" smtClean="0"/>
                <a:t>We’ll learn </a:t>
              </a:r>
            </a:p>
            <a:p>
              <a:pPr lvl="1" eaLnBrk="1" hangingPunct="1">
                <a:buClr>
                  <a:srgbClr val="E81F30"/>
                </a:buClr>
                <a:buFont typeface="Wingdings" pitchFamily="-111" charset="2"/>
                <a:buChar char="ü"/>
                <a:defRPr/>
              </a:pPr>
              <a:r>
                <a:rPr lang="en-US" altLang="en-US" b="1" smtClean="0"/>
                <a:t>The 68-95-99.7 Rule</a:t>
              </a:r>
            </a:p>
            <a:p>
              <a:pPr lvl="1" eaLnBrk="1" hangingPunct="1">
                <a:buClr>
                  <a:srgbClr val="E81F30"/>
                </a:buClr>
                <a:buFont typeface="Wingdings" pitchFamily="-111" charset="2"/>
                <a:buChar char="ü"/>
                <a:defRPr/>
              </a:pPr>
              <a:r>
                <a:rPr lang="en-US" altLang="en-US" b="1" smtClean="0"/>
                <a:t>The Standard Normal Distribution</a:t>
              </a:r>
            </a:p>
            <a:p>
              <a:pPr lvl="1" eaLnBrk="1" hangingPunct="1">
                <a:buClr>
                  <a:srgbClr val="E81F30"/>
                </a:buClr>
                <a:buFont typeface="Wingdings" pitchFamily="-111" charset="2"/>
                <a:buChar char="ü"/>
                <a:defRPr/>
              </a:pPr>
              <a:r>
                <a:rPr lang="en-US" altLang="en-US" b="1" smtClean="0"/>
                <a:t>Normal Distribution Calculations, and</a:t>
              </a:r>
            </a:p>
            <a:p>
              <a:pPr lvl="1" eaLnBrk="1" hangingPunct="1">
                <a:buClr>
                  <a:srgbClr val="E81F30"/>
                </a:buClr>
                <a:buFont typeface="Wingdings" pitchFamily="-111" charset="2"/>
                <a:buChar char="ü"/>
                <a:defRPr/>
              </a:pPr>
              <a:r>
                <a:rPr lang="en-US" altLang="en-US" b="1" smtClean="0"/>
                <a:t>Assessing Normality</a:t>
              </a:r>
              <a:endParaRPr lang="en-US" altLang="en-US" b="1" smtClean="0">
                <a:solidFill>
                  <a:srgbClr val="FFFFFF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8475" y="1984375"/>
              <a:ext cx="3368675" cy="46228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b="1" u="sng" smtClean="0"/>
                <a:t>In the next Section…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Describing Location in a Distribution</a:t>
            </a:r>
          </a:p>
        </p:txBody>
      </p:sp>
      <p:sp>
        <p:nvSpPr>
          <p:cNvPr id="26627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 flipH="1">
            <a:off x="3624864" y="-941990"/>
            <a:ext cx="811598" cy="7375525"/>
          </a:xfrm>
        </p:spPr>
        <p:txBody>
          <a:bodyPr/>
          <a:lstStyle/>
          <a:p>
            <a:pPr marL="0" indent="0" eaLnBrk="1" hangingPunct="1">
              <a:buFont typeface="Wingdings" pitchFamily="-111" charset="2"/>
              <a:buNone/>
              <a:defRPr/>
            </a:pPr>
            <a:endParaRPr lang="en-US" altLang="en-US" sz="3600" u="sng" dirty="0" smtClean="0">
              <a:solidFill>
                <a:srgbClr val="000000"/>
              </a:solidFill>
              <a:ea typeface="ＭＳ Ｐゴシック" pitchFamily="-111" charset="-128"/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 startAt="3"/>
              <a:defRPr/>
            </a:pPr>
            <a:r>
              <a:rPr lang="en-US" sz="2400" dirty="0" smtClean="0"/>
              <a:t>Using the </a:t>
            </a:r>
            <a:r>
              <a:rPr lang="en-US" sz="2400" dirty="0" smtClean="0"/>
              <a:t>cumulative relative frequency graph above:</a:t>
            </a:r>
          </a:p>
          <a:p>
            <a:pPr marL="685800" lvl="1" indent="-457200">
              <a:buClr>
                <a:schemeClr val="tx1"/>
              </a:buClr>
              <a:buAutoNum type="alphaUcParenR"/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ＭＳ Ｐゴシック" pitchFamily="-111" charset="-128"/>
              </a:rPr>
              <a:t>What percentile is an age of 30?</a:t>
            </a:r>
          </a:p>
          <a:p>
            <a:pPr marL="685800" lvl="1" indent="-457200">
              <a:buClr>
                <a:schemeClr val="tx1"/>
              </a:buClr>
              <a:buAutoNum type="alphaUcParenR"/>
              <a:defRPr/>
            </a:pPr>
            <a:r>
              <a:rPr lang="en-US" altLang="en-US" sz="2400" dirty="0" smtClean="0">
                <a:solidFill>
                  <a:srgbClr val="000000"/>
                </a:solidFill>
                <a:ea typeface="ＭＳ Ｐゴシック" pitchFamily="-111" charset="-128"/>
              </a:rPr>
              <a:t>What age is the 80</a:t>
            </a:r>
            <a:r>
              <a:rPr lang="en-US" altLang="en-US" sz="2400" baseline="30000" dirty="0" smtClean="0">
                <a:solidFill>
                  <a:srgbClr val="000000"/>
                </a:solidFill>
                <a:ea typeface="ＭＳ Ｐゴシック" pitchFamily="-111" charset="-128"/>
              </a:rPr>
              <a:t>th</a:t>
            </a:r>
            <a:r>
              <a:rPr lang="en-US" altLang="en-US" sz="2400" dirty="0" smtClean="0">
                <a:solidFill>
                  <a:srgbClr val="000000"/>
                </a:solidFill>
                <a:ea typeface="ＭＳ Ｐゴシック" pitchFamily="-111" charset="-128"/>
              </a:rPr>
              <a:t> percentile?</a:t>
            </a:r>
          </a:p>
          <a:p>
            <a:pPr marL="685800" lvl="1" indent="-457200">
              <a:buClr>
                <a:schemeClr val="tx1"/>
              </a:buClr>
              <a:buAutoNum type="alphaUcParenR"/>
              <a:defRPr/>
            </a:pPr>
            <a:r>
              <a:rPr lang="en-US" altLang="en-US" sz="2400" smtClean="0">
                <a:solidFill>
                  <a:srgbClr val="000000"/>
                </a:solidFill>
                <a:ea typeface="ＭＳ Ｐゴシック" pitchFamily="-111" charset="-128"/>
              </a:rPr>
              <a:t>What is the median age?</a:t>
            </a:r>
            <a:endParaRPr lang="en-US" altLang="en-US" sz="2400" dirty="0" smtClean="0">
              <a:solidFill>
                <a:srgbClr val="000000"/>
              </a:solidFill>
              <a:ea typeface="ＭＳ Ｐゴシック" pitchFamily="-111" charset="-128"/>
            </a:endParaRPr>
          </a:p>
        </p:txBody>
      </p:sp>
      <p:sp>
        <p:nvSpPr>
          <p:cNvPr id="34820" name="AutoShape 5" descr="data:image/jpeg;base64,/9j/4AAQSkZJRgABAQAAAQABAAD/2wCEAAkGBxIHBhQUEREUFhMXFBoaGBgYFyMcIRkeGxsbGBseHxYeKCkgGCYxHRkWIjIiMSsrMC4zFyAzODUsOCotOisBCgoKBQUFDgUFDisZExkrKysrKysrKysrKysrKysrKysrKysrKysrKysrKysrKysrKysrKysrKysrKysrKysrK//AABEIAKsBJgMBIgACEQEDEQH/xAAbAAEAAwEBAQEAAAAAAAAAAAAABAUGBwMBAv/EAEUQAAIBAwEDCAgEBAQFBAMAAAECAwAEERIFBiETFSIxQVFU0QcWNnOTo7LSFDJhcSNCgZEkYnShM1JjcrFEU4LCFzRD/8QAFAEBAAAAAAAAAAAAAAAAAAAAAP/EABQRAQAAAAAAAAAAAAAAAAAAAAD/2gAMAwEAAhEDEQA/AOo7A2JavsG3JtoCTBGSTEvHoD9KsOYrTwsHwl8q+bu+z9t7iP6BVjQV/MVp4WD4S+VOYrTwsHwl8qsKUFfzFaeFg+EvlTmK08LB8JfKrClBX8xWnhYPhL5U5itPCwfCXyqwpQV/MVp4WD4S+VOYrTwsHwl8qmznELfsf/FcMXee8t/Q5JytzLy7xJNBPyjByv4pIpF5TOolcrxz+WUDsoOzcxWnhYPhL5U5itPCwfCXyqCu8Od9/wAByf8A6L8Tymr/AKvJadGP65z/AErP23pCku721ijs1L3E15EMzYC/hccSdB4Ht7sfzUGu5itPCwfCXypzFaeFg+EvlWPX0iSDZrzvZARQXf4a5PLZKuHVMxrp/irl14kqePUaibL3mutmHa0pia4ht76UsWnwUjVFJWJCCDgZbTlRx4ZNBu+YrTwsHwl8qcxWnhYPhL5Vk94fSZBsu60xiJ8W6Ttykwi1K4LKsQKnlH0jODpHSHHjU603wfam31gtbdXRrWG55R5dHQlbGNOk5OOIHb1cOugvuYrTwsHwl8qcxWnhYPhL5VC3h2+2zr+C3ghEtxOX0Kz8moVBl2Z8MQOIGApJJrG73b3XV9uwRboIZVvFtrnExDIxdABHIqnKsG/P0So7CeoN/wAxWnhYPhL5U5itPCwfCXyrP72bRn2BurbpEStxNLBbB2Yzck0hwzmR8GTGGwzAZOMiqK02hDu9vrHanbl1JOZFWW3uI2lDmRQUCOqBYfzKesgZoN7zFaeFg+EvlTmK08LB8JfKsxJv8Y7Rro2v+AW45EzcqNfCTkuU5HGNGvt1av8ALWU29tu+hs9oiGViOdVh1GdlaNW5EBI+i2kHU2SCunrAOeAdS5itPCwfCXypzFaeFg+EvlWJ2j6RY92pGt3WMm2jj5cSXRMhZlDFYta6rkgHizFM5HbVvs7fGXaFxdlLUGC1dwziQl5AIxIvJxBekTkDBI6xjPVQX/MVp4WD4S+VOYrTwsHwl8qotzd8G3nKssMPJMmrVHcrI0fVhJYiFZG49moAg8ajbw7Qubb0iWscAZw1pOeSMpSMsGXDPwPV1Z0k8aDTcxWnhYPhL5U5itPCwfCXyrO7O35/FywBrfRqu5bSf+JnkZ41JCjAxIrEEBuHWOHddbt7aO3YZZBGFiWd4421Z5QRnQzYwNPTDDHH8tBI5itPCwfCXypzFaeFg+EvlXOt6945It6JbmO7KQbPeJHgEuOX1k/iCY89PQjpjh1qcca1t1vU77blgtbcT/h4kknYyhMCQFkVBg62KjPEqOI40FxzFaeFg+EvlTmK08LB8JfKsX/+UIzsy0YxwxzXELTaZrjk0RVfQByukksSDgaew5xithuvtyPeTYMVzECEkXOD1gglWB/ZgR/Sg9OYrTwsHwl8qcxWnhYPhL5VYUoK/mK08LB8JfKnMVp4WD4S+VWFKDA+kzZFvBsFClvCp5dRkRqP5H7hX2pnpS9n4/fr9ElKDQbu+z9t7iP6BVjVdu77P23uI/oFWNApSlApUa/vVsI1LhsNIkY0qTxkYIucdQyRk9lRrrbCWk5EiSKg1fxCBpJVDKQADrPQVjnTjhjOeFBZUqLZXv4pmUxvG64JV9JOGzg5QsvHS3bnh1dVSqD8uutCO8YrF3vo2tr3cmLZ7ySaITlJOGodIsezH8xH9q21KCg2puwLzbyXcVxLBOsPIsyBDrj1a9JDqwHS45HGq/ZO4MOzL+1kWaVjbS3Mi6sdI3Iw2o47OytfSgyEu4UMmxLq35aTTc3humbAyrF0fSOGMZQfrxNfmbcJZPxQF5cLFdzNJPGujDhgAUyVLIMDBIIJB49lbGlBmto7npPdF4Lia1LQrDJyOka40yFGWBKEAkB1ww76mWW7qWe8LXSu5Y2yQaWOeihLA6j0iePEk1c0oKbb+742vPFIs0kE8Jbk5Y9JIDDDAq4KsCMcCOyq19xoW2PyJlkLNdLcySnBaSRWDZOAFA4AYAGAK1dKCBtzZEO3dmPBOuqN8ZwcEEHIII4gggEH9KobLcdUv45Li8urrkXDwpK40owyA2FALEZ6zWtpQZF9w4nYobib8IZuWNr0dBfXyn5tPKadfHRqxX7udxoriG4UyyDl7xLpuA4MhUhR+nQH61q6UGb2huitztOSWK5ngE+nl0iKjldAwDrILxnHDKkHFS9kbvJsuW6KyOfxMpkbjgqSoTCkceoDj11c0oMzszc8Wm3VupbmaeWNGSMuqLpVsZ1GNVMp4dbE/wB69ttbs857bjuVuJYZYonjQoFP5yCSQ4Ibq6iMVoKUGE3g3UNpubJa2kUs080xlMxdVInLCTl3bK46SjgoPUBjFazYey12NsWK3j/LFGqD+g6/78an0oMjaejnZ0dqwmto55HZ2eaRAXZnYsTq7Ovh3Yqkn3buNi3gFvHeODbJC0sMkP8AHCAqglWXDRFQcB0JJHdXSaUGH2FuK1nsGzH4h4LyC3MRli0tlXbW6EOpVhq6jjhjNa7ZlkNnWCRKzsEXGp2Lsf1ZjxJqVSgUpSgUpSgx3pS9n4/fr9ElKelL2fj9+v0SUoNBu77P23uI/oFWNV+7vs/be4j+gVYUClKUETadsbu2CggESxPx7klSQ/7Kag7SsZtoXDqyxiExuiNrJZS6FSxi04JySMaxwJ78VYX96thGpcNhpEjGlSeMjBBnHUMkZPZUW423HbXBV1cKCwMmAV1KhlK4B150KxzpxwxnNB6WEEguXklCKzKi6UYuMJqOdRVevX1Y4Y6znh42KchtyZAzleShYBnZsFnnDY1E44KvAcOFS7K9/FMymN43XBKvpJw2cHKFl46W7c8OrqqPB7Rzf6eD67igsqUpQKUpQKUpQKUpQKUpQKUpQKUpQKUpQKUpQKUpQKVDutq29pLpkniRsZw0iqf7E1LJwONB9pVeu2oJFyjmQd8SmQf3QEUW7nmHRtinvZFH9hGXz/cUFhWf2Lvts/bt8Ira6SSQgnSA3UOs8RVgtrPMcyThR2LEgHX2M76i36EBO3h1Yw+4vonj3P2+Llbt5CEZdJjC/m7cgmg6RSlKDHelL2fj9+v0SUp6UvZ+P36/RJSgv9g+zdvg4/w8fHu6A41lt0NibRs9qBricNEHZi4naTlg0McZAjIxGOVjMo49HVpHAnOi2Zdx2e7FsZHVQ0MKAt1FnVVUf1JA/rWU3OewO3UMO0oDKVYLa2h5OE9EknkMtqIAJzw6uqg3e0kEuzpVaLlVMbAx8P4gKnKdIhePVxIHHjWS2ZszaVneB4pY0t8p/hJHMx0l+mwuGw0Z0kkINS9HGePDV7WtxebLljZzGHidS6nBQMpBYN2EZzn9Kxu5VxBebbXTtCzmeG2MUcdqmj+EGTBcF2zpwAoGAOUbvoNltO2N3bBQQCJYn49ySpIf9lNVe0diyXszLlFjZ3fVklsvA0Gnk8AYGrVnV2YxxzV/VTd7bFpK2pDyasy6geOpYmmPR7tKnjnrxw7aCRYQSC5eSUIrMqLpRi4wmo51FV69fVjhjrOeEXZ9sLbeKfSXOYID0nZv57jq1E4H6DhU2zu2mlZHQK6hSQG1DDZxxwOPRbhjurwg9o5v9PB9dxQWVKUoFKUoFKUoFKUoFKUoFKUoFKUoFKUoFKUoFfiaVYIizsFUDJJOAP3J6q/FzcC2jyckk4VR1sewAd/A/oMEnABrwitmmkDzYyPyoDlV/XOBqPXxwMdg4ZIcs9Inowud9t4jdQyxRoY1ULJqDHTnjgA4Bz+/eBXURsaDI1RhyDkGQmQ578uTx/Wp9KBSlKBSlKBSlKDHelL2fj9+v0SUp6UvZ+P36/RJSgtrGOWXdCEQSJHJ+Hj0u6FwOgucqGUnhnt4frWZ3O2zJfX1vE+1Y7ho0w6Q2zjlCI+Je4YlWHENqAXUSp6jg6Wyuvwe6MDcjLN/AiGiIAscoo6iQP8Aes/u1s2KDbEGi12jGsaFU5bk+TXEZjVmKsXJEYEY6xjTkZ40Gv23ai92LPGzKqvDIhLjKgMpBLDIyOPEZH7iqHc++e4dVO0ba4RYyAsduY2OhuTLajIwYAgg4XrI6u3QbXjWbZMyvG0qNE4aNetwVIKgEgZI4DiOusduXaQ2O3Soh2gshSaRDdcnpUSSI0oTQeJL6Cc5PAcRwoN5VHe7vC8vHYuoDaskJ08NEYtPKZ4rx1acdYFXlV022EgnYMkmhM6pAoKgqnKEEAlx0R16cdQzkgUHrZWrxTu8jKzMFXoqVAC6iOBJOeke3uqJYW62+8U+kYzBATx/z3HfUyyvfxTMpjeN1wSr6ScNnByhZeOlu3PDq6q8IPaOb/TwfXcUFlSlKBSlKBSlKBSlKBSlKBSlKBSlKBSlVG8u8truvZLLdy8nGz6AdLNliC2MKCepT/agt6i3V3ycmhAWkIyBxwP1ZupB1/qcHAOKrtk7fj3lsRJYvqiJIMpRlxg4IVWALHr7MDt7jaWlqtpGQueJySSWLHvLHiewfoAAMACg/FtZiOXW5Dy4xrxjA4dFR/KOA4duMnNSqUoFKUoFKUoFKUoFKUoMd6UvZ+P36/RJSnpS9n4/fr9ElKC+2CM7t2/An/Dx8Bwz0B21ltibJdN5IHisr2CNBIZDcXhkUgoVULGJpNTaj2gADJ68VqdhnG7MHX/+tH1f9g7awvo8Ecs9q4SzZjHnlPxzSTtmM8Wg06S5/mGrAyxHVQb/AG5OLbYs7sXCrDIxKMFYAKSSrNhVPcSQAeusXsK95Db8Raz2m8zwnk2uJYToiLJyhCiTv5IsMFvy8K222ZYoNjzNcDVCsTmQEasoFJcaf5ujnh21kdybuzm2mOTiuFmKTqnLTGbQsMqxyopLtyY1cmcDgeHE6eAbqs5fbvNdXshHJqHLkycS/ThMOgrgdEEh/wA3Wo4do0dVt7thLO4KlWIWN3dhjC6FDaeJySQcj9uJGRkPSwgkFy8koRWZUXSjFxhNRzqKr16+rHDHWc8Iuz7ZbbeK40lzmCAnU7P/AD3HVqJwP0HCptndtNMyOgV1CnAbUMNnHHA49FuGO6vCD2jm/wBPB9dxQWVKUoFKUoFKUoFKUoFKUoFKUoFKVFubzk5NCKXk/wCUcAM9rMeCj+57gaD2nmW3iLMcAf1/QAAcSc8ABxOay2+O6i797OWKdnhiWQSLpA1sQrKCc5CjDHhjP7dVaGCx/ih5SHkHUcYCdnQU508Os5J/WplBS7n7uR7qbBS2id3RCxDPjPSYserA7auqUoFKUoFKUoFKUoFKUoFKUoMd6UvZ+P36/RJSnpS9n4/fr9ElKC+2F7NQcQP8PHxPUOgOusfsDaK+tFvHFebNuQ/KavwtsA6aUJBLrK/JrnhkjiSF/m4W9/fybN3DgeNtPQtg8mM8lGxjWSTB4dFCzceHCvQbbSbee2jtJopUdJOWWMq2hQupZCy9XTCpp7deeygvNtcqdjz8h/xuRfk+APT0nT0WIU8ccCQO81RboQi2lIGyGs2ZcySYh0swxkfwnLHiSfygcOypW9kE7vaSW8RlMN1rdA6oSvIzR9bEA9J04V4bnTXsdqsV3bSKRrJmaZJM5csq8GLflbHcNP7UGmqkud24ppiQ8q6hNqHKuwJmBDEKzFRjJwMYHDGMCruqu/2vzfITJGeT6QDA8SVjaU9DqxpRhnPX2dtBIsrV4p3eR1Z2Cr0VKgBdRHAljnpHt7qiWFutvvFPoGMwQE/vruKmWV200zI6BXUKcBtQw2cccDj0W4Y7q8IPaOb/AE8H13FBZUpSgUpSgUpSgUpSgUpXlc3CWsJaR1RR1sxAA7OJPAcSKD1r8u4jQkkAAZJPYB+tUu27iTaOx547aF2Z4ZFVj/DUEqQOk2GPXwIBHeR11z70SbkX+xNsyvtFMoYwI9UokAYOGzpyRkYyDjh2UHTeVfaA/hMY4/8A3MAlv1QHIA/zEHPYO2pdtbrax6UGB19eST3kniT+pr1pQKUpQKUpQKUpQKUpQKUpQKUpQKUpQY70pez8fv1+iSlPSl7Px+/X6JKUGg3e47vW/uI/oFTILZLYHQirk5OlQMnvOOuoe7vs/be4j+gVY0ClKUCqm92XJe3L65U5Jo2RVEZDIHXDEPqwSTg5K9QAAHEm2rwvrkWdlJIRkIjMQO3SCcf7UHlZWrxTu8jqzsFXoqVAC6iOBLHPSPb3VEsLdbfeKfQMZggJ/fXcVLsrl5Lh0kChlCtlSSCG1AdeDnon+4rwgYesc3H/ANPB9dxQWdK+ah3isvvtv5a7lmH8Ssrctr08mobGjRnOWGPzjH7Gg1NKotkb3We19nxyxyjpoG5PIZ1B/wCaNCxXs/TiO+pb7VP/APO3nk78KqY7v+KyZ/pnq444ZCypVfy1w/8AJCv7yFv/AKivytrNL/xLr+kSKgI/XXrbPXxDCgr7jfjZ9ttv8K90ouOUWPk9LZ1PgKM4xx1Dt7asztVHbEQaVv8ApjIH7yfkU9XAnP6Vg7/0SwX2+H457tyeWjkMbIGB0FeiSTxB046u2ukggDhiggcncXQOp1hHYEw7Y7yzDSp/y6WAx+Y54etvsyKCUNpLOM4dyXYZ68M2dPWeAwP0qXqHeKah3ig+0r5qHeKah3ig+0r5qHeKah3ig+0r5qHeKah3ig+0r5qHeKah3ig+0r5qHeKah3ig+0r5qHeKah3ig+0r5qHeKah3ig+0r5qHeKah3ig+0r5qHeKA5oMf6UvZ+P36/RJSnpS9n4/fr9ElKDQbu+z9t7iP6BVjVdu77P23uI/oFWNApSlAryu7cXdq6NnS6lTjuYYP/mvWlBEs7QwSszPqdgoJxjgucDA/7mr8Nse2Y5NvCT7tfKp1KCBzLbeGh+GvlVHvP6PNn7zcny0Wnk9WOSwmdWnOcDj+UY/c1q6gbRZ3uI40kaPXqyyhSeiM8NQZf9qCNsvdi02Zs6OFIIysahQXRWOB3tjiak8y23hofhr5V6bHumvdkwyMAGeJHOOrLKCcfpxqXQQOZbbw0Pw18qcy23hofhr5VPpQQOZbbw0Pw18qcy23hofhr5VAe7na0GpyP8S6O8UeSiAOVwpDZ6QjUkg5yTgZ4WeyLk3ezI3brZATwx1/p2ftQefMtt4aH4a+VOZbbw0Pw18qn0oIHMtt4aH4a+VOZbbw0Pw18q9NpBzb9B2Tjliihmxg8FBBGc6esHhntwRSNtSZRE5ZhloFChMq4kkWNyzYypGrhhl4gZB6iFvzLbeGh+GvlTmW28ND8NfKp9KCBzLbeGh+GvlTmW28ND8NfKp9U1/dSQ7XXVyywfwxqQRlWZ3K4bVmTGTGvRHDVnPcErmW28ND8NfKnMtt4aH4a+VQth3ss1wFlZyzRa3Vk0iN8gMiEAalBJHEseA4995QQOZbbw0Pw18qcy23hofhr5VPpQQOZbbw0Pw18qcy23hofhr5VXyyTxNNpmkZFaNMlUJUsymQqFQZ0owxnVxzkcOlYbDuTd7P1MSSHkXLLpJCSMgJXAwSFB6h19QoHMtt4aH4a+VOZbbw0Pw18qn0oIHMtt4aH4a+VOZbbw0Pw18q/W15XhsCUyDqQEgaiql1DsBg5IUsRwPV1GqC42vMmzXkEkg5NZSp5L/iNE7jEg09EYRScaPzHBHYF7zLbeGh+GvlXtbbPhtHzHDGhxjKoAcd2QP0H9qk0oMd6UvZ+P36/RJSnpS9n4/fr9ElKDQbu+z9t7iP6BVjVdu77P23uI/oFWNApSlApSlApSlAqPeWSXqgPq4HgVdkI/8AkhB/pmpFKD8QxLBCqoAFUAADqAAwAB+1fulKBSlKCHPsyKeLBU/nLgq7KQxyCQ6kMvBmHA9RIqTBEsEIVRhQMAftX7pQKUpQR72yS+jAcHg2pSrFSpwRkOpDDgWHA9RI7a8OZ4eUU6T0dOBrbB0nKlkzpcg4IJBIIBqfSgUrHba3qNjvdHEJ4VhQxLKjEa3acsqFQTnokRk8OIkPdUza+9w2ddTKtvJIsLRJK6lQFeYppXBOo9GRWJA7R+uA0tQ5tmxT3iyMG1qQRh2AJGQNSA6Xxk4yDg4I4gVStvrbjev8Fg69WgtkcHKcpjRnVjTjpYxk4rTUEOy2ZFYt/DUjhgAszBR/yqrEiNerojA4DuFTKUoFKUoI0thHNCylThm1HDEHUMEEMDlTlQcjGMV+7W2W0gCICFGeskkkkkksckkkk5J7a9qUClKUHjd2y3kBRxlTg8CQcghgQwwQQQCCOrFRH2JA8YUq2ACD/EfpgksQ/H+KCSchsg6j3mrGlApSlBjvSl7Px+/X6JKU9KXs/H79fokpQaHd32ftvcR/QKsK4pszfK+i2bEqz4AjQAcmnUFH+WpPrtf+I+Wn20HYqVx312v/ABHy0+2nrtf+I+Wn20HYqVx312v/ABHy0+2nrtf+I+Wn20HYqVx312v/ABHy0+2nrtf+I+Wn20HYqVx312v/ABHy0+2nrtf+I+Wn20HYqVx312v/ABHy0+2nrtf+I+Wn20HYqVx312v/ABHy0+2nrtf+I+Wn20HYqVx312v/ABHy0+2nrtf+I+Wn20HYqVx312v/ABHy0+2nrtf+I+Wn20HYqVx312v/ABHy0+2nrtf+I+Wn20HSp92ba4gnV4wxnZmdjjVlgF4NjK4CqB3aRVHt3c6Xae2GdZUWKRoDJxcMeRZGyUDaJGOjGogYBAw2BWR9dr/xHy0+2nrtf+I+Wn20HTl2DEm2DcKZFYnUyiRgjPp5PW0YOGbQAP6DtAq0rjvrtf8AiPlp9tPXa/8AEfLT7aDsVK4767X/AIj5afbT12v/ABHy0+2g7FSuO+u1/wCI+Wn209dr/wAR8tPtoOxUrjvrtf8AiPlp9tPXa/8AEfLT7aDsVK4767X/AIj5afbT12v/ABHy0+2g7FSuO+u1/wCI+Wn209dr/wAR8tPtoOxUrjvrtf8AiPlp9tPXa/8AEfLT7aDY+lL2fj9+v0SUrmW9+9V5ebMVZJsgSA/kQcdLDsH619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2542" name="SMARTInkShape-1895"/>
          <p:cNvSpPr/>
          <p:nvPr/>
        </p:nvSpPr>
        <p:spPr>
          <a:xfrm>
            <a:off x="-428625" y="1911350"/>
            <a:ext cx="9525" cy="7938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4741"/>
                </a:lnTo>
                <a:lnTo>
                  <a:pt x="7937" y="6137"/>
                </a:lnTo>
                <a:lnTo>
                  <a:pt x="6284" y="7068"/>
                </a:lnTo>
                <a:lnTo>
                  <a:pt x="0" y="89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4" descr="Image result for cumulative relative frequency graph abov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6795"/>
            <a:ext cx="5212456" cy="297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9261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Section 2.1</a:t>
            </a:r>
            <a:br>
              <a:rPr lang="en-US" altLang="en-US" sz="30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</a:br>
            <a:r>
              <a:rPr lang="en-US" altLang="en-US" sz="3000" b="1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Describing Location in a Distribution</a:t>
            </a:r>
            <a:endParaRPr lang="en-US" altLang="en-US" sz="3000" b="1" smtClean="0">
              <a:ea typeface="ＭＳ Ｐゴシック" panose="020B0600070205080204" pitchFamily="34" charset="-128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sz="half" idx="2"/>
          </p:nvPr>
        </p:nvSpPr>
        <p:spPr>
          <a:xfrm>
            <a:off x="496888" y="2447925"/>
            <a:ext cx="8402637" cy="3678238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Font typeface="Wingdings" panose="05000000000000000000" pitchFamily="2" charset="2"/>
              <a:buNone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After this section, you should be able to…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MEASURE position using percentiles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INTERPRET cumulative relative frequency graphs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MEASURE position using </a:t>
            </a:r>
            <a:r>
              <a:rPr lang="en-US" altLang="en-US" sz="2000" i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z</a:t>
            </a: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-scores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TRANSFORM data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r>
              <a:rPr lang="en-US" altLang="en-US" sz="200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DEFINE and DESCRIBE density curves</a:t>
            </a:r>
          </a:p>
          <a:p>
            <a:pPr lvl="1" eaLnBrk="1" hangingPunct="1">
              <a:spcAft>
                <a:spcPts val="1200"/>
              </a:spcAft>
              <a:buClr>
                <a:srgbClr val="E81F30"/>
              </a:buClr>
              <a:buFont typeface="Wingdings" panose="05000000000000000000" pitchFamily="2" charset="2"/>
              <a:buChar char="ü"/>
            </a:pPr>
            <a:endParaRPr lang="en-US" altLang="en-US" sz="20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6888" y="2070100"/>
            <a:ext cx="7683500" cy="32385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-111" charset="2"/>
              <a:buNone/>
              <a:defRPr/>
            </a:pPr>
            <a:r>
              <a:rPr lang="en-US" altLang="en-US" b="1" smtClean="0">
                <a:ea typeface="ＭＳ Ｐゴシック" pitchFamily="-111" charset="-128"/>
              </a:rPr>
              <a:t>Learning Objectives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6546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Describing Location in a Distribution</a:t>
            </a:r>
          </a:p>
        </p:txBody>
      </p:sp>
      <p:sp>
        <p:nvSpPr>
          <p:cNvPr id="26627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663951" y="-2452688"/>
            <a:ext cx="1289050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Transforming Data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801688" y="1081088"/>
            <a:ext cx="719931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prstClr val="black"/>
                </a:solidFill>
                <a:cs typeface="Arial" panose="020B0604020202020204" pitchFamily="34" charset="0"/>
              </a:rPr>
              <a:t>Transforming converts the original observations from the original units of measurements to another scale.  Transformations can affect the shape, center, and spread of a distribution.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0713" y="2312988"/>
            <a:ext cx="7375525" cy="22161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en-US" altLang="en-US" sz="1800" smtClean="0">
                <a:solidFill>
                  <a:srgbClr val="000000"/>
                </a:solidFill>
              </a:rPr>
              <a:t>Adding the same number </a:t>
            </a:r>
            <a:r>
              <a:rPr lang="en-US" altLang="en-US" sz="1800" i="1" smtClean="0">
                <a:solidFill>
                  <a:srgbClr val="000000"/>
                </a:solidFill>
              </a:rPr>
              <a:t>a</a:t>
            </a:r>
            <a:r>
              <a:rPr lang="en-US" altLang="en-US" sz="1800" smtClean="0">
                <a:solidFill>
                  <a:srgbClr val="000000"/>
                </a:solidFill>
              </a:rPr>
              <a:t> (either positive, zero, or negative) to each observation:</a:t>
            </a:r>
          </a:p>
          <a:p>
            <a:pPr lvl="1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US" altLang="en-US" sz="1800" smtClean="0">
                <a:solidFill>
                  <a:srgbClr val="000000"/>
                </a:solidFill>
              </a:rPr>
              <a:t>adds </a:t>
            </a:r>
            <a:r>
              <a:rPr lang="en-US" altLang="en-US" sz="1800" i="1" smtClean="0">
                <a:solidFill>
                  <a:srgbClr val="000000"/>
                </a:solidFill>
              </a:rPr>
              <a:t>a</a:t>
            </a:r>
            <a:r>
              <a:rPr lang="en-US" altLang="en-US" sz="1800" smtClean="0">
                <a:solidFill>
                  <a:srgbClr val="000000"/>
                </a:solidFill>
              </a:rPr>
              <a:t> to measures of center and location (mean, median, quartiles, percentiles), but</a:t>
            </a:r>
          </a:p>
          <a:p>
            <a:pPr lvl="1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US" altLang="en-US" sz="1800" smtClean="0">
                <a:solidFill>
                  <a:srgbClr val="000000"/>
                </a:solidFill>
              </a:rPr>
              <a:t>Does not change the shape of the distribution or measures of spread (range, </a:t>
            </a:r>
            <a:r>
              <a:rPr lang="en-US" altLang="en-US" sz="1800" i="1" smtClean="0">
                <a:solidFill>
                  <a:srgbClr val="000000"/>
                </a:solidFill>
              </a:rPr>
              <a:t>IQR</a:t>
            </a:r>
            <a:r>
              <a:rPr lang="en-US" altLang="en-US" sz="1800" smtClean="0">
                <a:solidFill>
                  <a:srgbClr val="000000"/>
                </a:solidFill>
              </a:rPr>
              <a:t>, standard deviation).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25" y="2004823"/>
            <a:ext cx="704088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Effect of Adding (or </a:t>
            </a:r>
            <a:r>
              <a:rPr lang="en-US" b="1" dirty="0" err="1">
                <a:solidFill>
                  <a:prstClr val="white"/>
                </a:solidFill>
              </a:rPr>
              <a:t>Subracting</a:t>
            </a:r>
            <a:r>
              <a:rPr lang="en-US" b="1" dirty="0">
                <a:solidFill>
                  <a:prstClr val="white"/>
                </a:solidFill>
              </a:rPr>
              <a:t>) a Constant</a:t>
            </a:r>
          </a:p>
        </p:txBody>
      </p:sp>
      <p:sp>
        <p:nvSpPr>
          <p:cNvPr id="26633" name="TextBox 1"/>
          <p:cNvSpPr txBox="1">
            <a:spLocks noChangeArrowheads="1"/>
          </p:cNvSpPr>
          <p:nvPr/>
        </p:nvSpPr>
        <p:spPr bwMode="auto">
          <a:xfrm>
            <a:off x="620713" y="4846638"/>
            <a:ext cx="71008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prstClr val="black"/>
                </a:solidFill>
              </a:rPr>
              <a:t>A math test has a mean of 60 and a standard deviation of 12.  The teacher wants the class average higher so he adds 15 points to every grade.  What is the mean and standard deviation of the new grades?</a:t>
            </a:r>
          </a:p>
        </p:txBody>
      </p:sp>
    </p:spTree>
    <p:extLst>
      <p:ext uri="{BB962C8B-B14F-4D97-AF65-F5344CB8AC3E}">
        <p14:creationId xmlns:p14="http://schemas.microsoft.com/office/powerpoint/2010/main" val="37523712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654675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Describing Location in a Distribution</a:t>
            </a:r>
          </a:p>
        </p:txBody>
      </p:sp>
      <p:sp>
        <p:nvSpPr>
          <p:cNvPr id="27651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663951" y="-2452688"/>
            <a:ext cx="1289050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Transforming Data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0713" y="1516063"/>
            <a:ext cx="7375525" cy="267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en-US" altLang="en-US" sz="1800" smtClean="0">
                <a:solidFill>
                  <a:srgbClr val="000000"/>
                </a:solidFill>
              </a:rPr>
              <a:t>Multiplying (or dividing) each observation by the same number </a:t>
            </a:r>
            <a:r>
              <a:rPr lang="en-US" altLang="en-US" sz="1800" i="1" smtClean="0">
                <a:solidFill>
                  <a:srgbClr val="000000"/>
                </a:solidFill>
              </a:rPr>
              <a:t>b</a:t>
            </a:r>
            <a:r>
              <a:rPr lang="en-US" altLang="en-US" sz="1800" smtClean="0">
                <a:solidFill>
                  <a:srgbClr val="000000"/>
                </a:solidFill>
              </a:rPr>
              <a:t> (positive, negative, or zero):</a:t>
            </a:r>
          </a:p>
          <a:p>
            <a:pPr lvl="1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US" altLang="en-US" sz="1800" smtClean="0">
                <a:solidFill>
                  <a:srgbClr val="000000"/>
                </a:solidFill>
              </a:rPr>
              <a:t>multiplies (divides) measures of center and location by </a:t>
            </a:r>
            <a:r>
              <a:rPr lang="en-US" altLang="en-US" sz="1800" i="1" smtClean="0">
                <a:solidFill>
                  <a:srgbClr val="000000"/>
                </a:solidFill>
              </a:rPr>
              <a:t>b</a:t>
            </a:r>
            <a:endParaRPr lang="en-US" altLang="en-US" sz="1800" smtClean="0">
              <a:solidFill>
                <a:srgbClr val="000000"/>
              </a:solidFill>
            </a:endParaRPr>
          </a:p>
          <a:p>
            <a:pPr lvl="1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US" altLang="en-US" sz="1800" smtClean="0">
                <a:solidFill>
                  <a:srgbClr val="000000"/>
                </a:solidFill>
              </a:rPr>
              <a:t>multiplies (divides) measures of spread by |</a:t>
            </a:r>
            <a:r>
              <a:rPr lang="en-US" altLang="en-US" sz="1800" i="1" smtClean="0">
                <a:solidFill>
                  <a:srgbClr val="000000"/>
                </a:solidFill>
              </a:rPr>
              <a:t>b|</a:t>
            </a:r>
            <a:r>
              <a:rPr lang="en-US" altLang="en-US" sz="1800" smtClean="0">
                <a:solidFill>
                  <a:srgbClr val="000000"/>
                </a:solidFill>
              </a:rPr>
              <a:t>, but</a:t>
            </a:r>
          </a:p>
          <a:p>
            <a:pPr lvl="1" eaLnBrk="1" hangingPunct="1">
              <a:spcAft>
                <a:spcPts val="1800"/>
              </a:spcAft>
              <a:buFont typeface="Arial" charset="0"/>
              <a:buChar char="•"/>
              <a:defRPr/>
            </a:pPr>
            <a:r>
              <a:rPr lang="en-US" altLang="en-US" sz="1800" smtClean="0">
                <a:solidFill>
                  <a:srgbClr val="000000"/>
                </a:solidFill>
              </a:rPr>
              <a:t>does not change the shape of the distribution</a:t>
            </a:r>
          </a:p>
          <a:p>
            <a:pPr lvl="1" eaLnBrk="1" hangingPunct="1">
              <a:spcAft>
                <a:spcPts val="1800"/>
              </a:spcAft>
              <a:buFont typeface="Arial" charset="0"/>
              <a:buChar char="•"/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2425" y="1209040"/>
            <a:ext cx="704088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Effect of Multiplying (or Dividing) by a Constant</a:t>
            </a:r>
          </a:p>
        </p:txBody>
      </p:sp>
      <p:sp>
        <p:nvSpPr>
          <p:cNvPr id="27656" name="Rectangle 1"/>
          <p:cNvSpPr>
            <a:spLocks noChangeArrowheads="1"/>
          </p:cNvSpPr>
          <p:nvPr/>
        </p:nvSpPr>
        <p:spPr bwMode="auto">
          <a:xfrm>
            <a:off x="620713" y="4306888"/>
            <a:ext cx="73755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prstClr val="black"/>
                </a:solidFill>
              </a:rPr>
              <a:t>A math test has a mean of 60 and a standard deviation of 12.  The teacher wants the class average higher so he multiplies every grade by 1.25.  What is the mean and standard deviation of the new grades?</a:t>
            </a:r>
          </a:p>
        </p:txBody>
      </p:sp>
    </p:spTree>
    <p:extLst>
      <p:ext uri="{BB962C8B-B14F-4D97-AF65-F5344CB8AC3E}">
        <p14:creationId xmlns:p14="http://schemas.microsoft.com/office/powerpoint/2010/main" val="13691145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Describing Location in a Distribution</a:t>
            </a:r>
          </a:p>
        </p:txBody>
      </p:sp>
      <p:sp>
        <p:nvSpPr>
          <p:cNvPr id="38915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237581"/>
            <a:ext cx="2179637" cy="73755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800" b="1" u="sng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Transformation Example</a:t>
            </a:r>
            <a:endParaRPr lang="en-US" altLang="en-US" sz="1800" u="sng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8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8916" name="AutoShape 2" descr="data:image/jpeg;base64,/9j/4AAQSkZJRgABAQAAAQABAAD/2wCEAAkGBwgHBhMIBwgUFBUWDRYZGBgXFhkfGRoWIB0hIBwfJx4YHyggHiArIBsYLTMhJSk3Oi42GCs1ODUsNyotLisBCgoKDg0OGhAQGjckHyQ4LTcvMSw0LDQvMzA3ODQ0LzQxLC0sLDItNzQyNzc3MDQ0NC0vLC80KywsLDAsLCwuNP/AABEIAL4BCgMBEQACEQEDEQH/xAAbAAEAAwEBAQEAAAAAAAAAAAAAAgMEBgEFB//EADsQAAEDAgMCCwcEAgIDAAAAAAABAgMEEQUSEyFUBjEyNHFzkZOx0tMiQVFSgaHBFFNhlCMzB0IVQ6L/xAAZAQEBAQEBAQAAAAAAAAAAAAAAAgEDBQT/xAAvEQEAAQIFAQcDAwUAAAAAAAAAAQIRBBJSktIhMVFhcZGx8AMTIoHB4gVBQkPR/9oADAMBAAIRAxEAPwD9xAAAAAAAAAAAAAAAAAAAAAAAAAAAAAAAAAAAAAAAADFjdYuH4NPWte1unTyPu5qq1MrVXaiKiqmziugHPJT4hgHAKV8tWjqn9Ld0tnX1VaiZ1R73XVFW62smzYiJsA18IcYXgxFSshhSRj36KMzWkzqlolzOW2XMlnKt7Z0dxItwnBLV0/CmGCqeiunwyR0iMzZEfDJGiK1HKtrpUORV41yN+CWDoAAAAAAAAAAAAAAAAAAAAAAAAAAAAAAAAAAAUV1HT4hRvo6yPMx7Fa5q3srV402e4DzEKODEaCShq2ZmSROY5Pi1yWX7KBkfgVDUxOTEI9Zz6TQkc+93R/8AZLXs3Mu1ctr2S/JSwXR4fHFiTsQdI5V/Ttjai7Ua1FVXWVdqq5VbdVX/ANbf5uFkdTJJGj20rrKiLxs8wEtaXdXdrfMA1pd1d2t8wDWl3V3a3zANaXdXdrfMA1pd1d2t8wDWl3V3a3zANaXdXdrfMA1pd1d2t8wDWl3V3a3zANaXdXdrfMA1pd1d2t8wDWl3V3a3zANaXdXdrfMA1pd1d2t8wDWl3V3a3zANaXdXdrfMA1pd1d2t8wDWl3V3a3zANaXdXdrfMA1pd1d2t8wDWl3V3a3zANaXdXdrfMA1pd1d2t8wDWl3V3a3zANaXdXdrfMB7FNqSLG6NWqiIu23Et/gq/BQLgAAAAAARfyF6AK6PmjOrb4AXAAAAAAAAAAAAAAAAAAAAAAAAAAAAAZ2c/f1Ufi8DQAAAAAACL+QvQBXR80Z1bfAC4AAAAAAAAAAAAAAAAAAAAAAAAAAAADOzn7+qj8XgaAAAAAAARfyF6AK6PmjOrb4AXAAAAAAAAAAAAAAAAAAAAAAAAAAAAAZ2c/f1Ufi8DQAAAAKEraR1Z+jSqZqI3NkzJny7NuW97bU2/yBeBF/IXoAro+aM6tvgBcAAAAAAAAAAAAAAAAAAAAAAAAAAAABnZz9/VR+LwNAAAAA5Svnw+n/AOQqW0sTXrQ1iP2tRyuV9LlRfeqqibL/AAA6sCL+QvQBXR80Z1bfAC4AAAAAAAAAAAAAAAAAAAAAAAAAAAADOzn7+qj8XgaAAEZFekarG1FWy2RVsir7ttlt02AwNqcSe5WMpadVatlRKh10W19v+HZsVO0Ct0Va+XVfhVMrrot1lde6cW3RAu1cW3KDv3+iBOokr0T/AA00Spk23lcll96bI1un8/YC2jV36OPYn+tt9vFs6Nu0C5L32oB4ivsl2pf37eLo2bdvQB6l821NgHiK+yXal/ft4ujZtA925uLYB4ivypdqX9+3i+20CM2rpu0US+Rct/m28f8AHEVTa8ZuxlV7TbtcjwWm4Ua0v66LOiKiWlfks7j2K1jtllT3W2pY9fHU4LLTkm3lF+njeY/68bAV47NV9yL+c26+Fol0OtjG4Qf2H+iedkw+udscno58RojdPE1sY3CD+w/0Rkw+udscjPiNEbp4mtjG4Qf2H+iMmH1ztjkZ8RojdPE1sY3CD+w/0Rkw+udscjPiNEbp4mtjG4Qf2H+iMmH1ztjkZ8RojdPE1sY3CD+w/wBEZMPrnbHIz4jRG6eJrYxuEH9h/ojJh9c7Y5GfEaI3TxNbGNwg/sP9EZMPrnbHIz4jRG6eKiumx5aJ6U1FCj9NcqpMqqi22WR0SIq9KnT6VOGzxmqm3l/KUfVqxWSctMX/ALfl/Fi4EvxmSkkXGVdbUszPytl0d9L2t9Tt/Uow8V0/Z/W3Z4OH9MnEzRV9/wDS/b4ulPNemAAAAAAAzs5+/qo/F4GgAAA/PIautiZLjWHYgqvn4QabadEjyyNZI2neiq5qvvpQvfdqojUaiqmx1w62Ovxd0iNfgtkVyXXXYtk962ttA5zhbjdcz9RPg1ZKxad7IbKtOkLqlyNc1tnsdK++pGi2VNi+ztuoHbv5C9AFdHzRnVt8ALgAAAAAAAK4otN73X5T79Hson4+5VVV4iO5MU2mZ71hKgAAAAAAAABCONsbcrfmVfqq3XxNmbsiLJmNAAAAAAAZ2c/f1Ufi8DQAAAYafB8Lpqz9bT4bCyXJl1GxsR+X4ZkS9v4A3AYZcGwqau/XTYZC6Wzf8ixsV/sqit9pUvsVrVTbssnwA2P5C9AFdHzRnVt8ALgAAAAAAAKYc+pJnvbUTL0ZW/m5dVrRb51lFN7zf50hcQsAAAAAAAAAVU0bo41a753r9Fcqp4l1zefT2TRFo9VpCgAAAAAAGdnP39VH4vA0AAAAAAAi/kL0AV0fNGdW3wAuAAAAAAAAril1Hvbbkvt0+yi/kqqm0RPemKrzMdywlQAAAAAAAAAqppFkjVzvnen0RyongXXFp9PZNE3j1WkKAAAAAAAZ2c/f1Ufi8DQAAAAAACL+QvQBXR80Z1bfAC4AAAAAAACDMmZ2S183tdNk/FjZv0uyLdbJmNAAAAAAAAAEI5GyNzN+ZU+qLZfA2YsyJumY0AAAAAABnZz9/VR+LwNAAAAAAAIv5C9AFdHzRnVt8ALgAAAAAAAK4otN73X5T79Hson4KqqvER3JpptMz3rCVAAAAAAAAACEUaRtyt+ZV+qqqr4m1TdkRZMxoAAAAAADOzn7+qj8XgaAAAAAAARfyF6AK6PmjOrb4AXAAAAAAAAUwq9ZJM97aiZejK383LqtaLfOsopveb/OkLiFgAAAAAAAACqmY6ONWu+d6/RXKqfZS65iZ6eHsmiLR6rSFAAAAAAAM7Ofv6qPxeBoAAAAAABF/IXoAro+aM6tvgBcAAAAAAABXHLqPc23Jfb7Iv5Kmm0RPemKrzMdywlQAAAAAAAAAqppFljVzvnenY5UTwKrptPp7Jom8eq0lQAAAAAADOzn7+qj8XgaAAAAAAARfyF6AK6PmjOrb4AXAAAAAAAAQYjEc7Ja+b2umyfixs36XZFutkzGgAAAAAAAACEb2yNuz5lT6otl+6GzEx2siYnsTMaAAAAAAAzs5+/qo/F4GgAAAAAAEX8hegCuj5ozq2+AFwAAAAAAAFcUSxyPdflPv/8AKJ+CqqrxEdyaabTM96wlQAAAAAAAAAhFGkTcrfmcvaqqvibVVeWRFkzGgAAAAAAM7Ofv6qPxeBoAAAAAABF/IXoAro+aM6tvgBcAAAAAAABVCr1kej72SRMvRlb+bl1WtFvnWUU3vN/nSFpCwAAAAAAAABVTMcyNUf8AO9forlVPsqF1zEz08PZNETEdfFaQoAAAAAABnZz9/VR+LwNAAAAAAAIv5C9AFdHzRnVt8ALgAAAAAAAK45Uke5qJyXW+yL+SpptET3piq8zHcsJUAAAAAAAAAKqeRZY1c5P+707HKn4KrptNvL2TTN49VpKgAAAAAAGdnP39VH4vA0AAAAAAAyVra3a6mnjamTidG5y36Ukb4AY6JmLvoo3NrYERY2r/AKH/AA64+jNh9M7o4vny4jVG2eS7SxjfoO4f6wzYfTO6OJlxGqNs8jSxjfoO4f6wzYfTO6OJlxGqNs8jSxjfoO4f6wzYfTO6OJlxGqNs8jSxjfoO4f6wzYfTO6OJlxGqNs8jSxjfoO4f6wzYfTO6OJlxGqNs8jSxjfoO4f6wzYfTO6OJlxGqNs8hYcYVLLXQfSB6L26y27Dc2H0zujiZfr6o2zyXpFIj707Ej2bbpe/F8rk7V+Jyqm8dZu60x17LJZKv99ndr5zmsyVf77O7XzgMlX++zu184DJV/vs7tfOAyVf77O7XzgMlX++zu184DJV/vs7tfOAyVf77O7XzgePjqnNssrF+KIxUVU96XzLYqmbSyqLwqkhrM16F0cSW2o+NXXX4pke1E+9/4tt6xV9P/ZefKbe8S4zT9T/C0ecX9phDSxjfoO4f6xubD6Z3RxZlxGqNs8jSxjfoO4f6wzYfTO6OJlxGqNs8jSxjfoO4f6wzYfTO6OJlxGqNs8jSxjfoO4f6wzYfTO6OJlxGqNs8jSxjfoO4f6wzYfTO6OJlxGqNs8jSxjfoO4f6wzYfTO6OJlxGqNs8jSxjfoO4f6wzYfTO6OJlxGqNs8l9HDUse6SrmY5yoiewxWoiJf3K523avvOX1JomfwiY85v+0OtEVxH5zE+UW/eWohYAAAAMGPYimD4HUYm5mbRppJMvxytVbfWwHyKGrxaixqnoMWqmzJUUkj7pGjdOVmS7Usu1io9bZrqmTaq32B0rWo1uVqWRE2IB6AAAAAAAB+e49wt4QYDTvxCtmwxzI1vJTMlfr5L2XK9yoiu/hY0A/QUW6XA9AAAAAAAA+dwjxD/xPB+pxH9qlkf9WtVUTtQDheDvCep4McCaOerwGb9IynhSSoV7cyK+15NLlrHncu1bLbblsB+l8fEAAAAAAAByfDTHKvgvV0+MzTqtFmWKpZlRVYrv9cqKiZls72VbfidsS4G7gxJjVdnxPGLxMkto02Vt4o/c57rZlkd723s3i47gfeAAAAGXFKGHFMNlw+qRcksL43W48rkVF+tlA+TheC4g3Eoq7Ga9kroKZ8UeSNWXV6tzyOu93tKkbURE2Jd3HdLB0AAAAAAAAHweHdHiuIcEamkwGTLO6GzLLZV2pmairxKrcyIvuVfcBxOLYHPi+G0+GYNwFbSwrW06TukSnR6RI9HPyoxyq5PZ2vcqKvEiOuqtD9UAAAAAAAAAcd/yyytqOBMtDhlM+SSeWKJGsTaqK9FddeJqK1HIrl2JcDBwixNnDTC04NYHS1DdZ7GzvfBJE2nhRyOeirKxEV6omVGtvxqt0RLgd+iIiWQD0AAAAAAHI1vBOXhHistRwsVj4Gtcynp2K5WNRyWWZ6qiXmVFVG2S0fuVVXMB9XglQ4nhmBMw/GJ2SPiuxsjVcqviTYxXZkSz8tkVNu1L3W4H2QAAAAAAAAAAAAAAAAAAAAAAAAAAAAAAAAAAAAAAA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80258"/>
              </p:ext>
            </p:extLst>
          </p:nvPr>
        </p:nvGraphicFramePr>
        <p:xfrm>
          <a:off x="470161" y="3597439"/>
          <a:ext cx="7676630" cy="3123808"/>
        </p:xfrm>
        <a:graphic>
          <a:graphicData uri="http://schemas.openxmlformats.org/drawingml/2006/table">
            <a:tbl>
              <a:tblPr firstRow="1" firstCol="1" bandRow="1"/>
              <a:tblGrid>
                <a:gridCol w="1535326"/>
                <a:gridCol w="1535326"/>
                <a:gridCol w="1535326"/>
                <a:gridCol w="1535326"/>
                <a:gridCol w="1535326"/>
              </a:tblGrid>
              <a:tr h="390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Statistic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Original (y)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y+10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2y+20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IQR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Standard Dev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Minimum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  <a:r>
                        <a:rPr lang="en-US" sz="1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Your score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47" y="768892"/>
            <a:ext cx="8315227" cy="269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469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Describing Location in a Distribution</a:t>
            </a:r>
          </a:p>
        </p:txBody>
      </p:sp>
      <p:sp>
        <p:nvSpPr>
          <p:cNvPr id="36867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237581"/>
            <a:ext cx="2179637" cy="737552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Density Curve</a:t>
            </a:r>
            <a:endParaRPr lang="en-US" altLang="en-US" sz="24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80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0713" y="962025"/>
            <a:ext cx="7507287" cy="21859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altLang="en-US" sz="2000" b="1" u="sng" dirty="0" smtClean="0">
                <a:solidFill>
                  <a:srgbClr val="E81F30"/>
                </a:solidFill>
              </a:rPr>
              <a:t>Definition:</a:t>
            </a:r>
          </a:p>
          <a:p>
            <a:pPr eaLnBrk="1" hangingPunct="1">
              <a:defRPr/>
            </a:pPr>
            <a:endParaRPr lang="en-US" altLang="en-US" sz="600" b="1" u="sng" dirty="0" smtClean="0">
              <a:solidFill>
                <a:srgbClr val="E81F30"/>
              </a:solidFill>
            </a:endParaRPr>
          </a:p>
          <a:p>
            <a:pPr eaLnBrk="1" hangingPunct="1">
              <a:defRPr/>
            </a:pPr>
            <a:r>
              <a:rPr lang="en-US" altLang="en-US" sz="2000" dirty="0" smtClean="0"/>
              <a:t>A </a:t>
            </a:r>
            <a:r>
              <a:rPr lang="en-US" altLang="en-US" sz="2000" b="1" dirty="0" smtClean="0"/>
              <a:t>density curve</a:t>
            </a:r>
            <a:r>
              <a:rPr lang="en-US" altLang="en-US" sz="2000" dirty="0" smtClean="0"/>
              <a:t> is a curve that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altLang="en-US" sz="2000" dirty="0" smtClean="0"/>
              <a:t>    is always on or above the horizontal axis, and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altLang="en-US" sz="2000" dirty="0" smtClean="0"/>
              <a:t>    has area exactly 1 underneath it.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the area under the curve is the proportion of all observations that fall in that interval.</a:t>
            </a:r>
          </a:p>
          <a:p>
            <a:pPr eaLnBrk="1" hangingPunct="1">
              <a:defRPr/>
            </a:pPr>
            <a:endParaRPr lang="en-US" altLang="en-US" sz="1000" b="1" dirty="0" smtClean="0"/>
          </a:p>
        </p:txBody>
      </p:sp>
      <p:pic>
        <p:nvPicPr>
          <p:cNvPr id="7" name="Picture 6" descr="F2.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3981450"/>
            <a:ext cx="26130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0713" y="4078288"/>
            <a:ext cx="45307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C7EEEC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Sometimes the overall pattern of a large number of observations is so regular that we can describe it by a smooth curve.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388938" y="136525"/>
            <a:ext cx="7361237" cy="869950"/>
          </a:xfrm>
        </p:spPr>
        <p:txBody>
          <a:bodyPr/>
          <a:lstStyle/>
          <a:p>
            <a:pPr defTabSz="912813"/>
            <a:r>
              <a:rPr lang="en-US" altLang="en-US" b="1" u="sng" smtClean="0"/>
              <a:t>Density Curves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114300" y="822325"/>
            <a:ext cx="8515350" cy="4241800"/>
          </a:xfrm>
        </p:spPr>
        <p:txBody>
          <a:bodyPr/>
          <a:lstStyle/>
          <a:p>
            <a:pPr marL="555625" indent="-327025">
              <a:spcBef>
                <a:spcPct val="0"/>
              </a:spcBef>
              <a:buFont typeface="Arial" panose="020B0604020202020204" pitchFamily="34" charset="0"/>
              <a:buBlip>
                <a:blip r:embed="rId2"/>
              </a:buBlip>
            </a:pPr>
            <a:r>
              <a:rPr lang="en-US" altLang="en-US" sz="2900" smtClean="0">
                <a:solidFill>
                  <a:srgbClr val="191919"/>
                </a:solidFill>
              </a:rPr>
              <a:t>Density Curves come in many different shapes; </a:t>
            </a:r>
            <a:r>
              <a:rPr lang="en-US" altLang="en-US" sz="2900" b="1" u="sng" smtClean="0">
                <a:solidFill>
                  <a:srgbClr val="FF0000"/>
                </a:solidFill>
              </a:rPr>
              <a:t>symmetric, skewed, uniform, etc.</a:t>
            </a:r>
          </a:p>
          <a:p>
            <a:pPr marL="555625" indent="-327025">
              <a:spcBef>
                <a:spcPts val="88"/>
              </a:spcBef>
              <a:buFont typeface="Arial" panose="020B0604020202020204" pitchFamily="34" charset="0"/>
              <a:buBlip>
                <a:blip r:embed="rId2"/>
              </a:buBlip>
            </a:pPr>
            <a:r>
              <a:rPr lang="en-US" altLang="en-US" sz="2900" smtClean="0">
                <a:solidFill>
                  <a:srgbClr val="191919"/>
                </a:solidFill>
              </a:rPr>
              <a:t>The area of a region of a density curve represents the % of observations that fall in that region.</a:t>
            </a:r>
          </a:p>
          <a:p>
            <a:pPr marL="555625" indent="-327025">
              <a:spcBef>
                <a:spcPts val="88"/>
              </a:spcBef>
              <a:buFont typeface="Arial" panose="020B0604020202020204" pitchFamily="34" charset="0"/>
              <a:buBlip>
                <a:blip r:embed="rId2"/>
              </a:buBlip>
            </a:pPr>
            <a:r>
              <a:rPr lang="en-US" altLang="en-US" sz="2900" smtClean="0">
                <a:solidFill>
                  <a:srgbClr val="191919"/>
                </a:solidFill>
              </a:rPr>
              <a:t>The median of a density curve cuts the area in </a:t>
            </a:r>
            <a:r>
              <a:rPr lang="en-US" altLang="en-US" sz="2900" b="1" u="sng" smtClean="0">
                <a:solidFill>
                  <a:srgbClr val="FF0000"/>
                </a:solidFill>
              </a:rPr>
              <a:t>half.</a:t>
            </a:r>
          </a:p>
          <a:p>
            <a:pPr marL="555625" indent="-327025">
              <a:spcBef>
                <a:spcPts val="88"/>
              </a:spcBef>
              <a:buFont typeface="Arial" panose="020B0604020202020204" pitchFamily="34" charset="0"/>
              <a:buBlip>
                <a:blip r:embed="rId2"/>
              </a:buBlip>
            </a:pPr>
            <a:r>
              <a:rPr lang="en-US" altLang="en-US" sz="2900" smtClean="0">
                <a:solidFill>
                  <a:srgbClr val="191919"/>
                </a:solidFill>
              </a:rPr>
              <a:t>The mean of a density curve is its </a:t>
            </a:r>
            <a:r>
              <a:rPr lang="en-US" altLang="en-US" sz="2900" b="1" u="sng" smtClean="0">
                <a:solidFill>
                  <a:srgbClr val="FF0000"/>
                </a:solidFill>
              </a:rPr>
              <a:t>“balance point.”</a:t>
            </a:r>
          </a:p>
        </p:txBody>
      </p:sp>
      <p:grpSp>
        <p:nvGrpSpPr>
          <p:cNvPr id="37892" name="Group 3"/>
          <p:cNvGrpSpPr>
            <a:grpSpLocks/>
          </p:cNvGrpSpPr>
          <p:nvPr/>
        </p:nvGrpSpPr>
        <p:grpSpPr bwMode="auto">
          <a:xfrm>
            <a:off x="114300" y="3965575"/>
            <a:ext cx="8937625" cy="2663825"/>
            <a:chOff x="0" y="0"/>
            <a:chExt cx="6255" cy="1864"/>
          </a:xfrm>
        </p:grpSpPr>
        <p:pic>
          <p:nvPicPr>
            <p:cNvPr id="3789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"/>
              <a:ext cx="3096" cy="1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4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" y="0"/>
              <a:ext cx="3263" cy="1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Vertical Title 1"/>
          <p:cNvSpPr>
            <a:spLocks noGrp="1"/>
          </p:cNvSpPr>
          <p:nvPr>
            <p:ph type="title" orient="vert"/>
          </p:nvPr>
        </p:nvSpPr>
        <p:spPr>
          <a:xfrm>
            <a:off x="7996238" y="954088"/>
            <a:ext cx="681037" cy="5172075"/>
          </a:xfrm>
        </p:spPr>
        <p:txBody>
          <a:bodyPr/>
          <a:lstStyle/>
          <a:p>
            <a:pPr eaLnBrk="1" hangingPunct="1"/>
            <a:r>
              <a:rPr lang="en-US" altLang="en-US" sz="2200" smtClean="0">
                <a:solidFill>
                  <a:srgbClr val="E81F30"/>
                </a:solidFill>
                <a:ea typeface="ＭＳ Ｐゴシック" panose="020B0600070205080204" pitchFamily="34" charset="-128"/>
              </a:rPr>
              <a:t>Describing Location in a Distribution</a:t>
            </a:r>
          </a:p>
        </p:txBody>
      </p:sp>
      <p:sp>
        <p:nvSpPr>
          <p:cNvPr id="39939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18657" y="-2237581"/>
            <a:ext cx="2179637" cy="7375525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Uniform Density Curve</a:t>
            </a:r>
            <a:endParaRPr lang="en-US" altLang="en-US" sz="24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800" dirty="0"/>
              <a:t>What is the height of the box?</a:t>
            </a:r>
            <a:endParaRPr lang="en-US" sz="1800" dirty="0"/>
          </a:p>
          <a:p>
            <a:pPr eaLnBrk="1" hangingPunct="1"/>
            <a:endParaRPr lang="en-US" altLang="en-US" sz="18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9940" name="AutoShape 2" descr="data:image/jpeg;base64,/9j/4AAQSkZJRgABAQAAAQABAAD/2wCEAAkGBwgHBhMIBwgUFBUWDRYZGBgXFhkfGRoWIB0hIBwfJx4YHyggHiArIBsYLTMhJSk3Oi42GCs1ODUsNyotLisBCgoKDg0OGhAQGjckHyQ4LTcvMSw0LDQvMzA3ODQ0LzQxLC0sLDItNzQyNzc3MDQ0NC0vLC80KywsLDAsLCwuNP/AABEIAL4BCgMBEQACEQEDEQH/xAAbAAEAAwEBAQEAAAAAAAAAAAAAAgMEBgEFB//EADsQAAEDAgMCCwcEAgIDAAAAAAABAgMEEQUSEyFUBjEyNHFzkZOx0tMiQVFSgaHBFFNhlCMzB0IVQ6L/xAAZAQEBAQEBAQAAAAAAAAAAAAAAAgEDBQT/xAAvEQEAAQIFAQcDAwUAAAAAAAAAAQIRBBJSktIhMVFhcZGx8AMTIoHB4gVBQkPR/9oADAMBAAIRAxEAPwD9xAAAAAAAAAAAAAAAAAAAAAAAAAAAAAAAAAAAAAAAADFjdYuH4NPWte1unTyPu5qq1MrVXaiKiqmziugHPJT4hgHAKV8tWjqn9Ld0tnX1VaiZ1R73XVFW62smzYiJsA18IcYXgxFSshhSRj36KMzWkzqlolzOW2XMlnKt7Z0dxItwnBLV0/CmGCqeiunwyR0iMzZEfDJGiK1HKtrpUORV41yN+CWDoAAAAAAAAAAAAAAAAAAAAAAAAAAAAAAAAAAAUV1HT4hRvo6yPMx7Fa5q3srV402e4DzEKODEaCShq2ZmSROY5Pi1yWX7KBkfgVDUxOTEI9Zz6TQkc+93R/8AZLXs3Mu1ctr2S/JSwXR4fHFiTsQdI5V/Ttjai7Ua1FVXWVdqq5VbdVX/ANbf5uFkdTJJGj20rrKiLxs8wEtaXdXdrfMA1pd1d2t8wDWl3V3a3zANaXdXdrfMA1pd1d2t8wDWl3V3a3zANaXdXdrfMA1pd1d2t8wDWl3V3a3zANaXdXdrfMA1pd1d2t8wDWl3V3a3zANaXdXdrfMA1pd1d2t8wDWl3V3a3zANaXdXdrfMA1pd1d2t8wDWl3V3a3zANaXdXdrfMA1pd1d2t8wDWl3V3a3zANaXdXdrfMA1pd1d2t8wDWl3V3a3zANaXdXdrfMB7FNqSLG6NWqiIu23Et/gq/BQLgAAAAAARfyF6AK6PmjOrb4AXAAAAAAAAAAAAAAAAAAAAAAAAAAAAAZ2c/f1Ufi8DQAAAAAACL+QvQBXR80Z1bfAC4AAAAAAAAAAAAAAAAAAAAAAAAAAAADOzn7+qj8XgaAAAAAAARfyF6AK6PmjOrb4AXAAAAAAAAAAAAAAAAAAAAAAAAAAAAAZ2c/f1Ufi8DQAAAAKEraR1Z+jSqZqI3NkzJny7NuW97bU2/yBeBF/IXoAro+aM6tvgBcAAAAAAAAAAAAAAAAAAAAAAAAAAAABnZz9/VR+LwNAAAAA5Svnw+n/AOQqW0sTXrQ1iP2tRyuV9LlRfeqqibL/AAA6sCL+QvQBXR80Z1bfAC4AAAAAAAAAAAAAAAAAAAAAAAAAAAADOzn7+qj8XgaAAEZFekarG1FWy2RVsir7ttlt02AwNqcSe5WMpadVatlRKh10W19v+HZsVO0Ct0Va+XVfhVMrrot1lde6cW3RAu1cW3KDv3+iBOokr0T/AA00Spk23lcll96bI1un8/YC2jV36OPYn+tt9vFs6Nu0C5L32oB4ivsl2pf37eLo2bdvQB6l821NgHiK+yXal/ft4ujZtA925uLYB4ivypdqX9+3i+20CM2rpu0US+Rct/m28f8AHEVTa8ZuxlV7TbtcjwWm4Ua0v66LOiKiWlfks7j2K1jtllT3W2pY9fHU4LLTkm3lF+njeY/68bAV47NV9yL+c26+Fol0OtjG4Qf2H+iedkw+udscno58RojdPE1sY3CD+w/0Rkw+udscjPiNEbp4mtjG4Qf2H+iMmH1ztjkZ8RojdPE1sY3CD+w/0Rkw+udscjPiNEbp4mtjG4Qf2H+iMmH1ztjkZ8RojdPE1sY3CD+w/wBEZMPrnbHIz4jRG6eJrYxuEH9h/ojJh9c7Y5GfEaI3TxNbGNwg/sP9EZMPrnbHIz4jRG6eKiumx5aJ6U1FCj9NcqpMqqi22WR0SIq9KnT6VOGzxmqm3l/KUfVqxWSctMX/ALfl/Fi4EvxmSkkXGVdbUszPytl0d9L2t9Tt/Uow8V0/Z/W3Z4OH9MnEzRV9/wDS/b4ulPNemAAAAAAAzs5+/qo/F4GgAAA/PIautiZLjWHYgqvn4QabadEjyyNZI2neiq5qvvpQvfdqojUaiqmx1w62Ovxd0iNfgtkVyXXXYtk962ttA5zhbjdcz9RPg1ZKxad7IbKtOkLqlyNc1tnsdK++pGi2VNi+ztuoHbv5C9AFdHzRnVt8ALgAAAAAAAK4otN73X5T79Hson4+5VVV4iO5MU2mZ71hKgAAAAAAAABCONsbcrfmVfqq3XxNmbsiLJmNAAAAAAAZ2c/f1Ufi8DQAAAYafB8Lpqz9bT4bCyXJl1GxsR+X4ZkS9v4A3AYZcGwqau/XTYZC6Wzf8ixsV/sqit9pUvsVrVTbssnwA2P5C9AFdHzRnVt8ALgAAAAAAAKYc+pJnvbUTL0ZW/m5dVrRb51lFN7zf50hcQsAAAAAAAAAVU0bo41a753r9Fcqp4l1zefT2TRFo9VpCgAAAAAAGdnP39VH4vA0AAAAAAAi/kL0AV0fNGdW3wAuAAAAAAAAril1Hvbbkvt0+yi/kqqm0RPemKrzMdywlQAAAAAAAAAqppFkjVzvnen0RyongXXFp9PZNE3j1WkKAAAAAAAZ2c/f1Ufi8DQAAAAAACL+QvQBXR80Z1bfAC4AAAAAAACDMmZ2S183tdNk/FjZv0uyLdbJmNAAAAAAAAAEI5GyNzN+ZU+qLZfA2YsyJumY0AAAAAABnZz9/VR+LwNAAAAAAAIv5C9AFdHzRnVt8ALgAAAAAAAK4otN73X5T79Hson4KqqvER3JpptMz3rCVAAAAAAAAACEUaRtyt+ZV+qqqr4m1TdkRZMxoAAAAAADOzn7+qj8XgaAAAAAAARfyF6AK6PmjOrb4AXAAAAAAAAUwq9ZJM97aiZejK383LqtaLfOsopveb/OkLiFgAAAAAAAACqmY6ONWu+d6/RXKqfZS65iZ6eHsmiLR6rSFAAAAAAAM7Ofv6qPxeBoAAAAAABF/IXoAro+aM6tvgBcAAAAAAABXHLqPc23Jfb7Iv5Kmm0RPemKrzMdywlQAAAAAAAAAqppFljVzvnenY5UTwKrptPp7Jom8eq0lQAAAAAADOzn7+qj8XgaAAAAAAARfyF6AK6PmjOrb4AXAAAAAAAAQYjEc7Ja+b2umyfixs36XZFutkzGgAAAAAAAACEb2yNuz5lT6otl+6GzEx2siYnsTMaAAAAAAAzs5+/qo/F4GgAAAAAAEX8hegCuj5ozq2+AFwAAAAAAAFcUSxyPdflPv/8AKJ+CqqrxEdyaabTM96wlQAAAAAAAAAhFGkTcrfmcvaqqvibVVeWRFkzGgAAAAAAM7Ofv6qPxeBoAAAAAABF/IXoAro+aM6tvgBcAAAAAAABVCr1kej72SRMvRlb+bl1WtFvnWUU3vN/nSFpCwAAAAAAAABVTMcyNUf8AO9forlVPsqF1zEz08PZNETEdfFaQoAAAAAABnZz9/VR+LwNAAAAAAAIv5C9AFdHzRnVt8ALgAAAAAAAK45Uke5qJyXW+yL+SpptET3piq8zHcsJUAAAAAAAAAKqeRZY1c5P+707HKn4KrptNvL2TTN49VpKgAAAAAAGdnP39VH4vA0AAAAAAAyVra3a6mnjamTidG5y36Ukb4AY6JmLvoo3NrYERY2r/AKH/AA64+jNh9M7o4vny4jVG2eS7SxjfoO4f6wzYfTO6OJlxGqNs8jSxjfoO4f6wzYfTO6OJlxGqNs8jSxjfoO4f6wzYfTO6OJlxGqNs8jSxjfoO4f6wzYfTO6OJlxGqNs8jSxjfoO4f6wzYfTO6OJlxGqNs8jSxjfoO4f6wzYfTO6OJlxGqNs8hYcYVLLXQfSB6L26y27Dc2H0zujiZfr6o2zyXpFIj707Ej2bbpe/F8rk7V+Jyqm8dZu60x17LJZKv99ndr5zmsyVf77O7XzgMlX++zu184DJV/vs7tfOAyVf77O7XzgMlX++zu184DJV/vs7tfOAyVf77O7XzgePjqnNssrF+KIxUVU96XzLYqmbSyqLwqkhrM16F0cSW2o+NXXX4pke1E+9/4tt6xV9P/ZefKbe8S4zT9T/C0ecX9phDSxjfoO4f6xubD6Z3RxZlxGqNs8jSxjfoO4f6wzYfTO6OJlxGqNs8jSxjfoO4f6wzYfTO6OJlxGqNs8jSxjfoO4f6wzYfTO6OJlxGqNs8jSxjfoO4f6wzYfTO6OJlxGqNs8jSxjfoO4f6wzYfTO6OJlxGqNs8jSxjfoO4f6wzYfTO6OJlxGqNs8l9HDUse6SrmY5yoiewxWoiJf3K523avvOX1JomfwiY85v+0OtEVxH5zE+UW/eWohYAAAAMGPYimD4HUYm5mbRppJMvxytVbfWwHyKGrxaixqnoMWqmzJUUkj7pGjdOVmS7Usu1io9bZrqmTaq32B0rWo1uVqWRE2IB6AAAAAAAB+e49wt4QYDTvxCtmwxzI1vJTMlfr5L2XK9yoiu/hY0A/QUW6XA9AAAAAAAA+dwjxD/xPB+pxH9qlkf9WtVUTtQDheDvCep4McCaOerwGb9IynhSSoV7cyK+15NLlrHncu1bLbblsB+l8fEAAAAAAAByfDTHKvgvV0+MzTqtFmWKpZlRVYrv9cqKiZls72VbfidsS4G7gxJjVdnxPGLxMkto02Vt4o/c57rZlkd723s3i47gfeAAAAGXFKGHFMNlw+qRcksL43W48rkVF+tlA+TheC4g3Eoq7Ga9kroKZ8UeSNWXV6tzyOu93tKkbURE2Jd3HdLB0AAAAAAAAHweHdHiuIcEamkwGTLO6GzLLZV2pmairxKrcyIvuVfcBxOLYHPi+G0+GYNwFbSwrW06TukSnR6RI9HPyoxyq5PZ2vcqKvEiOuqtD9UAAAAAAAAAcd/yyytqOBMtDhlM+SSeWKJGsTaqK9FddeJqK1HIrl2JcDBwixNnDTC04NYHS1DdZ7GzvfBJE2nhRyOeirKxEV6omVGtvxqt0RLgd+iIiWQD0AAAAAAHI1vBOXhHistRwsVj4Gtcynp2K5WNRyWWZ6qiXmVFVG2S0fuVVXMB9XglQ4nhmBMw/GJ2SPiuxsjVcqviTYxXZkSz8tkVNu1L3W4H2QAAAAAAAAAAAAAAAAAAAAAAAAAAAAAAAAAAAAAAA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2" name="TextBox 2"/>
          <p:cNvSpPr txBox="1">
            <a:spLocks noChangeArrowheads="1"/>
          </p:cNvSpPr>
          <p:nvPr/>
        </p:nvSpPr>
        <p:spPr bwMode="auto">
          <a:xfrm>
            <a:off x="854076" y="5047085"/>
            <a:ext cx="71421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en-US" dirty="0"/>
              <a:t>What proportion of values are less than 2?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en-US" dirty="0"/>
              <a:t>What proportion of values are greater than 3.5?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en-US" dirty="0"/>
              <a:t>What proportion of values are between 2.5 and 4?</a:t>
            </a:r>
          </a:p>
        </p:txBody>
      </p:sp>
      <p:sp>
        <p:nvSpPr>
          <p:cNvPr id="2" name="Rectangle 1"/>
          <p:cNvSpPr/>
          <p:nvPr/>
        </p:nvSpPr>
        <p:spPr>
          <a:xfrm>
            <a:off x="1130724" y="4392064"/>
            <a:ext cx="323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What </a:t>
            </a:r>
            <a:r>
              <a:rPr lang="en-US" altLang="en-US" dirty="0" smtClean="0"/>
              <a:t>is the height of the box?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31838" y="954088"/>
            <a:ext cx="4013200" cy="3087687"/>
            <a:chOff x="731838" y="954088"/>
            <a:chExt cx="4013200" cy="3087687"/>
          </a:xfrm>
        </p:grpSpPr>
        <p:pic>
          <p:nvPicPr>
            <p:cNvPr id="39941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838" y="954088"/>
              <a:ext cx="4013200" cy="3087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224403" y="3239545"/>
              <a:ext cx="19159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en-US" dirty="0" smtClean="0">
                  <a:solidFill>
                    <a:prstClr val="black"/>
                  </a:solidFill>
                </a:rPr>
                <a:t>    1   2   3    4   5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ustom 6">
      <a:dk1>
        <a:sysClr val="windowText" lastClr="000000"/>
      </a:dk1>
      <a:lt1>
        <a:sysClr val="window" lastClr="FFFFFF"/>
      </a:lt1>
      <a:dk2>
        <a:srgbClr val="1B2F7C"/>
      </a:dk2>
      <a:lt2>
        <a:srgbClr val="FAEDB8"/>
      </a:lt2>
      <a:accent1>
        <a:srgbClr val="A2E3DF"/>
      </a:accent1>
      <a:accent2>
        <a:srgbClr val="D7E9C9"/>
      </a:accent2>
      <a:accent3>
        <a:srgbClr val="E81F30"/>
      </a:accent3>
      <a:accent4>
        <a:srgbClr val="ED5A3A"/>
      </a:accent4>
      <a:accent5>
        <a:srgbClr val="F7901E"/>
      </a:accent5>
      <a:accent6>
        <a:srgbClr val="23B0A9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7272</TotalTime>
  <Words>779</Words>
  <Application>Microsoft Office PowerPoint</Application>
  <PresentationFormat>On-screen Show (4:3)</PresentationFormat>
  <Paragraphs>121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Rockwell</vt:lpstr>
      <vt:lpstr>Times New Roman</vt:lpstr>
      <vt:lpstr>Wingdings</vt:lpstr>
      <vt:lpstr>Advantage</vt:lpstr>
      <vt:lpstr>Office Theme</vt:lpstr>
      <vt:lpstr>Describing Location in a Distribution</vt:lpstr>
      <vt:lpstr>Describing Location in a Distribution</vt:lpstr>
      <vt:lpstr>Section 2.1 Describing Location in a Distribution</vt:lpstr>
      <vt:lpstr>Describing Location in a Distribution</vt:lpstr>
      <vt:lpstr>Describing Location in a Distribution</vt:lpstr>
      <vt:lpstr>Describing Location in a Distribution</vt:lpstr>
      <vt:lpstr>Describing Location in a Distribution</vt:lpstr>
      <vt:lpstr>Density Curves</vt:lpstr>
      <vt:lpstr>Describing Location in a Distribution</vt:lpstr>
      <vt:lpstr>Section 2.1 Describing Location in a Distribution</vt:lpstr>
      <vt:lpstr>Looking Ahead…</vt:lpstr>
    </vt:vector>
  </TitlesOfParts>
  <Company>Lakeville Area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Hinding</dc:creator>
  <cp:lastModifiedBy>Bruce Nicol</cp:lastModifiedBy>
  <cp:revision>116</cp:revision>
  <dcterms:created xsi:type="dcterms:W3CDTF">2010-09-21T19:00:16Z</dcterms:created>
  <dcterms:modified xsi:type="dcterms:W3CDTF">2017-01-24T12:10:34Z</dcterms:modified>
</cp:coreProperties>
</file>