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6" r:id="rId3"/>
    <p:sldId id="257" r:id="rId4"/>
    <p:sldId id="259" r:id="rId5"/>
    <p:sldId id="260" r:id="rId6"/>
    <p:sldId id="265" r:id="rId7"/>
    <p:sldId id="266" r:id="rId8"/>
    <p:sldId id="267" r:id="rId9"/>
    <p:sldId id="262" r:id="rId10"/>
    <p:sldId id="276" r:id="rId11"/>
    <p:sldId id="263" r:id="rId12"/>
    <p:sldId id="269" r:id="rId13"/>
    <p:sldId id="271" r:id="rId14"/>
    <p:sldId id="273" r:id="rId15"/>
    <p:sldId id="274" r:id="rId16"/>
    <p:sldId id="27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6" d="100"/>
          <a:sy n="86" d="100"/>
        </p:scale>
        <p:origin x="135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8DEB0012-BD82-4564-8AA1-ECFE9721DBE7}" type="datetimeFigureOut">
              <a:rPr lang="en-US"/>
              <a:pPr>
                <a:defRPr/>
              </a:pPr>
              <a:t>1/11/2017</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5D37768-FB91-4C93-A837-EA21D64791BE}" type="slidenum">
              <a:rPr lang="en-US" altLang="en-US"/>
              <a:pPr/>
              <a:t>‹#›</a:t>
            </a:fld>
            <a:endParaRPr lang="en-US" altLang="en-US"/>
          </a:p>
        </p:txBody>
      </p:sp>
    </p:spTree>
    <p:extLst>
      <p:ext uri="{BB962C8B-B14F-4D97-AF65-F5344CB8AC3E}">
        <p14:creationId xmlns:p14="http://schemas.microsoft.com/office/powerpoint/2010/main" val="24448296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95BAEC0-E9C7-4FD9-83C8-18B042BD4857}" type="datetimeFigureOut">
              <a:rPr lang="en-US"/>
              <a:pPr>
                <a:defRPr/>
              </a:pPr>
              <a:t>1/11/2017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E581510D-9891-4575-B0D9-B9EE2FC9904F}" type="slidenum">
              <a:rPr lang="en-US" altLang="en-US"/>
              <a:pPr/>
              <a:t>‹#›</a:t>
            </a:fld>
            <a:endParaRPr lang="en-US" altLang="en-US"/>
          </a:p>
        </p:txBody>
      </p:sp>
    </p:spTree>
    <p:extLst>
      <p:ext uri="{BB962C8B-B14F-4D97-AF65-F5344CB8AC3E}">
        <p14:creationId xmlns:p14="http://schemas.microsoft.com/office/powerpoint/2010/main" val="172687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B5AAEADC-6BB3-4D0F-8D9A-C2323E871CA6}" type="datetimeFigureOut">
              <a:rPr lang="en-US"/>
              <a:pPr>
                <a:defRPr/>
              </a:pPr>
              <a:t>1/11/2017</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C37660E6-600F-41AA-B8E7-C3A8F52E007F}" type="slidenum">
              <a:rPr lang="en-US" altLang="en-US"/>
              <a:pPr/>
              <a:t>‹#›</a:t>
            </a:fld>
            <a:endParaRPr lang="en-US" altLang="en-US"/>
          </a:p>
        </p:txBody>
      </p:sp>
    </p:spTree>
    <p:extLst>
      <p:ext uri="{BB962C8B-B14F-4D97-AF65-F5344CB8AC3E}">
        <p14:creationId xmlns:p14="http://schemas.microsoft.com/office/powerpoint/2010/main" val="373972395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A3A02D-0F18-44D2-A492-E86634451F06}" type="datetimeFigureOut">
              <a:rPr lang="en-US"/>
              <a:pPr>
                <a:defRPr/>
              </a:pPr>
              <a:t>1/11/2017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750D47FC-480A-409E-8FBC-43A34B83E7FA}" type="slidenum">
              <a:rPr lang="en-US" altLang="en-US"/>
              <a:pPr/>
              <a:t>‹#›</a:t>
            </a:fld>
            <a:endParaRPr lang="en-US" altLang="en-US"/>
          </a:p>
        </p:txBody>
      </p:sp>
    </p:spTree>
    <p:extLst>
      <p:ext uri="{BB962C8B-B14F-4D97-AF65-F5344CB8AC3E}">
        <p14:creationId xmlns:p14="http://schemas.microsoft.com/office/powerpoint/2010/main" val="4219660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95D9860A-BF5E-48D4-A9B1-9CCD59C72D36}" type="datetimeFigureOut">
              <a:rPr lang="en-US"/>
              <a:pPr>
                <a:defRPr/>
              </a:pPr>
              <a:t>1/11/2017</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lvl1pPr>
          </a:lstStyle>
          <a:p>
            <a:fld id="{4D79C091-889C-49A1-95E3-F9EFA53B6B9E}" type="slidenum">
              <a:rPr lang="en-US" altLang="en-US"/>
              <a:pPr/>
              <a:t>‹#›</a:t>
            </a:fld>
            <a:endParaRPr lang="en-US" alt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52985958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1CF28D48-F2D7-46C7-A6F6-7C249EC3C1CB}" type="datetimeFigureOut">
              <a:rPr lang="en-US"/>
              <a:pPr>
                <a:defRPr/>
              </a:pPr>
              <a:t>1/11/2017</a:t>
            </a:fld>
            <a:endParaRPr lang="en-US"/>
          </a:p>
        </p:txBody>
      </p:sp>
      <p:sp>
        <p:nvSpPr>
          <p:cNvPr id="6" name="Slide Number Placeholder 9"/>
          <p:cNvSpPr>
            <a:spLocks noGrp="1"/>
          </p:cNvSpPr>
          <p:nvPr>
            <p:ph type="sldNum" sz="quarter" idx="11"/>
          </p:nvPr>
        </p:nvSpPr>
        <p:spPr/>
        <p:txBody>
          <a:bodyPr/>
          <a:lstStyle>
            <a:lvl1pPr>
              <a:defRPr/>
            </a:lvl1pPr>
          </a:lstStyle>
          <a:p>
            <a:fld id="{5D6A00E0-1B84-4C03-A513-9BCAC6F41ED6}" type="slidenum">
              <a:rPr lang="en-US" altLang="en-US"/>
              <a:pPr/>
              <a:t>‹#›</a:t>
            </a:fld>
            <a:endParaRPr lang="en-US" alt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412857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021170E8-BDA5-45C2-90B6-4E667AEC3E0A}" type="datetimeFigureOut">
              <a:rPr lang="en-US"/>
              <a:pPr>
                <a:defRPr/>
              </a:pPr>
              <a:t>1/11/2017</a:t>
            </a:fld>
            <a:endParaRPr lang="en-US"/>
          </a:p>
        </p:txBody>
      </p:sp>
      <p:sp>
        <p:nvSpPr>
          <p:cNvPr id="8" name="Slide Number Placeholder 11"/>
          <p:cNvSpPr>
            <a:spLocks noGrp="1"/>
          </p:cNvSpPr>
          <p:nvPr>
            <p:ph type="sldNum" sz="quarter" idx="11"/>
          </p:nvPr>
        </p:nvSpPr>
        <p:spPr/>
        <p:txBody>
          <a:bodyPr/>
          <a:lstStyle>
            <a:lvl1pPr>
              <a:defRPr/>
            </a:lvl1pPr>
          </a:lstStyle>
          <a:p>
            <a:fld id="{64D33610-0E5C-43EB-8DA7-D7C1D4447468}" type="slidenum">
              <a:rPr lang="en-US" altLang="en-US"/>
              <a:pPr/>
              <a:t>‹#›</a:t>
            </a:fld>
            <a:endParaRPr lang="en-US" alt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826642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3AB9FE4-08F9-43E5-B4A9-920EFF6CACE8}" type="datetimeFigureOut">
              <a:rPr lang="en-US"/>
              <a:pPr>
                <a:defRPr/>
              </a:pPr>
              <a:t>1/11/2017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F1990228-1A57-4C5D-95B7-C1B5FF26F8D2}" type="slidenum">
              <a:rPr lang="en-US" altLang="en-US"/>
              <a:pPr/>
              <a:t>‹#›</a:t>
            </a:fld>
            <a:endParaRPr lang="en-US" altLang="en-US"/>
          </a:p>
        </p:txBody>
      </p:sp>
    </p:spTree>
    <p:extLst>
      <p:ext uri="{BB962C8B-B14F-4D97-AF65-F5344CB8AC3E}">
        <p14:creationId xmlns:p14="http://schemas.microsoft.com/office/powerpoint/2010/main" val="236860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8C0FDCD-4CCF-46EA-9EE8-F2050B3E68FF}" type="datetimeFigureOut">
              <a:rPr lang="en-US"/>
              <a:pPr>
                <a:defRPr/>
              </a:pPr>
              <a:t>1/11/2017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FDA9950-B8CE-4C9A-9D52-3E562EF086F4}" type="slidenum">
              <a:rPr lang="en-US" altLang="en-US"/>
              <a:pPr/>
              <a:t>‹#›</a:t>
            </a:fld>
            <a:endParaRPr lang="en-US" altLang="en-US"/>
          </a:p>
        </p:txBody>
      </p:sp>
    </p:spTree>
    <p:extLst>
      <p:ext uri="{BB962C8B-B14F-4D97-AF65-F5344CB8AC3E}">
        <p14:creationId xmlns:p14="http://schemas.microsoft.com/office/powerpoint/2010/main" val="116086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DA475BC-6B60-4E2B-A847-77035586E4A1}" type="datetimeFigureOut">
              <a:rPr lang="en-US"/>
              <a:pPr>
                <a:defRPr/>
              </a:pPr>
              <a:t>1/11/2017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123FAE89-06AA-41E0-ABA5-FD224705DAF3}" type="slidenum">
              <a:rPr lang="en-US" altLang="en-US"/>
              <a:pPr/>
              <a:t>‹#›</a:t>
            </a:fld>
            <a:endParaRPr lang="en-US" altLang="en-US"/>
          </a:p>
        </p:txBody>
      </p:sp>
    </p:spTree>
    <p:extLst>
      <p:ext uri="{BB962C8B-B14F-4D97-AF65-F5344CB8AC3E}">
        <p14:creationId xmlns:p14="http://schemas.microsoft.com/office/powerpoint/2010/main" val="3392743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62358FB-72DA-4888-AE60-91DE922D5730}" type="datetimeFigureOut">
              <a:rPr lang="en-US"/>
              <a:pPr>
                <a:defRPr/>
              </a:pPr>
              <a:t>1/11/2017</a:t>
            </a:fld>
            <a:endParaRPr 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fld id="{0F0C08A1-A617-43EE-BB2B-206F085F3078}" type="slidenum">
              <a:rPr lang="en-US" altLang="en-US"/>
              <a:pPr/>
              <a:t>‹#›</a:t>
            </a:fld>
            <a:endParaRPr lang="en-US" alt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189293933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A3107C68-7477-4EA4-B30D-59BDB818B1E4}" type="datetimeFigureOut">
              <a:rPr lang="en-US"/>
              <a:pPr>
                <a:defRPr/>
              </a:pPr>
              <a:t>1/11/2017</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panose="020B0602020104020603" pitchFamily="34" charset="0"/>
              </a:defRPr>
            </a:lvl1pPr>
          </a:lstStyle>
          <a:p>
            <a:fld id="{266754CC-E6F9-4ACD-B224-A60CF702EB2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3" r:id="rId1"/>
    <p:sldLayoutId id="2147483709" r:id="rId2"/>
    <p:sldLayoutId id="2147483714" r:id="rId3"/>
    <p:sldLayoutId id="2147483715" r:id="rId4"/>
    <p:sldLayoutId id="2147483716" r:id="rId5"/>
    <p:sldLayoutId id="2147483710" r:id="rId6"/>
    <p:sldLayoutId id="2147483717" r:id="rId7"/>
    <p:sldLayoutId id="2147483711" r:id="rId8"/>
    <p:sldLayoutId id="2147483718" r:id="rId9"/>
    <p:sldLayoutId id="2147483712" r:id="rId10"/>
    <p:sldLayoutId id="214748371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pPr eaLnBrk="1" hangingPunct="1"/>
            <a:r>
              <a:rPr lang="en-US" altLang="en-US" dirty="0" smtClean="0"/>
              <a:t>Warmup</a:t>
            </a:r>
          </a:p>
        </p:txBody>
      </p:sp>
      <p:sp>
        <p:nvSpPr>
          <p:cNvPr id="14339" name="Content Placeholder 2"/>
          <p:cNvSpPr>
            <a:spLocks noGrp="1"/>
          </p:cNvSpPr>
          <p:nvPr>
            <p:ph sz="quarter" idx="1"/>
          </p:nvPr>
        </p:nvSpPr>
        <p:spPr>
          <a:xfrm>
            <a:off x="612775" y="1600200"/>
            <a:ext cx="8153400" cy="4495800"/>
          </a:xfrm>
        </p:spPr>
        <p:txBody>
          <a:bodyPr/>
          <a:lstStyle/>
          <a:p>
            <a:pPr marL="0" indent="0" eaLnBrk="1" hangingPunct="1">
              <a:buNone/>
            </a:pPr>
            <a:r>
              <a:rPr lang="en-US" altLang="en-US" sz="3600" smtClean="0"/>
              <a:t>Kahoot – Fractions and Decimals</a:t>
            </a:r>
            <a:endParaRPr lang="en-US" alt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r>
              <a:rPr lang="en-US" altLang="en-US" dirty="0" smtClean="0"/>
              <a:t>Try on your own…</a:t>
            </a:r>
          </a:p>
        </p:txBody>
      </p:sp>
      <p:sp>
        <p:nvSpPr>
          <p:cNvPr id="17411" name="Content Placeholder 2"/>
          <p:cNvSpPr>
            <a:spLocks noGrp="1"/>
          </p:cNvSpPr>
          <p:nvPr>
            <p:ph sz="quarter" idx="1"/>
          </p:nvPr>
        </p:nvSpPr>
        <p:spPr>
          <a:xfrm>
            <a:off x="612775" y="1600200"/>
            <a:ext cx="8153400" cy="1143000"/>
          </a:xfrm>
        </p:spPr>
        <p:txBody>
          <a:bodyPr/>
          <a:lstStyle/>
          <a:p>
            <a:pPr marL="0" indent="0" eaLnBrk="1" hangingPunct="1">
              <a:buNone/>
            </a:pPr>
            <a:r>
              <a:rPr lang="en-US" altLang="en-US" dirty="0" smtClean="0"/>
              <a:t>1.     </a:t>
            </a:r>
            <a:r>
              <a:rPr lang="en-US" altLang="en-US" u="sng" dirty="0" smtClean="0"/>
              <a:t>18</a:t>
            </a:r>
            <a:r>
              <a:rPr lang="en-US" altLang="en-US" dirty="0" smtClean="0"/>
              <a:t>  =    </a:t>
            </a:r>
            <a:r>
              <a:rPr lang="en-US" altLang="en-US" u="sng" dirty="0" smtClean="0"/>
              <a:t>12</a:t>
            </a:r>
            <a:endParaRPr lang="en-US" altLang="en-US" dirty="0" smtClean="0"/>
          </a:p>
          <a:p>
            <a:pPr eaLnBrk="1" hangingPunct="1">
              <a:buFont typeface="Wingdings" panose="05000000000000000000" pitchFamily="2" charset="2"/>
              <a:buNone/>
            </a:pPr>
            <a:r>
              <a:rPr lang="en-US" altLang="en-US" dirty="0" smtClean="0"/>
              <a:t>        3         x - 2</a:t>
            </a:r>
          </a:p>
        </p:txBody>
      </p:sp>
      <p:sp>
        <p:nvSpPr>
          <p:cNvPr id="2" name="TextBox 1"/>
          <p:cNvSpPr txBox="1"/>
          <p:nvPr/>
        </p:nvSpPr>
        <p:spPr>
          <a:xfrm>
            <a:off x="762000" y="3124200"/>
            <a:ext cx="7924800" cy="1074653"/>
          </a:xfrm>
          <a:prstGeom prst="rect">
            <a:avLst/>
          </a:prstGeom>
          <a:noFill/>
        </p:spPr>
        <p:txBody>
          <a:bodyPr wrap="square" rtlCol="0">
            <a:spAutoFit/>
          </a:bodyPr>
          <a:lstStyle/>
          <a:p>
            <a:pPr lvl="0">
              <a:spcBef>
                <a:spcPts val="700"/>
              </a:spcBef>
              <a:buClr>
                <a:srgbClr val="DD8047"/>
              </a:buClr>
              <a:buSzPct val="60000"/>
            </a:pPr>
            <a:r>
              <a:rPr lang="en-US" altLang="en-US" sz="2900" dirty="0" smtClean="0">
                <a:solidFill>
                  <a:prstClr val="black"/>
                </a:solidFill>
                <a:latin typeface="Tw Cen MT"/>
                <a:cs typeface="+mn-cs"/>
              </a:rPr>
              <a:t>2.   	 </a:t>
            </a:r>
            <a:r>
              <a:rPr lang="en-US" altLang="en-US" sz="2900" u="sng" dirty="0" smtClean="0">
                <a:solidFill>
                  <a:prstClr val="black"/>
                </a:solidFill>
                <a:latin typeface="Tw Cen MT"/>
                <a:cs typeface="+mn-cs"/>
              </a:rPr>
              <a:t>6</a:t>
            </a:r>
            <a:r>
              <a:rPr lang="en-US" altLang="en-US" sz="2900" dirty="0" smtClean="0">
                <a:solidFill>
                  <a:prstClr val="black"/>
                </a:solidFill>
                <a:latin typeface="Tw Cen MT"/>
                <a:cs typeface="+mn-cs"/>
              </a:rPr>
              <a:t>  </a:t>
            </a:r>
            <a:r>
              <a:rPr lang="en-US" altLang="en-US" sz="2900" dirty="0">
                <a:solidFill>
                  <a:prstClr val="black"/>
                </a:solidFill>
                <a:latin typeface="Tw Cen MT"/>
                <a:cs typeface="+mn-cs"/>
              </a:rPr>
              <a:t>= </a:t>
            </a:r>
            <a:r>
              <a:rPr lang="en-US" altLang="en-US" sz="2900" dirty="0" smtClean="0">
                <a:solidFill>
                  <a:prstClr val="black"/>
                </a:solidFill>
                <a:latin typeface="Tw Cen MT"/>
                <a:cs typeface="+mn-cs"/>
              </a:rPr>
              <a:t>	    </a:t>
            </a:r>
            <a:r>
              <a:rPr lang="en-US" altLang="en-US" sz="2900" u="sng" dirty="0">
                <a:solidFill>
                  <a:prstClr val="black"/>
                </a:solidFill>
                <a:latin typeface="Tw Cen MT"/>
                <a:cs typeface="+mn-cs"/>
              </a:rPr>
              <a:t>12 </a:t>
            </a:r>
            <a:r>
              <a:rPr lang="en-US" altLang="en-US" sz="2900" dirty="0">
                <a:solidFill>
                  <a:prstClr val="black"/>
                </a:solidFill>
                <a:latin typeface="Tw Cen MT"/>
                <a:cs typeface="+mn-cs"/>
              </a:rPr>
              <a:t> </a:t>
            </a:r>
          </a:p>
          <a:p>
            <a:pPr marL="319088" lvl="0" indent="-319088">
              <a:spcBef>
                <a:spcPts val="700"/>
              </a:spcBef>
              <a:buClr>
                <a:srgbClr val="DD8047"/>
              </a:buClr>
              <a:buSzPct val="60000"/>
            </a:pPr>
            <a:r>
              <a:rPr lang="en-US" altLang="en-US" sz="2900" dirty="0">
                <a:solidFill>
                  <a:prstClr val="black"/>
                </a:solidFill>
                <a:latin typeface="Tw Cen MT"/>
                <a:cs typeface="+mn-cs"/>
              </a:rPr>
              <a:t>       </a:t>
            </a:r>
            <a:r>
              <a:rPr lang="en-US" altLang="en-US" sz="2900" dirty="0" smtClean="0">
                <a:solidFill>
                  <a:prstClr val="black"/>
                </a:solidFill>
                <a:latin typeface="Tw Cen MT"/>
                <a:cs typeface="+mn-cs"/>
              </a:rPr>
              <a:t>n + 5       </a:t>
            </a:r>
            <a:r>
              <a:rPr lang="en-US" altLang="en-US" sz="2900" dirty="0">
                <a:solidFill>
                  <a:prstClr val="black"/>
                </a:solidFill>
                <a:latin typeface="Tw Cen MT"/>
                <a:cs typeface="+mn-cs"/>
              </a:rPr>
              <a:t>24</a:t>
            </a:r>
          </a:p>
        </p:txBody>
      </p:sp>
    </p:spTree>
    <p:extLst>
      <p:ext uri="{BB962C8B-B14F-4D97-AF65-F5344CB8AC3E}">
        <p14:creationId xmlns:p14="http://schemas.microsoft.com/office/powerpoint/2010/main" val="1262572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pPr eaLnBrk="1" hangingPunct="1"/>
            <a:r>
              <a:rPr lang="en-US" altLang="en-US" smtClean="0"/>
              <a:t>Practical Examples</a:t>
            </a:r>
          </a:p>
        </p:txBody>
      </p:sp>
      <p:sp>
        <p:nvSpPr>
          <p:cNvPr id="3" name="Content Placeholder 2"/>
          <p:cNvSpPr>
            <a:spLocks noGrp="1"/>
          </p:cNvSpPr>
          <p:nvPr>
            <p:ph sz="quarter" idx="1"/>
          </p:nvPr>
        </p:nvSpPr>
        <p:spPr>
          <a:xfrm>
            <a:off x="228600" y="1600200"/>
            <a:ext cx="8686800" cy="5029200"/>
          </a:xfrm>
        </p:spPr>
        <p:txBody>
          <a:bodyPr>
            <a:normAutofit fontScale="92500" lnSpcReduction="20000"/>
          </a:bodyPr>
          <a:lstStyle/>
          <a:p>
            <a:pPr marL="320040" indent="-320040" eaLnBrk="1" fontAlgn="auto" hangingPunct="1">
              <a:spcAft>
                <a:spcPts val="0"/>
              </a:spcAft>
              <a:buFont typeface="Wingdings"/>
              <a:buChar char=""/>
              <a:defRPr/>
            </a:pPr>
            <a:r>
              <a:rPr lang="en-US" i="1" dirty="0" smtClean="0"/>
              <a:t>A </a:t>
            </a:r>
            <a:r>
              <a:rPr lang="en-US" b="1" i="1" dirty="0" smtClean="0"/>
              <a:t>proportion</a:t>
            </a:r>
            <a:r>
              <a:rPr lang="en-US" i="1" dirty="0" smtClean="0"/>
              <a:t> is a statement that two given ratios are equal </a:t>
            </a:r>
            <a:r>
              <a:rPr lang="en-US" dirty="0" smtClean="0"/>
              <a:t/>
            </a:r>
            <a:br>
              <a:rPr lang="en-US" dirty="0" smtClean="0"/>
            </a:br>
            <a:endParaRPr lang="en-US" dirty="0" smtClean="0"/>
          </a:p>
          <a:p>
            <a:pPr marL="320040" indent="-320040" eaLnBrk="1" fontAlgn="auto" hangingPunct="1">
              <a:spcAft>
                <a:spcPts val="0"/>
              </a:spcAft>
              <a:buFont typeface="Wingdings"/>
              <a:buChar char=""/>
              <a:defRPr/>
            </a:pPr>
            <a:r>
              <a:rPr lang="en-US" dirty="0" smtClean="0"/>
              <a:t>Practical examples:</a:t>
            </a:r>
          </a:p>
          <a:p>
            <a:pPr marL="640080" lvl="1" indent="-274320" eaLnBrk="1" fontAlgn="auto" hangingPunct="1">
              <a:spcAft>
                <a:spcPts val="0"/>
              </a:spcAft>
              <a:buFont typeface="Wingdings 2"/>
              <a:buChar char=""/>
              <a:defRPr/>
            </a:pPr>
            <a:r>
              <a:rPr lang="en-US" sz="3000" dirty="0" smtClean="0"/>
              <a:t>If a cocktail recipe calls for 1 part of 7-up and 2 parts of orange juice, then you need to use the same ratio (no matter how much of cocktail want) in order to keep the taste consistent.  </a:t>
            </a:r>
            <a:br>
              <a:rPr lang="en-US" sz="3000" dirty="0" smtClean="0"/>
            </a:br>
            <a:endParaRPr lang="en-US" sz="3000" dirty="0" smtClean="0"/>
          </a:p>
          <a:p>
            <a:pPr marL="640080" lvl="1" indent="-274320" eaLnBrk="1" fontAlgn="auto" hangingPunct="1">
              <a:spcAft>
                <a:spcPts val="0"/>
              </a:spcAft>
              <a:buFont typeface="Wingdings 2"/>
              <a:buChar char=""/>
              <a:defRPr/>
            </a:pPr>
            <a:r>
              <a:rPr lang="en-US" sz="3000" dirty="0" smtClean="0"/>
              <a:t>If you are mixing paint to paint your house, you need to keep the ratio (of color pigments to white paint) constant to ensure that the color will remain exactly the same. </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ox(in)">
                                      <p:cBhvr>
                                        <p:cTn id="10" dur="500"/>
                                        <p:tgtEl>
                                          <p:spTgt spid="3">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12775" y="228600"/>
            <a:ext cx="8153400" cy="990600"/>
          </a:xfrm>
        </p:spPr>
        <p:txBody>
          <a:bodyPr/>
          <a:lstStyle/>
          <a:p>
            <a:pPr eaLnBrk="1" hangingPunct="1"/>
            <a:r>
              <a:rPr lang="en-US" altLang="en-US" smtClean="0"/>
              <a:t>Proportion Word Problems</a:t>
            </a:r>
          </a:p>
        </p:txBody>
      </p:sp>
      <p:sp>
        <p:nvSpPr>
          <p:cNvPr id="3" name="Content Placeholder 2"/>
          <p:cNvSpPr>
            <a:spLocks noGrp="1"/>
          </p:cNvSpPr>
          <p:nvPr>
            <p:ph sz="quarter" idx="1"/>
          </p:nvPr>
        </p:nvSpPr>
        <p:spPr>
          <a:xfrm>
            <a:off x="612775" y="1600200"/>
            <a:ext cx="8153400" cy="4495800"/>
          </a:xfrm>
        </p:spPr>
        <p:txBody>
          <a:bodyPr/>
          <a:lstStyle/>
          <a:p>
            <a:pPr eaLnBrk="1" hangingPunct="1"/>
            <a:r>
              <a:rPr lang="en-US" altLang="en-US" smtClean="0"/>
              <a:t>If you can buy one can of pineapple chunks</a:t>
            </a:r>
          </a:p>
          <a:p>
            <a:pPr eaLnBrk="1" hangingPunct="1">
              <a:buFont typeface="Wingdings" panose="05000000000000000000" pitchFamily="2" charset="2"/>
              <a:buNone/>
            </a:pPr>
            <a:r>
              <a:rPr lang="en-US" altLang="en-US" smtClean="0"/>
              <a:t>for $2 then how many can you buy with $10?</a:t>
            </a:r>
          </a:p>
          <a:p>
            <a:pPr lvl="1" eaLnBrk="1" hangingPunct="1"/>
            <a:r>
              <a:rPr lang="en-US" altLang="en-US" smtClean="0"/>
              <a:t>First set up a proportion then solve for your variable.</a:t>
            </a:r>
          </a:p>
          <a:p>
            <a:pPr lvl="1" eaLnBrk="1" hangingPunct="1"/>
            <a:r>
              <a:rPr lang="en-US" altLang="en-US" smtClean="0"/>
              <a:t>Remember proportions are two equivalent ratios set equal to each other.</a:t>
            </a:r>
          </a:p>
          <a:p>
            <a:pPr lvl="1" eaLnBrk="1" hangingPunct="1"/>
            <a:r>
              <a:rPr lang="en-US" altLang="en-US" u="sng" smtClean="0"/>
              <a:t>1 can</a:t>
            </a:r>
            <a:r>
              <a:rPr lang="en-US" altLang="en-US" smtClean="0"/>
              <a:t>   =    </a:t>
            </a:r>
            <a:r>
              <a:rPr lang="en-US" altLang="en-US" u="sng" smtClean="0"/>
              <a:t>x</a:t>
            </a:r>
          </a:p>
          <a:p>
            <a:pPr lvl="1" eaLnBrk="1" hangingPunct="1">
              <a:buFont typeface="Wingdings 2" panose="05020102010507070707" pitchFamily="18" charset="2"/>
              <a:buNone/>
            </a:pPr>
            <a:r>
              <a:rPr lang="en-US" altLang="en-US" smtClean="0"/>
              <a:t>     $2         $10</a:t>
            </a:r>
          </a:p>
          <a:p>
            <a:pPr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ox(i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12775" y="228600"/>
            <a:ext cx="8153400" cy="990600"/>
          </a:xfrm>
        </p:spPr>
        <p:txBody>
          <a:bodyPr/>
          <a:lstStyle/>
          <a:p>
            <a:pPr eaLnBrk="1" hangingPunct="1"/>
            <a:r>
              <a:rPr lang="en-US" altLang="en-US" smtClean="0"/>
              <a:t>Proportion Word Problems</a:t>
            </a:r>
          </a:p>
        </p:txBody>
      </p:sp>
      <p:sp>
        <p:nvSpPr>
          <p:cNvPr id="3" name="Content Placeholder 2"/>
          <p:cNvSpPr>
            <a:spLocks noGrp="1"/>
          </p:cNvSpPr>
          <p:nvPr>
            <p:ph sz="quarter" idx="1"/>
          </p:nvPr>
        </p:nvSpPr>
        <p:spPr>
          <a:xfrm>
            <a:off x="612775" y="1600200"/>
            <a:ext cx="8153400" cy="4495800"/>
          </a:xfrm>
        </p:spPr>
        <p:txBody>
          <a:bodyPr/>
          <a:lstStyle/>
          <a:p>
            <a:pPr eaLnBrk="1" hangingPunct="1"/>
            <a:r>
              <a:rPr lang="en-US" altLang="en-US" smtClean="0"/>
              <a:t>Ming was planning a trip to Western Samoa.  Before going, she did some research and learned that the exchange rate is 6 Tala for $2.  How many Tala would she get if she exchanged $6?</a:t>
            </a:r>
          </a:p>
          <a:p>
            <a:pPr lvl="1" eaLnBrk="1" hangingPunct="1"/>
            <a:r>
              <a:rPr lang="en-US" altLang="en-US" smtClean="0"/>
              <a:t>First set up a proportion then solve for your variable.</a:t>
            </a:r>
          </a:p>
          <a:p>
            <a:pPr lvl="1" eaLnBrk="1" hangingPunct="1"/>
            <a:r>
              <a:rPr lang="en-US" altLang="en-US" smtClean="0"/>
              <a:t>Remember proportions are two equivalent ratios set equal to each other.</a:t>
            </a:r>
          </a:p>
          <a:p>
            <a:pPr lvl="1" eaLnBrk="1" hangingPunct="1"/>
            <a:r>
              <a:rPr lang="en-US" altLang="en-US" u="sng" smtClean="0"/>
              <a:t>6 Tala </a:t>
            </a:r>
            <a:r>
              <a:rPr lang="en-US" altLang="en-US" smtClean="0"/>
              <a:t>= </a:t>
            </a:r>
            <a:r>
              <a:rPr lang="en-US" altLang="en-US" u="sng" smtClean="0"/>
              <a:t>x Tala</a:t>
            </a:r>
            <a:endParaRPr lang="en-US" altLang="en-US" smtClean="0"/>
          </a:p>
          <a:p>
            <a:pPr lvl="1" eaLnBrk="1" hangingPunct="1">
              <a:buFont typeface="Wingdings 2" panose="05020102010507070707" pitchFamily="18" charset="2"/>
              <a:buNone/>
            </a:pPr>
            <a:r>
              <a:rPr lang="en-US" altLang="en-US" smtClean="0"/>
              <a:t>      $2          $6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500"/>
                                        <p:tgtEl>
                                          <p:spTgt spid="3">
                                            <p:txEl>
                                              <p:pRg st="3" end="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pPr eaLnBrk="1" hangingPunct="1"/>
            <a:r>
              <a:rPr lang="en-US" altLang="en-US" smtClean="0"/>
              <a:t>Try one on your own…</a:t>
            </a:r>
          </a:p>
        </p:txBody>
      </p:sp>
      <p:sp>
        <p:nvSpPr>
          <p:cNvPr id="26627" name="Content Placeholder 2"/>
          <p:cNvSpPr>
            <a:spLocks noGrp="1"/>
          </p:cNvSpPr>
          <p:nvPr>
            <p:ph sz="quarter" idx="1"/>
          </p:nvPr>
        </p:nvSpPr>
        <p:spPr>
          <a:xfrm>
            <a:off x="612775" y="1600200"/>
            <a:ext cx="8153400" cy="4495800"/>
          </a:xfrm>
        </p:spPr>
        <p:txBody>
          <a:bodyPr/>
          <a:lstStyle/>
          <a:p>
            <a:pPr eaLnBrk="1" hangingPunct="1"/>
            <a:r>
              <a:rPr lang="en-US" altLang="en-US" smtClean="0"/>
              <a:t>Jasmine bought 32 kiwi fruit for $16. How many kiwi can Jasmine buy if she only had $4?</a:t>
            </a:r>
          </a:p>
          <a:p>
            <a:pPr lvl="1" eaLnBrk="1" hangingPunct="1"/>
            <a:r>
              <a:rPr lang="en-US" altLang="en-US" smtClean="0"/>
              <a:t>First set up a proportion then solve for your variable.</a:t>
            </a:r>
          </a:p>
          <a:p>
            <a:pPr lvl="1" eaLnBrk="1" hangingPunct="1"/>
            <a:r>
              <a:rPr lang="en-US" altLang="en-US" smtClean="0"/>
              <a:t>Remember proportions are two equivalent ratios set equal to each other.</a:t>
            </a:r>
          </a:p>
          <a:p>
            <a:pPr lvl="1" eaLnBrk="1" hangingPunct="1">
              <a:buFont typeface="Wingdings 2" panose="05020102010507070707" pitchFamily="18" charset="2"/>
              <a:buNone/>
            </a:pPr>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90600"/>
          </a:xfrm>
        </p:spPr>
        <p:txBody>
          <a:bodyPr/>
          <a:lstStyle/>
          <a:p>
            <a:pPr eaLnBrk="1" hangingPunct="1"/>
            <a:r>
              <a:rPr lang="en-US" altLang="en-US" smtClean="0"/>
              <a:t>And another…</a:t>
            </a:r>
          </a:p>
        </p:txBody>
      </p:sp>
      <p:sp>
        <p:nvSpPr>
          <p:cNvPr id="27651" name="Content Placeholder 2"/>
          <p:cNvSpPr>
            <a:spLocks noGrp="1"/>
          </p:cNvSpPr>
          <p:nvPr>
            <p:ph sz="quarter" idx="1"/>
          </p:nvPr>
        </p:nvSpPr>
        <p:spPr>
          <a:xfrm>
            <a:off x="612775" y="1600200"/>
            <a:ext cx="8153400" cy="4495800"/>
          </a:xfrm>
        </p:spPr>
        <p:txBody>
          <a:bodyPr/>
          <a:lstStyle/>
          <a:p>
            <a:pPr eaLnBrk="1" hangingPunct="1"/>
            <a:r>
              <a:rPr lang="en-US" altLang="en-US" smtClean="0"/>
              <a:t>Jenny was planning a trip to the United Arab Emirates.  Before going, she did some research and learned that the exchange rate is 4 Dirhams for every $1.  How many Dirhams would she get if she exchanged $5?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12775" y="228600"/>
            <a:ext cx="8153400" cy="990600"/>
          </a:xfrm>
        </p:spPr>
        <p:txBody>
          <a:bodyPr/>
          <a:lstStyle/>
          <a:p>
            <a:pPr eaLnBrk="1" hangingPunct="1"/>
            <a:r>
              <a:rPr lang="en-US" altLang="en-US" smtClean="0"/>
              <a:t>And one more…</a:t>
            </a:r>
          </a:p>
        </p:txBody>
      </p:sp>
      <p:sp>
        <p:nvSpPr>
          <p:cNvPr id="28675" name="Content Placeholder 2"/>
          <p:cNvSpPr>
            <a:spLocks noGrp="1"/>
          </p:cNvSpPr>
          <p:nvPr>
            <p:ph sz="quarter" idx="1"/>
          </p:nvPr>
        </p:nvSpPr>
        <p:spPr>
          <a:xfrm>
            <a:off x="612775" y="1600200"/>
            <a:ext cx="8153400" cy="4495800"/>
          </a:xfrm>
        </p:spPr>
        <p:txBody>
          <a:bodyPr/>
          <a:lstStyle/>
          <a:p>
            <a:pPr eaLnBrk="1" hangingPunct="1"/>
            <a:r>
              <a:rPr lang="en-US" altLang="en-US" smtClean="0"/>
              <a:t>Shawna reduced the size of a rectangle to a height of 2 in.  What is the new width if it was originally 24 in wide and 12 in tall?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eaLnBrk="1" fontAlgn="auto" hangingPunct="1">
              <a:spcAft>
                <a:spcPts val="0"/>
              </a:spcAft>
              <a:defRPr/>
            </a:pPr>
            <a:r>
              <a:rPr lang="en-US" dirty="0" smtClean="0"/>
              <a:t>Proportions</a:t>
            </a:r>
            <a:endParaRPr lang="en-US" dirty="0"/>
          </a:p>
        </p:txBody>
      </p:sp>
      <p:sp>
        <p:nvSpPr>
          <p:cNvPr id="12291" name="Subtitle 2"/>
          <p:cNvSpPr>
            <a:spLocks noGrp="1"/>
          </p:cNvSpPr>
          <p:nvPr>
            <p:ph type="subTitle" idx="1"/>
          </p:nvPr>
        </p:nvSpPr>
        <p:spPr>
          <a:xfrm>
            <a:off x="2362200" y="6049963"/>
            <a:ext cx="6705600" cy="685800"/>
          </a:xfrm>
        </p:spPr>
        <p:txBody>
          <a:bodyPr/>
          <a:lstStyle/>
          <a:p>
            <a:pPr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pPr eaLnBrk="1" hangingPunct="1"/>
            <a:r>
              <a:rPr lang="en-US" altLang="en-US" smtClean="0"/>
              <a:t>What are proportions?</a:t>
            </a:r>
          </a:p>
        </p:txBody>
      </p:sp>
      <p:sp>
        <p:nvSpPr>
          <p:cNvPr id="3" name="Content Placeholder 2"/>
          <p:cNvSpPr>
            <a:spLocks noGrp="1"/>
          </p:cNvSpPr>
          <p:nvPr>
            <p:ph sz="quarter" idx="1"/>
          </p:nvPr>
        </p:nvSpPr>
        <p:spPr>
          <a:xfrm>
            <a:off x="612775" y="1600200"/>
            <a:ext cx="8153400" cy="4495800"/>
          </a:xfrm>
        </p:spPr>
        <p:txBody>
          <a:bodyPr/>
          <a:lstStyle/>
          <a:p>
            <a:pPr eaLnBrk="1" hangingPunct="1"/>
            <a:r>
              <a:rPr lang="en-US" altLang="en-US" dirty="0" smtClean="0"/>
              <a:t>An equation in which two ratios are equal is called a </a:t>
            </a:r>
            <a:r>
              <a:rPr lang="en-US" altLang="en-US" b="1" i="1" dirty="0" smtClean="0"/>
              <a:t>proportion</a:t>
            </a:r>
          </a:p>
          <a:p>
            <a:pPr eaLnBrk="1" hangingPunct="1"/>
            <a:r>
              <a:rPr lang="en-US" altLang="en-US" dirty="0" smtClean="0"/>
              <a:t>A proportion is as the equivalence of two fractions.</a:t>
            </a:r>
          </a:p>
          <a:p>
            <a:pPr marL="366713" lvl="1" indent="0" eaLnBrk="1" hangingPunct="1">
              <a:buNone/>
            </a:pPr>
            <a:r>
              <a:rPr lang="en-US" altLang="en-US" dirty="0" smtClean="0"/>
              <a:t>_</a:t>
            </a:r>
            <a:r>
              <a:rPr lang="en-US" altLang="en-US" u="sng" dirty="0" smtClean="0"/>
              <a:t> a</a:t>
            </a:r>
            <a:r>
              <a:rPr lang="en-US" altLang="en-US" dirty="0" smtClean="0"/>
              <a:t>__  =  _</a:t>
            </a:r>
            <a:r>
              <a:rPr lang="en-US" altLang="en-US" u="sng" dirty="0" smtClean="0"/>
              <a:t>  c</a:t>
            </a:r>
            <a:r>
              <a:rPr lang="en-US" altLang="en-US" dirty="0" smtClean="0"/>
              <a:t>__</a:t>
            </a:r>
          </a:p>
          <a:p>
            <a:pPr marL="366713" lvl="1" indent="0" eaLnBrk="1" hangingPunct="1">
              <a:buNone/>
            </a:pPr>
            <a:r>
              <a:rPr lang="en-US" altLang="en-US" dirty="0" smtClean="0"/>
              <a:t>   b              d</a:t>
            </a:r>
          </a:p>
          <a:p>
            <a:pPr lvl="1" eaLnBrk="1" hangingPunct="1">
              <a:buFont typeface="Wingdings 2" panose="05020102010507070707" pitchFamily="18" charset="2"/>
              <a:buNone/>
            </a:pPr>
            <a:endParaRPr lang="en-US" altLang="en-US" dirty="0" smtClean="0"/>
          </a:p>
          <a:p>
            <a:pPr lvl="1" eaLnBrk="1" hangingPunct="1"/>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612775" y="228600"/>
            <a:ext cx="8153400" cy="990600"/>
          </a:xfrm>
        </p:spPr>
        <p:txBody>
          <a:bodyPr/>
          <a:lstStyle/>
          <a:p>
            <a:pPr eaLnBrk="1" hangingPunct="1"/>
            <a:r>
              <a:rPr lang="en-US" altLang="en-US" smtClean="0"/>
              <a:t>Proportions</a:t>
            </a:r>
          </a:p>
        </p:txBody>
      </p:sp>
      <p:graphicFrame>
        <p:nvGraphicFramePr>
          <p:cNvPr id="1026" name="Object 2"/>
          <p:cNvGraphicFramePr>
            <a:graphicFrameLocks noGrp="1" noChangeAspect="1"/>
          </p:cNvGraphicFramePr>
          <p:nvPr>
            <p:ph sz="quarter" idx="1"/>
            <p:extLst>
              <p:ext uri="{D42A27DB-BD31-4B8C-83A1-F6EECF244321}">
                <p14:modId xmlns:p14="http://schemas.microsoft.com/office/powerpoint/2010/main" val="1190397840"/>
              </p:ext>
            </p:extLst>
          </p:nvPr>
        </p:nvGraphicFramePr>
        <p:xfrm>
          <a:off x="2895600" y="2590800"/>
          <a:ext cx="2792413" cy="2339975"/>
        </p:xfrm>
        <a:graphic>
          <a:graphicData uri="http://schemas.openxmlformats.org/presentationml/2006/ole">
            <mc:AlternateContent xmlns:mc="http://schemas.openxmlformats.org/markup-compatibility/2006">
              <mc:Choice xmlns:v="urn:schemas-microsoft-com:vml" Requires="v">
                <p:oleObj spid="_x0000_s1026" name="Equation" r:id="rId3" imgW="469800" imgH="393480" progId="">
                  <p:embed/>
                </p:oleObj>
              </mc:Choice>
              <mc:Fallback>
                <p:oleObj name="Equation" r:id="rId3" imgW="469800" imgH="39348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2590800"/>
                        <a:ext cx="2792413" cy="2339975"/>
                      </a:xfrm>
                      <a:prstGeom prst="rect">
                        <a:avLst/>
                      </a:prstGeom>
                    </p:spPr>
                  </p:pic>
                </p:oleObj>
              </mc:Fallback>
            </mc:AlternateContent>
          </a:graphicData>
        </a:graphic>
      </p:graphicFrame>
      <p:sp>
        <p:nvSpPr>
          <p:cNvPr id="1029" name="Rectangle 5"/>
          <p:cNvSpPr>
            <a:spLocks noChangeArrowheads="1"/>
          </p:cNvSpPr>
          <p:nvPr/>
        </p:nvSpPr>
        <p:spPr bwMode="auto">
          <a:xfrm>
            <a:off x="990600" y="1524000"/>
            <a:ext cx="71247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3600" dirty="0" smtClean="0">
                <a:latin typeface="Times New Roman" panose="02020603050405020304" pitchFamily="18" charset="0"/>
              </a:rPr>
              <a:t>For a proportion, the product of the diagonals are equal</a:t>
            </a:r>
            <a:endParaRPr lang="en-US" altLang="en-US" sz="36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1"/>
          <p:cNvSpPr>
            <a:spLocks noGrp="1"/>
          </p:cNvSpPr>
          <p:nvPr>
            <p:ph type="title"/>
          </p:nvPr>
        </p:nvSpPr>
        <p:spPr>
          <a:xfrm>
            <a:off x="612775" y="228600"/>
            <a:ext cx="8153400" cy="990600"/>
          </a:xfrm>
        </p:spPr>
        <p:txBody>
          <a:bodyPr/>
          <a:lstStyle/>
          <a:p>
            <a:pPr eaLnBrk="1" hangingPunct="1"/>
            <a:r>
              <a:rPr lang="en-US" altLang="en-US" smtClean="0"/>
              <a:t>Proportions</a:t>
            </a:r>
          </a:p>
        </p:txBody>
      </p:sp>
      <p:graphicFrame>
        <p:nvGraphicFramePr>
          <p:cNvPr id="2050" name="Object 2"/>
          <p:cNvGraphicFramePr>
            <a:graphicFrameLocks noGrp="1" noChangeAspect="1"/>
          </p:cNvGraphicFramePr>
          <p:nvPr>
            <p:ph sz="quarter" idx="1"/>
          </p:nvPr>
        </p:nvGraphicFramePr>
        <p:xfrm>
          <a:off x="1143000" y="3200400"/>
          <a:ext cx="2522538" cy="2057400"/>
        </p:xfrm>
        <a:graphic>
          <a:graphicData uri="http://schemas.openxmlformats.org/presentationml/2006/ole">
            <mc:AlternateContent xmlns:mc="http://schemas.openxmlformats.org/markup-compatibility/2006">
              <mc:Choice xmlns:v="urn:schemas-microsoft-com:vml" Requires="v">
                <p:oleObj spid="_x0000_s2051" name="Equation" r:id="rId3" imgW="482400" imgH="393480" progId="">
                  <p:embed/>
                </p:oleObj>
              </mc:Choice>
              <mc:Fallback>
                <p:oleObj name="Equation" r:id="rId3" imgW="482400" imgH="39348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200400"/>
                        <a:ext cx="2522538" cy="2057400"/>
                      </a:xfrm>
                      <a:prstGeom prst="rect">
                        <a:avLst/>
                      </a:prstGeom>
                    </p:spPr>
                  </p:pic>
                </p:oleObj>
              </mc:Fallback>
            </mc:AlternateContent>
          </a:graphicData>
        </a:graphic>
      </p:graphicFrame>
      <p:sp>
        <p:nvSpPr>
          <p:cNvPr id="2053" name="Rectangle 4"/>
          <p:cNvSpPr>
            <a:spLocks noChangeArrowheads="1"/>
          </p:cNvSpPr>
          <p:nvPr/>
        </p:nvSpPr>
        <p:spPr bwMode="auto">
          <a:xfrm>
            <a:off x="990600" y="2286000"/>
            <a:ext cx="7134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3200">
                <a:latin typeface="Tw Cen MT" panose="020B0602020104020603" pitchFamily="34" charset="0"/>
              </a:rPr>
              <a:t>Determine if the following are proportions.</a:t>
            </a:r>
          </a:p>
        </p:txBody>
      </p:sp>
      <p:sp>
        <p:nvSpPr>
          <p:cNvPr id="2054" name="Rectangle 5"/>
          <p:cNvSpPr>
            <a:spLocks noChangeArrowheads="1"/>
          </p:cNvSpPr>
          <p:nvPr/>
        </p:nvSpPr>
        <p:spPr bwMode="auto">
          <a:xfrm>
            <a:off x="609600" y="3352800"/>
            <a:ext cx="517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a:latin typeface="Times New Roman" panose="02020603050405020304" pitchFamily="18" charset="0"/>
              </a:rPr>
              <a:t>1) </a:t>
            </a:r>
          </a:p>
        </p:txBody>
      </p:sp>
      <p:graphicFrame>
        <p:nvGraphicFramePr>
          <p:cNvPr id="2051" name="Object 3"/>
          <p:cNvGraphicFramePr>
            <a:graphicFrameLocks noChangeAspect="1"/>
          </p:cNvGraphicFramePr>
          <p:nvPr/>
        </p:nvGraphicFramePr>
        <p:xfrm>
          <a:off x="5715000" y="3200400"/>
          <a:ext cx="2547938" cy="2133600"/>
        </p:xfrm>
        <a:graphic>
          <a:graphicData uri="http://schemas.openxmlformats.org/presentationml/2006/ole">
            <mc:AlternateContent xmlns:mc="http://schemas.openxmlformats.org/markup-compatibility/2006">
              <mc:Choice xmlns:v="urn:schemas-microsoft-com:vml" Requires="v">
                <p:oleObj spid="_x0000_s2052" name="Equation" r:id="rId5" imgW="469800" imgH="393480" progId="">
                  <p:embed/>
                </p:oleObj>
              </mc:Choice>
              <mc:Fallback>
                <p:oleObj name="Equation" r:id="rId5" imgW="469800" imgH="393480"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3200400"/>
                        <a:ext cx="2547938"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5" name="Rectangle 7"/>
          <p:cNvSpPr>
            <a:spLocks noChangeArrowheads="1"/>
          </p:cNvSpPr>
          <p:nvPr/>
        </p:nvSpPr>
        <p:spPr bwMode="auto">
          <a:xfrm>
            <a:off x="5105400" y="3352800"/>
            <a:ext cx="441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a:latin typeface="Times New Roman" panose="02020603050405020304" pitchFamily="18" charset="0"/>
              </a:rPr>
              <a:t>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Solving Proportions</a:t>
            </a:r>
          </a:p>
        </p:txBody>
      </p:sp>
      <p:sp>
        <p:nvSpPr>
          <p:cNvPr id="3" name="Content Placeholder 2"/>
          <p:cNvSpPr>
            <a:spLocks noGrp="1"/>
          </p:cNvSpPr>
          <p:nvPr>
            <p:ph sz="quarter" idx="1"/>
          </p:nvPr>
        </p:nvSpPr>
        <p:spPr>
          <a:xfrm>
            <a:off x="609600" y="1589088"/>
            <a:ext cx="3886200" cy="4572000"/>
          </a:xfrm>
        </p:spPr>
        <p:txBody>
          <a:bodyPr/>
          <a:lstStyle/>
          <a:p>
            <a:pPr eaLnBrk="1" hangingPunct="1"/>
            <a:r>
              <a:rPr lang="en-US" altLang="en-US" sz="3600" dirty="0" smtClean="0"/>
              <a:t>        </a:t>
            </a:r>
            <a:r>
              <a:rPr lang="en-US" altLang="en-US" sz="3600" u="sng" dirty="0" smtClean="0"/>
              <a:t>4</a:t>
            </a:r>
            <a:r>
              <a:rPr lang="en-US" altLang="en-US" sz="3600" dirty="0" smtClean="0"/>
              <a:t> = </a:t>
            </a:r>
            <a:r>
              <a:rPr lang="en-US" altLang="en-US" sz="3600" u="sng" dirty="0" smtClean="0"/>
              <a:t>24</a:t>
            </a:r>
          </a:p>
          <a:p>
            <a:pPr eaLnBrk="1" hangingPunct="1">
              <a:buFont typeface="Wingdings" panose="05000000000000000000" pitchFamily="2" charset="2"/>
              <a:buNone/>
            </a:pPr>
            <a:r>
              <a:rPr lang="en-US" altLang="en-US" sz="3600" dirty="0" smtClean="0"/>
              <a:t>           y    30</a:t>
            </a:r>
          </a:p>
          <a:p>
            <a:pPr eaLnBrk="1" hangingPunct="1">
              <a:buFont typeface="Wingdings" panose="05000000000000000000" pitchFamily="2" charset="2"/>
              <a:buNone/>
            </a:pPr>
            <a:r>
              <a:rPr lang="en-US" altLang="en-US" sz="3600" dirty="0" smtClean="0"/>
              <a:t>	</a:t>
            </a:r>
            <a:endParaRPr lang="en-US" altLang="en-US" dirty="0" smtClean="0"/>
          </a:p>
        </p:txBody>
      </p:sp>
      <p:sp>
        <p:nvSpPr>
          <p:cNvPr id="8" name="Content Placeholder 7"/>
          <p:cNvSpPr>
            <a:spLocks noGrp="1"/>
          </p:cNvSpPr>
          <p:nvPr>
            <p:ph sz="quarter" idx="2"/>
          </p:nvPr>
        </p:nvSpPr>
        <p:spPr>
          <a:xfrm>
            <a:off x="4845050" y="1589088"/>
            <a:ext cx="3886200" cy="4572000"/>
          </a:xfrm>
        </p:spPr>
        <p:txBody>
          <a:bodyPr/>
          <a:lstStyle/>
          <a:p>
            <a:pPr eaLnBrk="1" hangingPunct="1"/>
            <a:r>
              <a:rPr lang="en-US" altLang="en-US" dirty="0" smtClean="0"/>
              <a:t>1.  Cross Multiply</a:t>
            </a:r>
          </a:p>
          <a:p>
            <a:pPr eaLnBrk="1" hangingPunct="1">
              <a:buFont typeface="Wingdings" panose="05000000000000000000" pitchFamily="2" charset="2"/>
              <a:buNone/>
            </a:pPr>
            <a:endParaRPr lang="en-US" altLang="en-US" dirty="0" smtClean="0"/>
          </a:p>
          <a:p>
            <a:pPr eaLnBrk="1" hangingPunct="1"/>
            <a:r>
              <a:rPr lang="en-US" altLang="en-US" dirty="0" smtClean="0"/>
              <a:t>2.  Solve for the variable.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ox(in)">
                                      <p:cBhvr>
                                        <p:cTn id="7" dur="500"/>
                                        <p:tgtEl>
                                          <p:spTgt spid="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ox(in)">
                                      <p:cBhvr>
                                        <p:cTn id="12" dur="500"/>
                                        <p:tgtEl>
                                          <p:spTgt spid="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Solving Proportions</a:t>
            </a:r>
          </a:p>
        </p:txBody>
      </p:sp>
      <p:sp>
        <p:nvSpPr>
          <p:cNvPr id="3" name="Content Placeholder 2"/>
          <p:cNvSpPr>
            <a:spLocks noGrp="1"/>
          </p:cNvSpPr>
          <p:nvPr>
            <p:ph sz="quarter" idx="1"/>
          </p:nvPr>
        </p:nvSpPr>
        <p:spPr>
          <a:xfrm>
            <a:off x="609600" y="1589088"/>
            <a:ext cx="3886200" cy="4811712"/>
          </a:xfrm>
        </p:spPr>
        <p:txBody>
          <a:bodyPr>
            <a:normAutofit/>
          </a:bodyPr>
          <a:lstStyle/>
          <a:p>
            <a:pPr marL="320040" indent="-320040" eaLnBrk="1" fontAlgn="auto" hangingPunct="1">
              <a:spcAft>
                <a:spcPts val="0"/>
              </a:spcAft>
              <a:buFont typeface="Wingdings"/>
              <a:buChar char=""/>
              <a:defRPr/>
            </a:pPr>
            <a:r>
              <a:rPr lang="en-US" sz="3200" dirty="0" smtClean="0"/>
              <a:t>   </a:t>
            </a:r>
            <a:r>
              <a:rPr lang="en-US" sz="3600" u="sng" dirty="0" smtClean="0"/>
              <a:t>10</a:t>
            </a:r>
            <a:r>
              <a:rPr lang="en-US" sz="3600" dirty="0" smtClean="0"/>
              <a:t> = </a:t>
            </a:r>
            <a:r>
              <a:rPr lang="en-US" sz="3600" u="sng" dirty="0"/>
              <a:t>y</a:t>
            </a:r>
            <a:r>
              <a:rPr lang="en-US" sz="3600" dirty="0" smtClean="0"/>
              <a:t> </a:t>
            </a:r>
          </a:p>
          <a:p>
            <a:pPr marL="320040" indent="-320040" eaLnBrk="1" fontAlgn="auto" hangingPunct="1">
              <a:spcAft>
                <a:spcPts val="0"/>
              </a:spcAft>
              <a:buFont typeface="Wingdings"/>
              <a:buNone/>
              <a:defRPr/>
            </a:pPr>
            <a:r>
              <a:rPr lang="en-US" sz="3600" dirty="0" smtClean="0"/>
              <a:t>      5     8</a:t>
            </a:r>
          </a:p>
          <a:p>
            <a:pPr marL="320040" indent="-320040" eaLnBrk="1" fontAlgn="auto" hangingPunct="1">
              <a:spcAft>
                <a:spcPts val="0"/>
              </a:spcAft>
              <a:buFont typeface="Wingdings"/>
              <a:buNone/>
              <a:defRPr/>
            </a:pPr>
            <a:r>
              <a:rPr lang="en-US" sz="3600" dirty="0" smtClean="0"/>
              <a:t>   </a:t>
            </a:r>
            <a:endParaRPr lang="en-US" sz="3600" dirty="0"/>
          </a:p>
        </p:txBody>
      </p:sp>
      <p:sp>
        <p:nvSpPr>
          <p:cNvPr id="4" name="Content Placeholder 3"/>
          <p:cNvSpPr>
            <a:spLocks noGrp="1"/>
          </p:cNvSpPr>
          <p:nvPr>
            <p:ph sz="quarter" idx="2"/>
          </p:nvPr>
        </p:nvSpPr>
        <p:spPr>
          <a:xfrm>
            <a:off x="4845050" y="1589088"/>
            <a:ext cx="3886200" cy="4572000"/>
          </a:xfrm>
        </p:spPr>
        <p:txBody>
          <a:bodyPr>
            <a:normAutofit/>
          </a:bodyPr>
          <a:lstStyle/>
          <a:p>
            <a:pPr marL="320040" indent="-320040" eaLnBrk="1" fontAlgn="auto" hangingPunct="1">
              <a:spcAft>
                <a:spcPts val="0"/>
              </a:spcAft>
              <a:buFont typeface="Wingdings"/>
              <a:buChar char=""/>
              <a:defRPr/>
            </a:pPr>
            <a:r>
              <a:rPr lang="en-US" dirty="0" smtClean="0"/>
              <a:t>1.  Cross Multiply</a:t>
            </a:r>
          </a:p>
          <a:p>
            <a:pPr marL="320040" indent="-320040" eaLnBrk="1" fontAlgn="auto" hangingPunct="1">
              <a:spcAft>
                <a:spcPts val="0"/>
              </a:spcAft>
              <a:buFont typeface="Wingdings"/>
              <a:buChar char=""/>
              <a:defRPr/>
            </a:pPr>
            <a:r>
              <a:rPr lang="en-US" dirty="0" smtClean="0"/>
              <a:t>2.  Solve for the variable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ox(in)">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r>
              <a:rPr lang="en-US" altLang="en-US" dirty="0" smtClean="0"/>
              <a:t>Try on your own…</a:t>
            </a:r>
          </a:p>
        </p:txBody>
      </p:sp>
      <p:sp>
        <p:nvSpPr>
          <p:cNvPr id="17411" name="Content Placeholder 2"/>
          <p:cNvSpPr>
            <a:spLocks noGrp="1"/>
          </p:cNvSpPr>
          <p:nvPr>
            <p:ph sz="quarter" idx="1"/>
          </p:nvPr>
        </p:nvSpPr>
        <p:spPr>
          <a:xfrm>
            <a:off x="612775" y="1600200"/>
            <a:ext cx="8153400" cy="1143000"/>
          </a:xfrm>
        </p:spPr>
        <p:txBody>
          <a:bodyPr/>
          <a:lstStyle/>
          <a:p>
            <a:pPr marL="0" indent="0" eaLnBrk="1" hangingPunct="1">
              <a:buNone/>
            </a:pPr>
            <a:r>
              <a:rPr lang="en-US" altLang="en-US" dirty="0" smtClean="0"/>
              <a:t>1.     </a:t>
            </a:r>
            <a:r>
              <a:rPr lang="en-US" altLang="en-US" u="sng" dirty="0" smtClean="0"/>
              <a:t>3</a:t>
            </a:r>
            <a:r>
              <a:rPr lang="en-US" altLang="en-US" dirty="0" smtClean="0"/>
              <a:t>  =  </a:t>
            </a:r>
            <a:r>
              <a:rPr lang="en-US" altLang="en-US" u="sng" dirty="0" smtClean="0"/>
              <a:t>12</a:t>
            </a:r>
            <a:endParaRPr lang="en-US" altLang="en-US" dirty="0" smtClean="0"/>
          </a:p>
          <a:p>
            <a:pPr eaLnBrk="1" hangingPunct="1">
              <a:buFont typeface="Wingdings" panose="05000000000000000000" pitchFamily="2" charset="2"/>
              <a:buNone/>
            </a:pPr>
            <a:r>
              <a:rPr lang="en-US" altLang="en-US" dirty="0" smtClean="0"/>
              <a:t>        7       x</a:t>
            </a:r>
          </a:p>
        </p:txBody>
      </p:sp>
      <p:sp>
        <p:nvSpPr>
          <p:cNvPr id="2" name="TextBox 1"/>
          <p:cNvSpPr txBox="1"/>
          <p:nvPr/>
        </p:nvSpPr>
        <p:spPr>
          <a:xfrm>
            <a:off x="762000" y="3124200"/>
            <a:ext cx="7924800" cy="1074653"/>
          </a:xfrm>
          <a:prstGeom prst="rect">
            <a:avLst/>
          </a:prstGeom>
          <a:noFill/>
        </p:spPr>
        <p:txBody>
          <a:bodyPr wrap="square" rtlCol="0">
            <a:spAutoFit/>
          </a:bodyPr>
          <a:lstStyle/>
          <a:p>
            <a:pPr lvl="0">
              <a:spcBef>
                <a:spcPts val="700"/>
              </a:spcBef>
              <a:buClr>
                <a:srgbClr val="DD8047"/>
              </a:buClr>
              <a:buSzPct val="60000"/>
            </a:pPr>
            <a:r>
              <a:rPr lang="en-US" altLang="en-US" sz="2900" dirty="0" smtClean="0">
                <a:solidFill>
                  <a:prstClr val="black"/>
                </a:solidFill>
                <a:latin typeface="Tw Cen MT"/>
                <a:cs typeface="+mn-cs"/>
              </a:rPr>
              <a:t>2.    </a:t>
            </a:r>
            <a:r>
              <a:rPr lang="en-US" altLang="en-US" sz="2900" u="sng" dirty="0" smtClean="0">
                <a:solidFill>
                  <a:prstClr val="black"/>
                </a:solidFill>
                <a:latin typeface="Tw Cen MT"/>
                <a:cs typeface="+mn-cs"/>
              </a:rPr>
              <a:t>6</a:t>
            </a:r>
            <a:r>
              <a:rPr lang="en-US" altLang="en-US" sz="2900" dirty="0" smtClean="0">
                <a:solidFill>
                  <a:prstClr val="black"/>
                </a:solidFill>
                <a:latin typeface="Tw Cen MT"/>
                <a:cs typeface="+mn-cs"/>
              </a:rPr>
              <a:t>  </a:t>
            </a:r>
            <a:r>
              <a:rPr lang="en-US" altLang="en-US" sz="2900" dirty="0">
                <a:solidFill>
                  <a:prstClr val="black"/>
                </a:solidFill>
                <a:latin typeface="Tw Cen MT"/>
                <a:cs typeface="+mn-cs"/>
              </a:rPr>
              <a:t>=  </a:t>
            </a:r>
            <a:r>
              <a:rPr lang="en-US" altLang="en-US" sz="2900" u="sng" dirty="0">
                <a:solidFill>
                  <a:prstClr val="black"/>
                </a:solidFill>
                <a:latin typeface="Tw Cen MT"/>
                <a:cs typeface="+mn-cs"/>
              </a:rPr>
              <a:t>12 </a:t>
            </a:r>
            <a:r>
              <a:rPr lang="en-US" altLang="en-US" sz="2900" dirty="0">
                <a:solidFill>
                  <a:prstClr val="black"/>
                </a:solidFill>
                <a:latin typeface="Tw Cen MT"/>
                <a:cs typeface="+mn-cs"/>
              </a:rPr>
              <a:t> </a:t>
            </a:r>
          </a:p>
          <a:p>
            <a:pPr marL="319088" lvl="0" indent="-319088">
              <a:spcBef>
                <a:spcPts val="700"/>
              </a:spcBef>
              <a:buClr>
                <a:srgbClr val="DD8047"/>
              </a:buClr>
              <a:buSzPct val="60000"/>
            </a:pPr>
            <a:r>
              <a:rPr lang="en-US" altLang="en-US" sz="2900" dirty="0">
                <a:solidFill>
                  <a:prstClr val="black"/>
                </a:solidFill>
                <a:latin typeface="Tw Cen MT"/>
                <a:cs typeface="+mn-cs"/>
              </a:rPr>
              <a:t>       n       24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en-US" altLang="en-US" smtClean="0"/>
              <a:t>Proportions</a:t>
            </a:r>
          </a:p>
        </p:txBody>
      </p:sp>
      <mc:AlternateContent xmlns:mc="http://schemas.openxmlformats.org/markup-compatibility/2006" xmlns:a14="http://schemas.microsoft.com/office/drawing/2010/main">
        <mc:Choice Requires="a14">
          <p:sp>
            <p:nvSpPr>
              <p:cNvPr id="19459" name="Content Placeholder 2"/>
              <p:cNvSpPr>
                <a:spLocks noGrp="1"/>
              </p:cNvSpPr>
              <p:nvPr>
                <p:ph sz="quarter" idx="1"/>
              </p:nvPr>
            </p:nvSpPr>
            <p:spPr>
              <a:xfrm>
                <a:off x="612775" y="1600200"/>
                <a:ext cx="8153400" cy="4495800"/>
              </a:xfrm>
            </p:spPr>
            <p:txBody>
              <a:bodyPr/>
              <a:lstStyle/>
              <a:p>
                <a:pPr eaLnBrk="1" hangingPunct="1"/>
                <a:r>
                  <a:rPr lang="en-US" altLang="en-US" dirty="0" smtClean="0"/>
                  <a:t>When a binomial is part of a fraction, it needs to be considered as a single unit</a:t>
                </a:r>
              </a:p>
              <a:p>
                <a:pPr lvl="1" eaLnBrk="1" hangingPunct="1"/>
                <a:r>
                  <a:rPr lang="en-US" altLang="en-US" dirty="0" smtClean="0"/>
                  <a:t> putting it in parentheses is the easiest way to keep this in mind</a:t>
                </a:r>
              </a:p>
              <a:p>
                <a:pPr eaLnBrk="1" hangingPunct="1">
                  <a:buFont typeface="Wingdings" panose="05000000000000000000" pitchFamily="2" charset="2"/>
                  <a:buNone/>
                </a:pPr>
                <a14:m>
                  <m:oMathPara xmlns:m="http://schemas.openxmlformats.org/officeDocument/2006/math">
                    <m:oMathParaPr>
                      <m:jc m:val="centerGroup"/>
                    </m:oMathParaPr>
                    <m:oMath xmlns:m="http://schemas.openxmlformats.org/officeDocument/2006/math">
                      <m:f>
                        <m:fPr>
                          <m:ctrlPr>
                            <a:rPr lang="en-US" altLang="en-US" sz="4000" i="1" smtClean="0">
                              <a:latin typeface="Cambria Math" panose="02040503050406030204" pitchFamily="18" charset="0"/>
                            </a:rPr>
                          </m:ctrlPr>
                        </m:fPr>
                        <m:num>
                          <m:r>
                            <a:rPr lang="en-US" altLang="en-US" sz="4000" b="0" i="1" smtClean="0">
                              <a:latin typeface="Cambria Math" panose="02040503050406030204" pitchFamily="18" charset="0"/>
                            </a:rPr>
                            <m:t>5</m:t>
                          </m:r>
                        </m:num>
                        <m:den>
                          <m:r>
                            <a:rPr lang="en-US" altLang="en-US" sz="4000" b="0" i="1" smtClean="0">
                              <a:latin typeface="Cambria Math" panose="02040503050406030204" pitchFamily="18" charset="0"/>
                            </a:rPr>
                            <m:t>𝑥</m:t>
                          </m:r>
                          <m:r>
                            <a:rPr lang="en-US" altLang="en-US" sz="4000" b="0" i="1" smtClean="0">
                              <a:latin typeface="Cambria Math" panose="02040503050406030204" pitchFamily="18" charset="0"/>
                            </a:rPr>
                            <m:t>+4</m:t>
                          </m:r>
                        </m:den>
                      </m:f>
                      <m:r>
                        <a:rPr lang="en-US" altLang="en-US" sz="4000" b="0" i="1" smtClean="0">
                          <a:latin typeface="Cambria Math" panose="02040503050406030204" pitchFamily="18" charset="0"/>
                        </a:rPr>
                        <m:t>=</m:t>
                      </m:r>
                      <m:f>
                        <m:fPr>
                          <m:ctrlPr>
                            <a:rPr lang="en-US" altLang="en-US" sz="4000" b="0" i="1" smtClean="0">
                              <a:latin typeface="Cambria Math" panose="02040503050406030204" pitchFamily="18" charset="0"/>
                            </a:rPr>
                          </m:ctrlPr>
                        </m:fPr>
                        <m:num>
                          <m:r>
                            <a:rPr lang="en-US" altLang="en-US" sz="4000" b="0" i="1" smtClean="0">
                              <a:latin typeface="Cambria Math" panose="02040503050406030204" pitchFamily="18" charset="0"/>
                            </a:rPr>
                            <m:t>9</m:t>
                          </m:r>
                        </m:num>
                        <m:den>
                          <m:r>
                            <a:rPr lang="en-US" altLang="en-US" sz="4000" b="0" i="1" smtClean="0">
                              <a:latin typeface="Cambria Math" panose="02040503050406030204" pitchFamily="18" charset="0"/>
                            </a:rPr>
                            <m:t>18</m:t>
                          </m:r>
                        </m:den>
                      </m:f>
                    </m:oMath>
                  </m:oMathPara>
                </a14:m>
                <a:endParaRPr lang="en-US" altLang="en-US" sz="4000" dirty="0" smtClean="0"/>
              </a:p>
            </p:txBody>
          </p:sp>
        </mc:Choice>
        <mc:Fallback xmlns="">
          <p:sp>
            <p:nvSpPr>
              <p:cNvPr id="19459" name="Content Placeholder 2"/>
              <p:cNvSpPr>
                <a:spLocks noGrp="1" noRot="1" noChangeAspect="1" noMove="1" noResize="1" noEditPoints="1" noAdjustHandles="1" noChangeArrowheads="1" noChangeShapeType="1" noTextEdit="1"/>
              </p:cNvSpPr>
              <p:nvPr>
                <p:ph sz="quarter" idx="1"/>
              </p:nvPr>
            </p:nvSpPr>
            <p:spPr>
              <a:xfrm>
                <a:off x="612775" y="1600200"/>
                <a:ext cx="8153400" cy="4495800"/>
              </a:xfrm>
              <a:blipFill rotWithShape="0">
                <a:blip r:embed="rId2"/>
                <a:stretch>
                  <a:fillRect l="-449" t="-1357" r="-748"/>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301</TotalTime>
  <Words>434</Words>
  <Application>Microsoft Office PowerPoint</Application>
  <PresentationFormat>On-screen Show (4:3)</PresentationFormat>
  <Paragraphs>67</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Cambria Math</vt:lpstr>
      <vt:lpstr>Times New Roman</vt:lpstr>
      <vt:lpstr>Tw Cen MT</vt:lpstr>
      <vt:lpstr>Wingdings</vt:lpstr>
      <vt:lpstr>Wingdings 2</vt:lpstr>
      <vt:lpstr>Median</vt:lpstr>
      <vt:lpstr>Equation</vt:lpstr>
      <vt:lpstr>Warmup</vt:lpstr>
      <vt:lpstr>Proportions</vt:lpstr>
      <vt:lpstr>What are proportions?</vt:lpstr>
      <vt:lpstr>Proportions</vt:lpstr>
      <vt:lpstr>Proportions</vt:lpstr>
      <vt:lpstr>Solving Proportions</vt:lpstr>
      <vt:lpstr>Solving Proportions</vt:lpstr>
      <vt:lpstr>Try on your own…</vt:lpstr>
      <vt:lpstr>Proportions</vt:lpstr>
      <vt:lpstr>Try on your own…</vt:lpstr>
      <vt:lpstr>Practical Examples</vt:lpstr>
      <vt:lpstr>Proportion Word Problems</vt:lpstr>
      <vt:lpstr>Proportion Word Problems</vt:lpstr>
      <vt:lpstr>Try one on your own…</vt:lpstr>
      <vt:lpstr>And another…</vt:lpstr>
      <vt:lpstr>And one more…</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Proportions</dc:title>
  <dc:creator>pete</dc:creator>
  <cp:lastModifiedBy>Bruce Nicol</cp:lastModifiedBy>
  <cp:revision>38</cp:revision>
  <dcterms:created xsi:type="dcterms:W3CDTF">2010-12-15T14:53:21Z</dcterms:created>
  <dcterms:modified xsi:type="dcterms:W3CDTF">2017-01-11T13:28:23Z</dcterms:modified>
</cp:coreProperties>
</file>