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3"/>
  </p:notesMasterIdLst>
  <p:handoutMasterIdLst>
    <p:handoutMasterId r:id="rId14"/>
  </p:handoutMasterIdLst>
  <p:sldIdLst>
    <p:sldId id="286" r:id="rId3"/>
    <p:sldId id="285" r:id="rId4"/>
    <p:sldId id="299" r:id="rId5"/>
    <p:sldId id="300" r:id="rId6"/>
    <p:sldId id="301" r:id="rId7"/>
    <p:sldId id="302" r:id="rId8"/>
    <p:sldId id="298" r:id="rId9"/>
    <p:sldId id="287" r:id="rId10"/>
    <p:sldId id="288" r:id="rId11"/>
    <p:sldId id="295" r:id="rId12"/>
  </p:sldIdLst>
  <p:sldSz cx="9144000" cy="6858000" type="screen4x3"/>
  <p:notesSz cx="6858000" cy="9144000"/>
  <p:custDataLst>
    <p:tags r:id="rId15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233"/>
    <a:srgbClr val="50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40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761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69555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06652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3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4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56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7B224-F223-4E15-A1DD-46DE97A630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67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591EF-7997-4931-A322-422D996B78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22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E4894-C1B6-471C-8558-7BC97344A8E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80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E29E3-5F0E-498B-87C5-E80FCD4702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33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29B88-1969-47E1-A256-1EB6FDBF1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18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3718C-F807-48B3-87A3-FD5284C87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0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45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9223C-0618-48E7-9561-8CBA63ABF7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23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F59A-A62E-490F-9D37-9324B7C8BE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6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0265E-8B84-4555-A9C2-B90B430E69E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86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7BF91-C221-4055-BB7F-63B762FEEA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58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9C9A2-D11A-4EE3-B4DD-ACF7C8A819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87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4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80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69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476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87753EAB-BB3C-4CFD-94F0-EC2F23207E81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6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25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219200"/>
                <a:ext cx="7772400" cy="4114800"/>
              </a:xfrm>
              <a:noFill/>
            </p:spPr>
            <p:txBody>
              <a:bodyPr/>
              <a:lstStyle/>
              <a:p>
                <a:pPr marL="742950" indent="-742950">
                  <a:buFontTx/>
                  <a:buAutoNum type="arabicPeriod"/>
                </a:pPr>
                <a:r>
                  <a:rPr lang="en-US" altLang="en-US" sz="4000" dirty="0" smtClean="0"/>
                  <a:t>Solve:</a:t>
                </a:r>
              </a:p>
              <a:p>
                <a:pPr marL="0" indent="0">
                  <a:buNone/>
                </a:pPr>
                <a:r>
                  <a:rPr lang="en-US" altLang="en-US" sz="4000" dirty="0"/>
                  <a:t>	</a:t>
                </a:r>
                <a:r>
                  <a:rPr lang="en-US" altLang="en-US" sz="40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altLang="en-US" sz="4000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altLang="en-US" sz="4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4000" b="0" i="1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alt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altLang="en-US" sz="4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US" altLang="en-US" sz="4000" dirty="0" smtClean="0"/>
              </a:p>
              <a:p>
                <a:pPr marL="742950" indent="-742950">
                  <a:buAutoNum type="arabicPeriod" startAt="2"/>
                </a:pPr>
                <a:r>
                  <a:rPr lang="en-US" altLang="en-US" sz="4000" dirty="0" smtClean="0"/>
                  <a:t>If  melons are 3 for $7, how many could you buy with $42?</a:t>
                </a:r>
              </a:p>
              <a:p>
                <a:pPr marL="742950" indent="-742950">
                  <a:buAutoNum type="arabicPeriod" startAt="2"/>
                </a:pPr>
                <a:r>
                  <a:rPr lang="en-US" altLang="en-US" sz="4000" dirty="0" smtClean="0"/>
                  <a:t>1 Euro is equivalent to $1.35 US.  How many Euros would you get for $250 US?</a:t>
                </a:r>
                <a:endParaRPr lang="en-US" altLang="en-US" sz="4000" dirty="0" smtClean="0"/>
              </a:p>
            </p:txBody>
          </p:sp>
        </mc:Choice>
        <mc:Fallback>
          <p:sp>
            <p:nvSpPr>
              <p:cNvPr id="1525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219200"/>
                <a:ext cx="7772400" cy="4114800"/>
              </a:xfrm>
              <a:blipFill rotWithShape="0">
                <a:blip r:embed="rId4"/>
                <a:stretch>
                  <a:fillRect l="-2510" t="-2667" r="-5098" b="-28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3400" y="152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/>
              <a:t>Warmup</a:t>
            </a:r>
            <a:endParaRPr lang="en-US" sz="5400" b="1" u="sng" dirty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3) What </a:t>
            </a:r>
            <a:r>
              <a:rPr lang="en-US" altLang="en-US" sz="4000" dirty="0" smtClean="0"/>
              <a:t>is the value of x if </a:t>
            </a:r>
            <a:br>
              <a:rPr lang="en-US" altLang="en-US" sz="4000" dirty="0" smtClean="0"/>
            </a:br>
            <a:r>
              <a:rPr lang="en-US" altLang="en-US" sz="4000" dirty="0" smtClean="0"/>
              <a:t>3(x + 4) = 2(x - 1)?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5800" y="2895600"/>
            <a:ext cx="7848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4000" dirty="0"/>
              <a:t>1.  solve equations with variables on both sides.</a:t>
            </a:r>
          </a:p>
          <a:p>
            <a:pPr>
              <a:spcBef>
                <a:spcPct val="20000"/>
              </a:spcBef>
            </a:pPr>
            <a:r>
              <a:rPr lang="en-US" altLang="en-US" sz="4000" dirty="0"/>
              <a:t>2.  solve equations </a:t>
            </a:r>
            <a:r>
              <a:rPr lang="en-US" altLang="en-US" sz="4000" dirty="0" smtClean="0"/>
              <a:t>requiring the distributive property</a:t>
            </a:r>
            <a:endParaRPr lang="en-US" altLang="en-US" sz="40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5800" y="1030288"/>
            <a:ext cx="7848600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6000" b="1">
                <a:solidFill>
                  <a:schemeClr val="tx2"/>
                </a:solidFill>
              </a:rPr>
              <a:t>Objectives</a:t>
            </a:r>
            <a:br>
              <a:rPr lang="en-US" altLang="en-US" sz="6000" b="1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</a:rPr>
              <a:t>The student will be able to: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95600" y="6324600"/>
            <a:ext cx="3389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Designed by Skip Tyler, Varina High School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8600" y="-533400"/>
            <a:ext cx="9144000" cy="3067050"/>
          </a:xfrm>
        </p:spPr>
        <p:txBody>
          <a:bodyPr anchor="ctr"/>
          <a:lstStyle/>
          <a:p>
            <a:r>
              <a:rPr lang="en-US" altLang="en-US" sz="3600">
                <a:latin typeface="Sybil Green" pitchFamily="2" charset="0"/>
              </a:rPr>
              <a:t>Solving Multi-Step Equations</a:t>
            </a:r>
            <a:endParaRPr lang="en-US" alt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57400"/>
            <a:ext cx="9144000" cy="3657600"/>
          </a:xfrm>
        </p:spPr>
        <p:txBody>
          <a:bodyPr/>
          <a:lstStyle/>
          <a:p>
            <a:pPr marL="609600" indent="-609600" algn="l"/>
            <a:r>
              <a:rPr lang="en-US" altLang="en-US" sz="3200">
                <a:latin typeface="Teen" pitchFamily="2" charset="0"/>
              </a:rPr>
              <a:t>Just remember to follow the steps</a:t>
            </a:r>
          </a:p>
          <a:p>
            <a:pPr marL="609600" indent="-609600" algn="l">
              <a:buFontTx/>
              <a:buAutoNum type="arabicPeriod"/>
            </a:pPr>
            <a:r>
              <a:rPr lang="en-US" altLang="en-US" sz="3200">
                <a:latin typeface="Teen" pitchFamily="2" charset="0"/>
              </a:rPr>
              <a:t>Distribute if you can</a:t>
            </a:r>
          </a:p>
          <a:p>
            <a:pPr marL="609600" indent="-609600" algn="l">
              <a:buFontTx/>
              <a:buAutoNum type="arabicPeriod"/>
            </a:pPr>
            <a:r>
              <a:rPr lang="en-US" altLang="en-US" sz="3200">
                <a:latin typeface="Teen" pitchFamily="2" charset="0"/>
              </a:rPr>
              <a:t>Collect all like terms to simplify</a:t>
            </a:r>
          </a:p>
          <a:p>
            <a:pPr marL="609600" indent="-609600" algn="l">
              <a:buFontTx/>
              <a:buAutoNum type="arabicPeriod"/>
            </a:pPr>
            <a:r>
              <a:rPr lang="en-US" altLang="en-US" sz="3200">
                <a:latin typeface="Teen" pitchFamily="2" charset="0"/>
              </a:rPr>
              <a:t>Isolate the variable using the opposite order of operations </a:t>
            </a:r>
          </a:p>
          <a:p>
            <a:pPr marL="609600" indent="-609600" algn="l">
              <a:buFontTx/>
              <a:buAutoNum type="arabicPeriod"/>
            </a:pPr>
            <a:r>
              <a:rPr lang="en-US" altLang="en-US" sz="3200">
                <a:latin typeface="Teen" pitchFamily="2" charset="0"/>
              </a:rPr>
              <a:t>Check your answer </a:t>
            </a:r>
          </a:p>
        </p:txBody>
      </p:sp>
    </p:spTree>
    <p:extLst>
      <p:ext uri="{BB962C8B-B14F-4D97-AF65-F5344CB8AC3E}">
        <p14:creationId xmlns:p14="http://schemas.microsoft.com/office/powerpoint/2010/main" val="36019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altLang="en-US" dirty="0">
                <a:latin typeface="Sybil Green" pitchFamily="2" charset="0"/>
              </a:rPr>
              <a:t>Example # 1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19600" y="1066800"/>
            <a:ext cx="4724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1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st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Distribute if you  can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2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nd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Collect like terms to simplify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3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rd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Isolate the variable using the opposite order of operations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4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th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Check your answer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92719" y="1219200"/>
            <a:ext cx="403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15 – 4 ( y + 3 ) = </a:t>
            </a:r>
            <a:r>
              <a:rPr lang="en-US" altLang="en-US" sz="3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19</a:t>
            </a:r>
            <a:endParaRPr lang="en-US" altLang="en-US" sz="32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een" pitchFamily="2" charset="0"/>
              </a:rPr>
              <a:t>Example #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dirty="0">
                <a:latin typeface="Teen" pitchFamily="2" charset="0"/>
              </a:rPr>
              <a:t> </a:t>
            </a:r>
            <a:r>
              <a:rPr lang="en-US" altLang="en-US" sz="4000" dirty="0" smtClean="0">
                <a:latin typeface="Teen" pitchFamily="2" charset="0"/>
              </a:rPr>
              <a:t>3 (2 </a:t>
            </a:r>
            <a:r>
              <a:rPr lang="en-US" altLang="en-US" sz="4000" dirty="0">
                <a:latin typeface="Teen" pitchFamily="2" charset="0"/>
              </a:rPr>
              <a:t>x – </a:t>
            </a:r>
            <a:r>
              <a:rPr lang="en-US" altLang="en-US" sz="4000" dirty="0" smtClean="0">
                <a:latin typeface="Teen" pitchFamily="2" charset="0"/>
              </a:rPr>
              <a:t>5) </a:t>
            </a:r>
            <a:r>
              <a:rPr lang="en-US" altLang="en-US" sz="4000" dirty="0">
                <a:latin typeface="Teen" pitchFamily="2" charset="0"/>
              </a:rPr>
              <a:t>+ x = </a:t>
            </a:r>
            <a:r>
              <a:rPr lang="en-US" altLang="en-US" sz="4000" dirty="0" smtClean="0">
                <a:latin typeface="Teen" pitchFamily="2" charset="0"/>
              </a:rPr>
              <a:t>13</a:t>
            </a:r>
            <a:r>
              <a:rPr lang="en-US" altLang="en-US" sz="4000" dirty="0" smtClean="0"/>
              <a:t> </a:t>
            </a:r>
            <a:endParaRPr lang="en-US" altLang="en-US" sz="40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419600" y="1600200"/>
            <a:ext cx="4724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1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st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Distribute if you  can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2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nd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Collect like terms to simplify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3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rd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Isolate the variable using the opposite order of operations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4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th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Check your answer</a:t>
            </a:r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5772150" y="7102475"/>
            <a:ext cx="153988" cy="31750"/>
            <a:chOff x="3636" y="4474"/>
            <a:chExt cx="97" cy="20"/>
          </a:xfrm>
        </p:grpSpPr>
        <p:sp>
          <p:nvSpPr>
            <p:cNvPr id="4101" name="SMARTInkAnnotation65"/>
            <p:cNvSpPr>
              <a:spLocks/>
            </p:cNvSpPr>
            <p:nvPr/>
          </p:nvSpPr>
          <p:spPr bwMode="auto">
            <a:xfrm>
              <a:off x="3636" y="4474"/>
              <a:ext cx="1" cy="9"/>
            </a:xfrm>
            <a:custGeom>
              <a:avLst/>
              <a:gdLst>
                <a:gd name="T0" fmla="*/ 0 w 1"/>
                <a:gd name="T1" fmla="*/ 0 h 9"/>
                <a:gd name="T2" fmla="*/ 0 w 1"/>
                <a:gd name="T3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9">
                  <a:moveTo>
                    <a:pt x="0" y="0"/>
                  </a:moveTo>
                  <a:lnTo>
                    <a:pt x="0" y="8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02" name="SMARTInkAnnotation66"/>
            <p:cNvSpPr>
              <a:spLocks/>
            </p:cNvSpPr>
            <p:nvPr/>
          </p:nvSpPr>
          <p:spPr bwMode="auto">
            <a:xfrm>
              <a:off x="3726" y="4477"/>
              <a:ext cx="7" cy="17"/>
            </a:xfrm>
            <a:custGeom>
              <a:avLst/>
              <a:gdLst>
                <a:gd name="T0" fmla="*/ 0 w 7"/>
                <a:gd name="T1" fmla="*/ 0 h 17"/>
                <a:gd name="T2" fmla="*/ 0 w 7"/>
                <a:gd name="T3" fmla="*/ 0 h 17"/>
                <a:gd name="T4" fmla="*/ 1 w 7"/>
                <a:gd name="T5" fmla="*/ 4 h 17"/>
                <a:gd name="T6" fmla="*/ 2 w 7"/>
                <a:gd name="T7" fmla="*/ 8 h 17"/>
                <a:gd name="T8" fmla="*/ 6 w 7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0" y="0"/>
                  </a:moveTo>
                  <a:lnTo>
                    <a:pt x="0" y="0"/>
                  </a:lnTo>
                  <a:lnTo>
                    <a:pt x="1" y="4"/>
                  </a:lnTo>
                  <a:lnTo>
                    <a:pt x="2" y="8"/>
                  </a:lnTo>
                  <a:lnTo>
                    <a:pt x="6" y="16"/>
                  </a:lnTo>
                </a:path>
              </a:pathLst>
            </a:custGeom>
            <a:noFill/>
            <a:ln w="38100" cap="flat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52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  <a:latin typeface="Showcard Gothic" panose="04020904020102020604" pitchFamily="82" charset="0"/>
              </a:rPr>
              <a:t>Example # 3</a:t>
            </a:r>
            <a:r>
              <a:rPr lang="en-US" alt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2( 4x + 3) – 5(2x – 1) = 27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00600" y="1371600"/>
            <a:ext cx="4724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1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st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Distribute if you  can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  <a:latin typeface="Teen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2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nd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Collect like terms to simplify  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  <a:latin typeface="Teen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3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rd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Isolate the variable using the opposite order of operations  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  <a:latin typeface="Teen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4</a:t>
            </a:r>
            <a:r>
              <a:rPr lang="en-US" altLang="en-US" baseline="30000">
                <a:solidFill>
                  <a:srgbClr val="000000"/>
                </a:solidFill>
                <a:latin typeface="Teen" pitchFamily="2" charset="0"/>
              </a:rPr>
              <a:t>th</a:t>
            </a:r>
            <a:r>
              <a:rPr lang="en-US" altLang="en-US">
                <a:solidFill>
                  <a:srgbClr val="000000"/>
                </a:solidFill>
                <a:latin typeface="Teen" pitchFamily="2" charset="0"/>
              </a:rPr>
              <a:t> step: Check your answer</a:t>
            </a:r>
          </a:p>
        </p:txBody>
      </p:sp>
    </p:spTree>
    <p:extLst>
      <p:ext uri="{BB962C8B-B14F-4D97-AF65-F5344CB8AC3E}">
        <p14:creationId xmlns:p14="http://schemas.microsoft.com/office/powerpoint/2010/main" val="5598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1) Solve. 3x + 2 = 4x - 1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You need to get the variables on one side of the equation.  It </a:t>
            </a:r>
            <a:r>
              <a:rPr lang="en-US" altLang="en-US" sz="4000" u="sng" smtClean="0"/>
              <a:t>does not</a:t>
            </a:r>
            <a:r>
              <a:rPr lang="en-US" altLang="en-US" sz="4000" smtClean="0"/>
              <a:t> matter which variable you move.  Try to move the one that will keep your variable positive.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03339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1)  Solve 3x + 2 = 4x - 1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2)  Solve 8y - 9 = -3y + 2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55B9D4BB40E43F89691EADE46012CE6"/>
  <p:tag name="SLIDETYPE" val="Q"/>
  <p:tag name="DEMOGRAPHIC" val="False"/>
  <p:tag name="SPEEDSCORING" val="False"/>
  <p:tag name="VALUES" val="Correct¤Incorrect¤Incorrect¤Incorrect"/>
  <p:tag name="SLIDEORDER" val="2"/>
  <p:tag name="SLIDEGUID" val="17617BC3C3044785806B479720829238"/>
  <p:tag name="QUESTIONALIAS" val="What is the value of x if 3(x + 4) = 2(x - 1)? "/>
  <p:tag name="ANSWERSALIAS" val="-14¤-13¤13¤14"/>
  <p:tag name="RESPONSESGATHERED" val="False"/>
</p:tagLst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D49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6CD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D49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6CD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A27C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CEB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DA4B5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ECFD7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Pages>44</Pages>
  <Words>279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Times</vt:lpstr>
      <vt:lpstr>Garamond</vt:lpstr>
      <vt:lpstr>Microsoft Office 98</vt:lpstr>
      <vt:lpstr>Default Design</vt:lpstr>
      <vt:lpstr>PowerPoint Presentation</vt:lpstr>
      <vt:lpstr>PowerPoint Presentation</vt:lpstr>
      <vt:lpstr>Solving Multi-Step Equations</vt:lpstr>
      <vt:lpstr>Example # 1</vt:lpstr>
      <vt:lpstr>Example # 2</vt:lpstr>
      <vt:lpstr>Example # 3 </vt:lpstr>
      <vt:lpstr>1) Solve. 3x + 2 = 4x - 1</vt:lpstr>
      <vt:lpstr>1)  Solve 3x + 2 = 4x - 1</vt:lpstr>
      <vt:lpstr>2)  Solve 8y - 9 = -3y + 2</vt:lpstr>
      <vt:lpstr>3) What is the value of x if  3(x + 4) = 2(x - 1)?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 with Variables on Both Sides</dc:title>
  <dc:subject/>
  <dc:creator>Skip Tyler</dc:creator>
  <cp:keywords/>
  <dc:description/>
  <cp:lastModifiedBy>Bruce Nicol</cp:lastModifiedBy>
  <cp:revision>34</cp:revision>
  <cp:lastPrinted>2009-04-22T19:24:48Z</cp:lastPrinted>
  <dcterms:created xsi:type="dcterms:W3CDTF">1998-10-14T18:24:24Z</dcterms:created>
  <dcterms:modified xsi:type="dcterms:W3CDTF">2016-08-04T12:13:07Z</dcterms:modified>
</cp:coreProperties>
</file>