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7" r:id="rId2"/>
    <p:sldId id="257" r:id="rId3"/>
    <p:sldId id="259" r:id="rId4"/>
    <p:sldId id="260" r:id="rId5"/>
    <p:sldId id="265" r:id="rId6"/>
    <p:sldId id="261" r:id="rId7"/>
    <p:sldId id="266" r:id="rId8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5300" cy="46196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164" y="1"/>
            <a:ext cx="3035300" cy="46196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141D084A-DCCC-41D3-B770-DFFE288D3F0F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1414"/>
            <a:ext cx="3035300" cy="46196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164" y="8761414"/>
            <a:ext cx="3035300" cy="46196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556BD829-55F3-4B2A-BC5B-B010E3981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5088" cy="461169"/>
          </a:xfrm>
          <a:prstGeom prst="rect">
            <a:avLst/>
          </a:prstGeom>
        </p:spPr>
        <p:txBody>
          <a:bodyPr vert="horz" lIns="92709" tIns="46355" rIns="92709" bIns="463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1"/>
            <a:ext cx="3035088" cy="461169"/>
          </a:xfrm>
          <a:prstGeom prst="rect">
            <a:avLst/>
          </a:prstGeom>
        </p:spPr>
        <p:txBody>
          <a:bodyPr vert="horz" lIns="92709" tIns="46355" rIns="92709" bIns="46355" rtlCol="0"/>
          <a:lstStyle>
            <a:lvl1pPr algn="r">
              <a:defRPr sz="1200"/>
            </a:lvl1pPr>
          </a:lstStyle>
          <a:p>
            <a:fld id="{4A6C7251-C4BA-4558-9AEE-6DFA58A48DF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09" tIns="46355" rIns="92709" bIns="463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381104"/>
            <a:ext cx="5603240" cy="4150519"/>
          </a:xfrm>
          <a:prstGeom prst="rect">
            <a:avLst/>
          </a:prstGeom>
        </p:spPr>
        <p:txBody>
          <a:bodyPr vert="horz" lIns="92709" tIns="46355" rIns="92709" bIns="4635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5"/>
            <a:ext cx="3035088" cy="461169"/>
          </a:xfrm>
          <a:prstGeom prst="rect">
            <a:avLst/>
          </a:prstGeom>
        </p:spPr>
        <p:txBody>
          <a:bodyPr vert="horz" lIns="92709" tIns="46355" rIns="92709" bIns="463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760605"/>
            <a:ext cx="3035088" cy="461169"/>
          </a:xfrm>
          <a:prstGeom prst="rect">
            <a:avLst/>
          </a:prstGeom>
        </p:spPr>
        <p:txBody>
          <a:bodyPr vert="horz" lIns="92709" tIns="46355" rIns="92709" bIns="46355" rtlCol="0" anchor="b"/>
          <a:lstStyle>
            <a:lvl1pPr algn="r">
              <a:defRPr sz="1200"/>
            </a:lvl1pPr>
          </a:lstStyle>
          <a:p>
            <a:fld id="{B9852B5E-EE8E-4090-B209-61016E901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37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Banking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6C9B70F-F40E-403A-ACF0-160993E740A1}" type="datetime1">
              <a:rPr lang="en-US"/>
              <a:pPr/>
              <a:t>8/10/2016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2C4ED-74C3-4342-B6C3-4F8B430E615C}" type="slidenum">
              <a:rPr lang="en-US"/>
              <a:pPr/>
              <a:t>2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88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A0BC-7E75-4105-B152-D6D6CC0F51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C7D0-F998-4CF6-B96B-264CA06B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2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A0BC-7E75-4105-B152-D6D6CC0F51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C7D0-F998-4CF6-B96B-264CA06B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6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A0BC-7E75-4105-B152-D6D6CC0F51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C7D0-F998-4CF6-B96B-264CA06B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22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6477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00200"/>
            <a:ext cx="38100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600200"/>
            <a:ext cx="3810000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0" y="3960813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010400" y="4114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553200" y="4800600"/>
            <a:ext cx="2362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201136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  </a:t>
            </a:r>
            <a:r>
              <a:rPr lang="en-US">
                <a:solidFill>
                  <a:srgbClr val="107DBC"/>
                </a:solidFill>
              </a:rPr>
              <a:t>Slide</a:t>
            </a:r>
            <a:r>
              <a:rPr 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DB8B2E0B-2EF1-4AED-9E25-2DC8E9B4815D}" type="slidenum">
              <a:rPr lang="en-US">
                <a:solidFill>
                  <a:srgbClr val="107DBC"/>
                </a:solidFill>
              </a:rPr>
              <a:pPr/>
              <a:t>‹#›</a:t>
            </a:fld>
            <a:endParaRPr 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375490"/>
      </p:ext>
    </p:extLst>
  </p:cSld>
  <p:clrMapOvr>
    <a:masterClrMapping/>
  </p:clrMapOvr>
  <p:transition spd="med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A0BC-7E75-4105-B152-D6D6CC0F51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C7D0-F998-4CF6-B96B-264CA06B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1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A0BC-7E75-4105-B152-D6D6CC0F51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C7D0-F998-4CF6-B96B-264CA06B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7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A0BC-7E75-4105-B152-D6D6CC0F51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C7D0-F998-4CF6-B96B-264CA06B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7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A0BC-7E75-4105-B152-D6D6CC0F51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C7D0-F998-4CF6-B96B-264CA06B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4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A0BC-7E75-4105-B152-D6D6CC0F51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C7D0-F998-4CF6-B96B-264CA06B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6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A0BC-7E75-4105-B152-D6D6CC0F51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C7D0-F998-4CF6-B96B-264CA06B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9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A0BC-7E75-4105-B152-D6D6CC0F51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C7D0-F998-4CF6-B96B-264CA06B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9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A0BC-7E75-4105-B152-D6D6CC0F51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C7D0-F998-4CF6-B96B-264CA06B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6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9A0BC-7E75-4105-B152-D6D6CC0F51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0C7D0-F998-4CF6-B96B-264CA06B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9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Warmup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 smtClean="0"/>
              <a:t>What is the difference between a debit and a credit?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What 4 pieces of information are required to be entered in the check register when you write a check?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4251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0" y="6400800"/>
            <a:ext cx="2011363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  </a:t>
            </a:r>
            <a:r>
              <a:rPr lang="en-US">
                <a:solidFill>
                  <a:srgbClr val="107DBC"/>
                </a:solidFill>
              </a:rPr>
              <a:t>Slide</a:t>
            </a:r>
            <a:r>
              <a:rPr 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B1C91522-3404-419F-A3FB-654E2CF030F5}" type="slidenum">
              <a:rPr lang="en-US">
                <a:solidFill>
                  <a:srgbClr val="107DBC"/>
                </a:solidFill>
              </a:rPr>
              <a:pPr/>
              <a:t>2</a:t>
            </a:fld>
            <a:endParaRPr lang="en-US">
              <a:solidFill>
                <a:srgbClr val="107DBC"/>
              </a:solidFill>
            </a:endParaRPr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92075"/>
            <a:ext cx="6094413" cy="2057400"/>
          </a:xfrm>
        </p:spPr>
        <p:txBody>
          <a:bodyPr/>
          <a:lstStyle/>
          <a:p>
            <a:r>
              <a:rPr lang="en-US" sz="3200">
                <a:solidFill>
                  <a:srgbClr val="F7FAFB"/>
                </a:solidFill>
              </a:rPr>
              <a:t>3-2</a:t>
            </a:r>
            <a:r>
              <a:rPr lang="en-US" sz="3200"/>
              <a:t/>
            </a:r>
            <a:br>
              <a:rPr lang="en-US" sz="3200"/>
            </a:br>
            <a:r>
              <a:rPr lang="en-US" sz="3200"/>
              <a:t>RECONCILE A BANK STATEMENT</a:t>
            </a:r>
            <a:endParaRPr lang="en-US" sz="4000"/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0">
                <a:solidFill>
                  <a:schemeClr val="accent2"/>
                </a:solidFill>
              </a:rPr>
              <a:t>	</a:t>
            </a:r>
            <a:r>
              <a:rPr lang="en-US">
                <a:solidFill>
                  <a:srgbClr val="107DBC"/>
                </a:solidFill>
              </a:rPr>
              <a:t>Reconcile</a:t>
            </a:r>
            <a:r>
              <a:rPr lang="en-US" b="0">
                <a:solidFill>
                  <a:srgbClr val="107DBC"/>
                </a:solidFill>
              </a:rPr>
              <a:t>  </a:t>
            </a:r>
            <a:r>
              <a:rPr lang="en-US">
                <a:solidFill>
                  <a:schemeClr val="tx1"/>
                </a:solidFill>
              </a:rPr>
              <a:t>a checking account with a bank statement by hand and by using a spreadsheet. </a:t>
            </a:r>
            <a:r>
              <a:rPr lang="en-US"/>
              <a:t>   </a:t>
            </a:r>
            <a:r>
              <a:rPr lang="en-US">
                <a:solidFill>
                  <a:schemeClr val="tx1"/>
                </a:solidFill>
              </a:rPr>
              <a:t>  </a:t>
            </a:r>
          </a:p>
          <a:p>
            <a:pPr>
              <a:buFont typeface="Wingdings" pitchFamily="2" charset="2"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04132" name="Oval 4"/>
          <p:cNvSpPr>
            <a:spLocks noChangeArrowheads="1"/>
          </p:cNvSpPr>
          <p:nvPr/>
        </p:nvSpPr>
        <p:spPr bwMode="auto">
          <a:xfrm>
            <a:off x="228600" y="2133600"/>
            <a:ext cx="3962400" cy="762000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36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US" sz="3600">
                <a:solidFill>
                  <a:srgbClr val="F8F8F8"/>
                </a:solidFill>
                <a:latin typeface="Arial Black" pitchFamily="34" charset="0"/>
              </a:rPr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170924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</a:t>
            </a:r>
            <a:r>
              <a:rPr lang="en-US">
                <a:solidFill>
                  <a:srgbClr val="107DBC"/>
                </a:solidFill>
              </a:rPr>
              <a:t>Slide</a:t>
            </a:r>
            <a:r>
              <a:rPr 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FC08A749-2B12-4369-BE50-9DBDA48FBC35}" type="slidenum">
              <a:rPr lang="en-US">
                <a:solidFill>
                  <a:srgbClr val="107DBC"/>
                </a:solidFill>
              </a:rPr>
              <a:pPr/>
              <a:t>3</a:t>
            </a:fld>
            <a:endParaRPr lang="en-US">
              <a:solidFill>
                <a:srgbClr val="107DBC"/>
              </a:solidFill>
            </a:endParaRPr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382000" cy="838200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Reconciling a Bank Statement</a:t>
            </a:r>
            <a:endParaRPr lang="en-US" sz="4000" u="sng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467600" cy="4570413"/>
          </a:xfrm>
        </p:spPr>
        <p:txBody>
          <a:bodyPr/>
          <a:lstStyle/>
          <a:p>
            <a:r>
              <a:rPr lang="en-US"/>
              <a:t>Why is it important to reconcile the check register monthly?</a:t>
            </a:r>
          </a:p>
          <a:p>
            <a:r>
              <a:rPr lang="en-US"/>
              <a:t>What problems could arise if you think you have more in your account than the bank knows you have?</a:t>
            </a:r>
          </a:p>
        </p:txBody>
      </p:sp>
    </p:spTree>
    <p:extLst>
      <p:ext uri="{BB962C8B-B14F-4D97-AF65-F5344CB8AC3E}">
        <p14:creationId xmlns:p14="http://schemas.microsoft.com/office/powerpoint/2010/main" val="264460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</a:t>
            </a:r>
            <a:r>
              <a:rPr lang="en-US">
                <a:solidFill>
                  <a:srgbClr val="107DBC"/>
                </a:solidFill>
              </a:rPr>
              <a:t>Slide</a:t>
            </a:r>
            <a:r>
              <a:rPr 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962178D4-45E2-4AB3-AEEE-693C1CC034BA}" type="slidenum">
              <a:rPr lang="en-US">
                <a:solidFill>
                  <a:srgbClr val="107DBC"/>
                </a:solidFill>
              </a:rPr>
              <a:pPr/>
              <a:t>4</a:t>
            </a:fld>
            <a:endParaRPr lang="en-US">
              <a:solidFill>
                <a:srgbClr val="107DBC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914400"/>
            <a:ext cx="76951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-  Revised </a:t>
            </a:r>
            <a:r>
              <a:rPr lang="en-US" sz="2400" dirty="0"/>
              <a:t>statement balance = ending statement balance + outstanding deposits – outstanding debits (withdrawals, charges, and bank fees</a:t>
            </a:r>
            <a:r>
              <a:rPr lang="en-US" sz="2400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A </a:t>
            </a:r>
            <a:r>
              <a:rPr lang="en-US" sz="2400" dirty="0"/>
              <a:t>reconciled bank statement is when the revised statement balance = check register balance</a:t>
            </a:r>
            <a:r>
              <a:rPr lang="en-US" sz="2400" dirty="0" smtClean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228600"/>
            <a:ext cx="6852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Reconciling a bank statement</a:t>
            </a:r>
            <a:endParaRPr lang="en-US" sz="3200" u="sng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0"/>
            <a:ext cx="2209800" cy="533400"/>
          </a:xfrm>
          <a:solidFill>
            <a:srgbClr val="CC6600"/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99587" y="3657601"/>
            <a:ext cx="7315200" cy="2015192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600" dirty="0"/>
              <a:t>Nancy has a balance of $1,078 in her check register. The balance on her bank account statement is $885.84. Not reported on her bank statement are deposits of $575 and $250 and two checks for $195 and $437.84. Is her check register balanced? Explain.</a:t>
            </a:r>
          </a:p>
        </p:txBody>
      </p:sp>
    </p:spTree>
    <p:extLst>
      <p:ext uri="{BB962C8B-B14F-4D97-AF65-F5344CB8AC3E}">
        <p14:creationId xmlns:p14="http://schemas.microsoft.com/office/powerpoint/2010/main" val="3957058687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</a:t>
            </a:r>
            <a:r>
              <a:rPr lang="en-US">
                <a:solidFill>
                  <a:srgbClr val="107DBC"/>
                </a:solidFill>
              </a:rPr>
              <a:t>Slide</a:t>
            </a:r>
            <a:r>
              <a:rPr 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AF1874E3-FF15-4EF3-BED8-4F5684FCA606}" type="slidenum">
              <a:rPr lang="en-US">
                <a:solidFill>
                  <a:srgbClr val="107DBC"/>
                </a:solidFill>
              </a:rPr>
              <a:pPr/>
              <a:t>5</a:t>
            </a:fld>
            <a:endParaRPr lang="en-US">
              <a:solidFill>
                <a:srgbClr val="107DBC"/>
              </a:solidFill>
            </a:endParaRPr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2209800" cy="533400"/>
          </a:xfrm>
          <a:solidFill>
            <a:srgbClr val="CC6600"/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2188"/>
            <a:ext cx="7543800" cy="4570412"/>
          </a:xfrm>
        </p:spPr>
        <p:txBody>
          <a:bodyPr/>
          <a:lstStyle/>
          <a:p>
            <a:pPr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  </a:t>
            </a:r>
            <a:r>
              <a:rPr lang="en-US" sz="2800" dirty="0"/>
              <a:t>Marina and Brian have a joint checking account. They have a balance of $3,839.25 in the check register. The balance on the bank statement is $3,450.10. Not reported on the statement are deposits of $2,000, $135.67, $254.77, and $188.76 and four checks for $567.89, $23.83, $598.33, and $1,000. Reconcile the bank </a:t>
            </a:r>
            <a:r>
              <a:rPr lang="en-US" sz="2800" dirty="0" smtClean="0"/>
              <a:t>statement.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622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</a:t>
            </a:r>
            <a:r>
              <a:rPr lang="en-US">
                <a:solidFill>
                  <a:srgbClr val="107DBC"/>
                </a:solidFill>
              </a:rPr>
              <a:t>Slide</a:t>
            </a:r>
            <a:r>
              <a:rPr 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032723AC-703B-49A6-8756-E3FA79CD531C}" type="slidenum">
              <a:rPr lang="en-US">
                <a:solidFill>
                  <a:srgbClr val="107DBC"/>
                </a:solidFill>
              </a:rPr>
              <a:pPr/>
              <a:t>6</a:t>
            </a:fld>
            <a:endParaRPr lang="en-US">
              <a:solidFill>
                <a:srgbClr val="107DBC"/>
              </a:solidFill>
            </a:endParaRPr>
          </a:p>
        </p:txBody>
      </p:sp>
      <p:pic>
        <p:nvPicPr>
          <p:cNvPr id="458756" name="Picture 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9" t="45833" r="16406" b="16667"/>
          <a:stretch>
            <a:fillRect/>
          </a:stretch>
        </p:blipFill>
        <p:spPr>
          <a:xfrm>
            <a:off x="3081211" y="5105400"/>
            <a:ext cx="5968093" cy="163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3C518C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2"/>
          <p:cNvSpPr>
            <a:spLocks noGrp="1" noChangeArrowheads="1"/>
          </p:cNvSpPr>
          <p:nvPr>
            <p:ph type="title"/>
          </p:nvPr>
        </p:nvSpPr>
        <p:spPr>
          <a:xfrm>
            <a:off x="5334000" y="292223"/>
            <a:ext cx="2362200" cy="533400"/>
          </a:xfrm>
          <a:solidFill>
            <a:srgbClr val="CC6600"/>
          </a:solidFill>
          <a:ln/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172200" y="1066800"/>
            <a:ext cx="2901518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</a:rPr>
              <a:t>Reconcile </a:t>
            </a:r>
            <a:r>
              <a:rPr lang="en-US" sz="2800" dirty="0">
                <a:solidFill>
                  <a:prstClr val="black"/>
                </a:solidFill>
              </a:rPr>
              <a:t>Michael’s bank </a:t>
            </a:r>
            <a:r>
              <a:rPr lang="en-US" sz="2800" dirty="0" smtClean="0">
                <a:solidFill>
                  <a:prstClr val="black"/>
                </a:solidFill>
              </a:rPr>
              <a:t>statement with his checkbook</a:t>
            </a:r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458755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13" t="10417" r="21875" b="6250"/>
          <a:stretch>
            <a:fillRect/>
          </a:stretch>
        </p:blipFill>
        <p:spPr>
          <a:xfrm>
            <a:off x="304800" y="76200"/>
            <a:ext cx="5638800" cy="5582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3C518C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3671915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</a:t>
            </a:r>
            <a:r>
              <a:rPr lang="en-US">
                <a:solidFill>
                  <a:srgbClr val="107DBC"/>
                </a:solidFill>
              </a:rPr>
              <a:t>Slide</a:t>
            </a:r>
            <a:r>
              <a:rPr 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AF1874E3-FF15-4EF3-BED8-4F5684FCA606}" type="slidenum">
              <a:rPr lang="en-US">
                <a:solidFill>
                  <a:srgbClr val="107DBC"/>
                </a:solidFill>
              </a:rPr>
              <a:pPr/>
              <a:t>7</a:t>
            </a:fld>
            <a:endParaRPr lang="en-US">
              <a:solidFill>
                <a:srgbClr val="107DBC"/>
              </a:solidFill>
            </a:endParaRPr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2209800" cy="533400"/>
          </a:xfrm>
          <a:solidFill>
            <a:srgbClr val="CC6600"/>
          </a:solidFill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06994"/>
            <a:ext cx="2514600" cy="3810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Reconcile the bank statement with the check register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9362" y="244475"/>
            <a:ext cx="62865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3287" y="3831469"/>
            <a:ext cx="4786313" cy="277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47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287</Words>
  <Application>Microsoft Office PowerPoint</Application>
  <PresentationFormat>On-screen Show (4:3)</PresentationFormat>
  <Paragraphs>30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Office Theme</vt:lpstr>
      <vt:lpstr>Warmup</vt:lpstr>
      <vt:lpstr>3-2 RECONCILE A BANK STATEMENT</vt:lpstr>
      <vt:lpstr>Reconciling a Bank Statement</vt:lpstr>
      <vt:lpstr>EXAMPLE 1</vt:lpstr>
      <vt:lpstr>EXAMPLE 2</vt:lpstr>
      <vt:lpstr>Example 3</vt:lpstr>
      <vt:lpstr>EXAMPLE 4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3-2 RECONCILE A BANK STATEMENT</dc:title>
  <dc:creator>helen.lane</dc:creator>
  <cp:lastModifiedBy>Bruce Nicol</cp:lastModifiedBy>
  <cp:revision>7</cp:revision>
  <cp:lastPrinted>2016-08-10T11:34:49Z</cp:lastPrinted>
  <dcterms:created xsi:type="dcterms:W3CDTF">2012-08-30T16:08:01Z</dcterms:created>
  <dcterms:modified xsi:type="dcterms:W3CDTF">2016-08-10T13:54:49Z</dcterms:modified>
</cp:coreProperties>
</file>