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61" r:id="rId1"/>
    <p:sldMasterId id="2147483663" r:id="rId2"/>
    <p:sldMasterId id="2147483664" r:id="rId3"/>
  </p:sldMasterIdLst>
  <p:notesMasterIdLst>
    <p:notesMasterId r:id="rId9"/>
  </p:notesMasterIdLst>
  <p:handoutMasterIdLst>
    <p:handoutMasterId r:id="rId10"/>
  </p:handoutMasterIdLst>
  <p:sldIdLst>
    <p:sldId id="316" r:id="rId4"/>
    <p:sldId id="471" r:id="rId5"/>
    <p:sldId id="472" r:id="rId6"/>
    <p:sldId id="473" r:id="rId7"/>
    <p:sldId id="474" r:id="rId8"/>
  </p:sldIdLst>
  <p:sldSz cx="9144000" cy="6858000" type="screen4x3"/>
  <p:notesSz cx="6858000" cy="9144000"/>
  <p:embeddedFontLst>
    <p:embeddedFont>
      <p:font typeface="Arial Narrow" panose="020B0606020202030204" pitchFamily="34" charset="0"/>
      <p:regular r:id="rId11"/>
      <p:bold r:id="rId12"/>
      <p:italic r:id="rId13"/>
      <p:boldItalic r:id="rId14"/>
    </p:embeddedFont>
    <p:embeddedFont>
      <p:font typeface="Arial Black" panose="020B0A04020102020204" pitchFamily="34" charset="0"/>
      <p:bold r:id="rId15"/>
    </p:embeddedFont>
    <p:embeddedFont>
      <p:font typeface="Wingdings 2" panose="05020102010507070707" pitchFamily="18" charset="2"/>
      <p:regular r:id="rId16"/>
    </p:embeddedFont>
  </p:embeddedFontLst>
  <p:defaultTextStyle>
    <a:defPPr>
      <a:defRPr lang="en-US"/>
    </a:defPPr>
    <a:lvl1pPr algn="l" rtl="0" fontAlgn="base">
      <a:spcBef>
        <a:spcPts val="600"/>
      </a:spcBef>
      <a:spcAft>
        <a:spcPct val="0"/>
      </a:spcAft>
      <a:defRPr sz="3200" b="1" kern="1200">
        <a:solidFill>
          <a:srgbClr val="F7FAFB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ts val="600"/>
      </a:spcBef>
      <a:spcAft>
        <a:spcPct val="0"/>
      </a:spcAft>
      <a:defRPr sz="3200" b="1" kern="1200">
        <a:solidFill>
          <a:srgbClr val="F7FAFB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ts val="600"/>
      </a:spcBef>
      <a:spcAft>
        <a:spcPct val="0"/>
      </a:spcAft>
      <a:defRPr sz="3200" b="1" kern="1200">
        <a:solidFill>
          <a:srgbClr val="F7FAFB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ts val="600"/>
      </a:spcBef>
      <a:spcAft>
        <a:spcPct val="0"/>
      </a:spcAft>
      <a:defRPr sz="3200" b="1" kern="1200">
        <a:solidFill>
          <a:srgbClr val="F7FAFB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ts val="600"/>
      </a:spcBef>
      <a:spcAft>
        <a:spcPct val="0"/>
      </a:spcAft>
      <a:defRPr sz="3200" b="1" kern="1200">
        <a:solidFill>
          <a:srgbClr val="F7FAFB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F7FAFB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F7FAFB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F7FAFB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F7FAFB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36">
          <p15:clr>
            <a:srgbClr val="A4A3A4"/>
          </p15:clr>
        </p15:guide>
        <p15:guide id="2" pos="2880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CD79"/>
    <a:srgbClr val="CC6600"/>
    <a:srgbClr val="ECB928"/>
    <a:srgbClr val="F8F8F8"/>
    <a:srgbClr val="9FBB48"/>
    <a:srgbClr val="A5CB2A"/>
    <a:srgbClr val="A5CB1B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784" autoAdjust="0"/>
    <p:restoredTop sz="99681" autoAdjust="0"/>
  </p:normalViewPr>
  <p:slideViewPr>
    <p:cSldViewPr>
      <p:cViewPr varScale="1">
        <p:scale>
          <a:sx n="86" d="100"/>
          <a:sy n="86" d="100"/>
        </p:scale>
        <p:origin x="979" y="-10"/>
      </p:cViewPr>
      <p:guideLst>
        <p:guide orient="horz" pos="1536"/>
        <p:guide pos="2880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font" Target="fonts/font3.fntdata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font" Target="fonts/font2.fntdata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font" Target="fonts/font1.fntdata"/><Relationship Id="rId5" Type="http://schemas.openxmlformats.org/officeDocument/2006/relationships/slide" Target="slides/slide2.xml"/><Relationship Id="rId15" Type="http://schemas.openxmlformats.org/officeDocument/2006/relationships/font" Target="fonts/font5.fntdata"/><Relationship Id="rId10" Type="http://schemas.openxmlformats.org/officeDocument/2006/relationships/handoutMaster" Target="handoutMasters/handoutMaster1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Banking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fld id="{CE482DFE-9DFC-483C-B85F-5718A7F2A6DB}" type="datetime1">
              <a:rPr lang="en-US" altLang="en-US"/>
              <a:pPr/>
              <a:t>8/30/2016</a:t>
            </a:fld>
            <a:endParaRPr lang="en-US" altLang="en-US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Chapter 1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fld id="{188C32ED-63D4-44F7-9346-D2B19EF20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830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Banking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fld id="{A9D96A50-A88F-4079-ADB1-83568BBDBC4C}" type="datetime1">
              <a:rPr lang="en-US" altLang="en-US"/>
              <a:pPr/>
              <a:t>8/30/2016</a:t>
            </a:fld>
            <a:endParaRPr lang="en-US" altLang="en-US"/>
          </a:p>
        </p:txBody>
      </p:sp>
      <p:sp>
        <p:nvSpPr>
          <p:cNvPr id="737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37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r>
              <a:rPr lang="en-US" altLang="en-US"/>
              <a:t>Chapter 1</a:t>
            </a:r>
          </a:p>
        </p:txBody>
      </p:sp>
      <p:sp>
        <p:nvSpPr>
          <p:cNvPr id="737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fld id="{6CDD50C6-D608-48B2-A738-0C65655FC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43110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spcBef>
                <a:spcPct val="0"/>
              </a:spcBef>
            </a:pPr>
            <a:r>
              <a:rPr lang="en-US" altLang="en-US" sz="1400" b="0">
                <a:solidFill>
                  <a:srgbClr val="B05800"/>
                </a:solidFill>
                <a:effectLst/>
                <a:latin typeface="Arial Narrow" panose="020B0606020202030204" pitchFamily="34" charset="0"/>
              </a:rPr>
              <a:t> </a:t>
            </a:r>
            <a:r>
              <a:rPr lang="en-US" altLang="en-US" sz="1400" b="0">
                <a:solidFill>
                  <a:srgbClr val="107DBC"/>
                </a:solidFill>
                <a:effectLst/>
                <a:latin typeface="Arial Narrow" panose="020B0606020202030204" pitchFamily="34" charset="0"/>
              </a:rPr>
              <a:t>Financial Algebra</a:t>
            </a:r>
          </a:p>
          <a:p>
            <a:pPr algn="r">
              <a:spcBef>
                <a:spcPct val="0"/>
              </a:spcBef>
            </a:pPr>
            <a:r>
              <a:rPr lang="en-US" altLang="en-US" sz="1400" b="0">
                <a:solidFill>
                  <a:srgbClr val="107DBC"/>
                </a:solidFill>
                <a:effectLst/>
                <a:latin typeface="Arial Narrow" panose="020B0606020202030204" pitchFamily="34" charset="0"/>
              </a:rPr>
              <a:t>© Cengage/South-Western</a:t>
            </a:r>
          </a:p>
        </p:txBody>
      </p:sp>
      <p:sp>
        <p:nvSpPr>
          <p:cNvPr id="81923" name="Rectangle 3"/>
          <p:cNvSpPr>
            <a:spLocks noChangeArrowheads="1"/>
          </p:cNvSpPr>
          <p:nvPr/>
        </p:nvSpPr>
        <p:spPr bwMode="auto">
          <a:xfrm>
            <a:off x="0" y="2287588"/>
            <a:ext cx="2011363" cy="4570412"/>
          </a:xfrm>
          <a:prstGeom prst="rect">
            <a:avLst/>
          </a:prstGeom>
          <a:solidFill>
            <a:srgbClr val="E4D50E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endParaRPr lang="en-US" altLang="en-US" sz="2400" b="0">
              <a:solidFill>
                <a:schemeClr val="tx1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1981200" y="0"/>
            <a:ext cx="7162800" cy="2514600"/>
          </a:xfrm>
          <a:prstGeom prst="rect">
            <a:avLst/>
          </a:prstGeom>
          <a:gradFill rotWithShape="1">
            <a:gsLst>
              <a:gs pos="0">
                <a:srgbClr val="3C518C"/>
              </a:gs>
              <a:gs pos="100000">
                <a:srgbClr val="9FBB48">
                  <a:alpha val="83000"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905000" y="92075"/>
            <a:ext cx="6399213" cy="2422525"/>
          </a:xfr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4400">
                <a:solidFill>
                  <a:srgbClr val="F8F8F8"/>
                </a:solidFill>
                <a:effectLst/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048000"/>
            <a:ext cx="7542213" cy="3382963"/>
          </a:xfrm>
        </p:spPr>
        <p:txBody>
          <a:bodyPr/>
          <a:lstStyle>
            <a:lvl1pPr marL="914400" indent="-914400">
              <a:buSzPct val="125000"/>
              <a:defRPr b="1">
                <a:solidFill>
                  <a:srgbClr val="F8F8F8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BE9A11C9-6519-4441-8B85-F52F2F4164F5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81954" name="Rectangle 34"/>
          <p:cNvSpPr>
            <a:spLocks noChangeArrowheads="1"/>
          </p:cNvSpPr>
          <p:nvPr userDrawn="1"/>
        </p:nvSpPr>
        <p:spPr bwMode="auto">
          <a:xfrm>
            <a:off x="0" y="0"/>
            <a:ext cx="1981200" cy="2514600"/>
          </a:xfrm>
          <a:prstGeom prst="rect">
            <a:avLst/>
          </a:prstGeom>
          <a:solidFill>
            <a:srgbClr val="3C518C"/>
          </a:solidFill>
          <a:ln w="9525">
            <a:solidFill>
              <a:srgbClr val="3C518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6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19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E8FC159-7D0C-4934-B050-1620578BA2F9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62925"/>
      </p:ext>
    </p:extLst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133600" cy="5713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248400" cy="5713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5B8EDB5-E347-47D6-9A3B-EBA62AC2EFB2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052062"/>
      </p:ext>
    </p:extLst>
  </p:cSld>
  <p:clrMapOvr>
    <a:masterClrMapping/>
  </p:clrMapOvr>
  <p:transition spd="med">
    <p:cover dir="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77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00200"/>
            <a:ext cx="7772400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90600" y="3960813"/>
            <a:ext cx="77724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DD05F6A-CB69-48DC-817C-EB22DC032C2E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833241"/>
      </p:ext>
    </p:extLst>
  </p:cSld>
  <p:clrMapOvr>
    <a:masterClrMapping/>
  </p:clrMapOvr>
  <p:transition spd="med">
    <p:cover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77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6968EE9E-E1A4-48B9-A412-4268CF49148B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755530"/>
      </p:ext>
    </p:extLst>
  </p:cSld>
  <p:clrMapOvr>
    <a:masterClrMapping/>
  </p:clrMapOvr>
  <p:transition spd="med">
    <p:cover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64770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010400" y="4114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553200" y="4800600"/>
            <a:ext cx="23622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6400800"/>
            <a:ext cx="2011363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E29F772-4302-4D3E-A716-C1EB035FEE26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742098"/>
      </p:ext>
    </p:extLst>
  </p:cSld>
  <p:clrMapOvr>
    <a:masterClrMapping/>
  </p:clrMapOvr>
  <p:transition spd="med">
    <p:cover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AED2C-D0A9-4167-BC43-BB244A55E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0663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4D4BD-A68A-4DA0-9BE2-B07C007E4E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550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3DD2D4-EFB5-437C-B9C0-326AD63070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156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93752-13FE-4F06-BC2A-6F96FB0B5F6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426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E9A96-9D8D-48DC-9583-F2749C7E58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327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793B3216-6A49-47B4-AA45-9274DBBB1CE1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27401"/>
      </p:ext>
    </p:extLst>
  </p:cSld>
  <p:clrMapOvr>
    <a:masterClrMapping/>
  </p:clrMapOvr>
  <p:transition spd="med">
    <p:cover dir="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A7419-9969-4FE8-BD5E-5AA6A7F57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44646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FD129-7F1A-453A-85CE-5D8953059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1468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8F3523-6716-41C5-88F6-EB6C8B4202A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3031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BEA77E-EF18-4F29-93D0-A7BD457F1F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277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C1A6B-ADDC-4B28-8EEB-1DFE82F277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6680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D30DCB-E34B-4608-9336-2A1C1F941D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77237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787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402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381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8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A7771730-55AE-41DE-B30F-603F1E1FAD11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545883"/>
      </p:ext>
    </p:extLst>
  </p:cSld>
  <p:clrMapOvr>
    <a:masterClrMapping/>
  </p:clrMapOvr>
  <p:transition spd="med">
    <p:cover dir="u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2837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087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8698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0646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36565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567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600200"/>
            <a:ext cx="3810000" cy="4570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9725DED-E041-46CE-B86E-89943A3018AC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329478"/>
      </p:ext>
    </p:extLst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4010CF79-CD2C-467F-AB4D-90A0F9810B42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965529"/>
      </p:ext>
    </p:extLst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CB64F1BF-780C-4B5D-961A-FAB556771FCC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83248"/>
      </p:ext>
    </p:extLst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7E1D17E8-4113-4386-922A-A7BF2B19EE2B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186541"/>
      </p:ext>
    </p:extLst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13ECBFE6-6488-4EB8-870E-4B522CDA21C3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448552"/>
      </p:ext>
    </p:extLst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DEB9EA1F-E576-48A5-B77E-69CE13538F87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034458"/>
      </p:ext>
    </p:extLst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9FBB48"/>
            </a:gs>
            <a:gs pos="100000">
              <a:srgbClr val="9FBB48">
                <a:gamma/>
                <a:tint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 rot="10800000">
            <a:off x="0" y="0"/>
            <a:ext cx="1066800" cy="6553200"/>
          </a:xfrm>
          <a:prstGeom prst="rect">
            <a:avLst/>
          </a:prstGeom>
          <a:gradFill rotWithShape="1">
            <a:gsLst>
              <a:gs pos="0">
                <a:srgbClr val="E4D50E"/>
              </a:gs>
              <a:gs pos="100000">
                <a:srgbClr val="9FBB48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6477000" cy="838200"/>
          </a:xfrm>
          <a:prstGeom prst="rect">
            <a:avLst/>
          </a:prstGeom>
          <a:solidFill>
            <a:srgbClr val="3C518C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09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00200"/>
            <a:ext cx="7772400" cy="457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4114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53200" y="4800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r">
              <a:spcBef>
                <a:spcPct val="0"/>
              </a:spcBef>
            </a:pPr>
            <a:r>
              <a:rPr lang="en-US" altLang="en-US" sz="1400" b="0">
                <a:solidFill>
                  <a:srgbClr val="B05800"/>
                </a:solidFill>
                <a:effectLst/>
                <a:latin typeface="Arial Narrow" panose="020B0606020202030204" pitchFamily="34" charset="0"/>
              </a:rPr>
              <a:t>  </a:t>
            </a:r>
            <a:r>
              <a:rPr lang="en-US" altLang="en-US" sz="1400" b="0">
                <a:solidFill>
                  <a:srgbClr val="107DBC"/>
                </a:solidFill>
                <a:effectLst/>
                <a:latin typeface="Arial Narrow" panose="020B0606020202030204" pitchFamily="34" charset="0"/>
              </a:rPr>
              <a:t>Financial Algebra</a:t>
            </a:r>
          </a:p>
          <a:p>
            <a:pPr algn="r">
              <a:spcBef>
                <a:spcPct val="0"/>
              </a:spcBef>
            </a:pPr>
            <a:r>
              <a:rPr lang="en-US" altLang="en-US" sz="1400" b="0">
                <a:solidFill>
                  <a:srgbClr val="107DBC"/>
                </a:solidFill>
                <a:effectLst/>
                <a:latin typeface="Arial Narrow" panose="020B0606020202030204" pitchFamily="34" charset="0"/>
              </a:rPr>
              <a:t>© Cengage Learning/South-Western</a:t>
            </a:r>
          </a:p>
        </p:txBody>
      </p:sp>
      <p:sp>
        <p:nvSpPr>
          <p:cNvPr id="809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2011363" cy="4572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66C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2400" b="0">
                <a:solidFill>
                  <a:srgbClr val="FFCC00"/>
                </a:solidFill>
                <a:effectLst/>
                <a:latin typeface="+mn-lt"/>
              </a:defRPr>
            </a:lvl1pPr>
          </a:lstStyle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BE693DC4-74CC-42AD-BB05-02FAA2B31ED1}" type="slidenum">
              <a:rPr lang="en-US" altLang="en-US">
                <a:solidFill>
                  <a:srgbClr val="107DBC"/>
                </a:solidFill>
              </a:rPr>
              <a:pPr/>
              <a:t>‹#›</a:t>
            </a:fld>
            <a:endParaRPr lang="en-US" altLang="en-US">
              <a:solidFill>
                <a:srgbClr val="107DB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97" r:id="rId12"/>
    <p:sldLayoutId id="2147483698" r:id="rId13"/>
    <p:sldLayoutId id="2147483699" r:id="rId14"/>
  </p:sldLayoutIdLst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00" grpId="0" build="p" bldLvl="5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809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fontAlgn="base">
        <a:spcBef>
          <a:spcPts val="600"/>
        </a:spcBef>
        <a:spcAft>
          <a:spcPct val="0"/>
        </a:spcAft>
        <a:defRPr sz="3200" b="1" kern="1200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l" rtl="0" fontAlgn="base">
        <a:spcBef>
          <a:spcPts val="600"/>
        </a:spcBef>
        <a:spcAft>
          <a:spcPct val="0"/>
        </a:spcAft>
        <a:defRPr sz="3200" b="1">
          <a:solidFill>
            <a:srgbClr val="F7FAFB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3C518C"/>
        </a:buClr>
        <a:buFont typeface="Wingdings" panose="05000000000000000000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3C518C"/>
        </a:buClr>
        <a:buFont typeface="Wingdings" panose="05000000000000000000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3C518C"/>
        </a:buClr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FBB48"/>
            </a:gs>
            <a:gs pos="100000">
              <a:srgbClr val="9FBB48">
                <a:gamma/>
                <a:tint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91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1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  <a:effectLst/>
                <a:latin typeface="Times New Roman" panose="02020603050405020304" pitchFamily="18" charset="0"/>
              </a:defRPr>
            </a:lvl1pPr>
          </a:lstStyle>
          <a:p>
            <a:fld id="{6394749B-5CDF-44C6-9E45-063369690E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9FBB48"/>
            </a:gs>
            <a:gs pos="100000">
              <a:srgbClr val="9FBB48">
                <a:gamma/>
                <a:tint val="54118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7" name="Oval 7"/>
          <p:cNvSpPr>
            <a:spLocks noChangeArrowheads="1"/>
          </p:cNvSpPr>
          <p:nvPr userDrawn="1"/>
        </p:nvSpPr>
        <p:spPr bwMode="auto">
          <a:xfrm>
            <a:off x="228600" y="2438400"/>
            <a:ext cx="4038600" cy="1143000"/>
          </a:xfrm>
          <a:prstGeom prst="ellipse">
            <a:avLst/>
          </a:prstGeom>
          <a:solidFill>
            <a:srgbClr val="CC3300"/>
          </a:solidFill>
          <a:ln w="9525">
            <a:solidFill>
              <a:srgbClr val="CC33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53882" dir="135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en-US" altLang="en-US" sz="3600" b="0">
                <a:solidFill>
                  <a:srgbClr val="0066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en-US" altLang="en-US"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OBJECTIVES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5BF73EF-46F9-43B3-B8F4-A6815F7707E7}" type="slidenum">
              <a:rPr lang="en-US" altLang="en-US">
                <a:solidFill>
                  <a:srgbClr val="107DBC"/>
                </a:solidFill>
              </a:rPr>
              <a:pPr/>
              <a:t>1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162800" cy="3779837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600" dirty="0" smtClean="0"/>
              <a:t>What is the monthly periodic rate if a loan has an APR of 15%</a:t>
            </a:r>
            <a:endParaRPr lang="en-US" altLang="en-US" sz="3600" dirty="0" smtClean="0"/>
          </a:p>
          <a:p>
            <a:pPr marL="514350" indent="-514350">
              <a:lnSpc>
                <a:spcPct val="90000"/>
              </a:lnSpc>
              <a:buFont typeface="Wingdings" panose="05000000000000000000" pitchFamily="2" charset="2"/>
              <a:buAutoNum type="arabicPeriod"/>
            </a:pPr>
            <a:r>
              <a:rPr lang="en-US" altLang="en-US" sz="3600" dirty="0" smtClean="0"/>
              <a:t>Barry needed to borrow $12,000 to purchase a used car. The bank said he would get a 5.8% credit rate.  </a:t>
            </a:r>
            <a:r>
              <a:rPr lang="en-US" altLang="en-US" sz="3600" dirty="0" smtClean="0"/>
              <a:t>How many years would the loan have to be in order to keep his payment under $250?</a:t>
            </a:r>
            <a:endParaRPr lang="en-US" altLang="en-US" sz="3600" dirty="0"/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609600" y="300361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000" u="sng" dirty="0" smtClean="0">
                <a:effectLst/>
              </a:rPr>
              <a:t>Quiz Review</a:t>
            </a:r>
            <a:endParaRPr lang="en-US" altLang="en-US" sz="4000" u="sng" dirty="0">
              <a:solidFill>
                <a:schemeClr val="tx2"/>
              </a:solidFill>
              <a:effectLst/>
            </a:endParaRPr>
          </a:p>
        </p:txBody>
      </p:sp>
      <p:pic>
        <p:nvPicPr>
          <p:cNvPr id="300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414661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5BF73EF-46F9-43B3-B8F4-A6815F7707E7}" type="slidenum">
              <a:rPr lang="en-US" altLang="en-US">
                <a:solidFill>
                  <a:srgbClr val="107DBC"/>
                </a:solidFill>
              </a:rPr>
              <a:pPr/>
              <a:t>2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162800" cy="3779837"/>
          </a:xfrm>
        </p:spPr>
        <p:txBody>
          <a:bodyPr/>
          <a:lstStyle/>
          <a:p>
            <a:pPr marL="742950" indent="-742950">
              <a:lnSpc>
                <a:spcPct val="90000"/>
              </a:lnSpc>
              <a:buFont typeface="+mj-lt"/>
              <a:buAutoNum type="arabicPeriod" startAt="3"/>
            </a:pPr>
            <a:r>
              <a:rPr lang="en-US" altLang="en-US" dirty="0" smtClean="0"/>
              <a:t>Alexis buys a $1,100 MacBook using an installment plan.  She pays 15% down and $100 per </a:t>
            </a:r>
            <a:r>
              <a:rPr lang="en-US" altLang="en-US" dirty="0" smtClean="0"/>
              <a:t>month for 12 months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 smtClean="0"/>
              <a:t>      A) How much is the down payment?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B) What is the total of monthly payments?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C) What is Alexis’ total cost?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D) How much were the finance charges?</a:t>
            </a:r>
            <a:endParaRPr lang="en-US" altLang="en-US" dirty="0"/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609600" y="300361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000" u="sng" dirty="0" smtClean="0">
                <a:effectLst/>
              </a:rPr>
              <a:t>Quiz Review</a:t>
            </a:r>
            <a:endParaRPr lang="en-US" altLang="en-US" sz="4000" u="sng" dirty="0">
              <a:solidFill>
                <a:schemeClr val="tx2"/>
              </a:solidFill>
              <a:effectLst/>
            </a:endParaRPr>
          </a:p>
        </p:txBody>
      </p:sp>
      <p:pic>
        <p:nvPicPr>
          <p:cNvPr id="300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414661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5415380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5BF73EF-46F9-43B3-B8F4-A6815F7707E7}" type="slidenum">
              <a:rPr lang="en-US" altLang="en-US">
                <a:solidFill>
                  <a:srgbClr val="107DBC"/>
                </a:solidFill>
              </a:rPr>
              <a:pPr/>
              <a:t>3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162800" cy="3779837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AutoNum type="arabicPeriod" startAt="4"/>
            </a:pPr>
            <a:r>
              <a:rPr lang="en-US" altLang="en-US" dirty="0" smtClean="0"/>
              <a:t>Best Buy has a promotion for no interest if paid in full in 2 years.  Eric buys a TV for $1,230.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A) If Eric pays the minimum payment of $25 per month, how much does he have to pay in the 24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month to avoid interest charges?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   B) If Eric wanted to pay equal payments for 2 years, how much would he pay a month?</a:t>
            </a:r>
            <a:endParaRPr lang="en-US" altLang="en-US" dirty="0"/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609600" y="300361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000" u="sng" dirty="0" smtClean="0">
                <a:effectLst/>
              </a:rPr>
              <a:t>Quiz Review</a:t>
            </a:r>
            <a:endParaRPr lang="en-US" altLang="en-US" sz="4000" u="sng" dirty="0">
              <a:solidFill>
                <a:schemeClr val="tx2"/>
              </a:solidFill>
              <a:effectLst/>
            </a:endParaRPr>
          </a:p>
        </p:txBody>
      </p:sp>
      <p:pic>
        <p:nvPicPr>
          <p:cNvPr id="300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414661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5473942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5BF73EF-46F9-43B3-B8F4-A6815F7707E7}" type="slidenum">
              <a:rPr lang="en-US" altLang="en-US">
                <a:solidFill>
                  <a:srgbClr val="107DBC"/>
                </a:solidFill>
              </a:rPr>
              <a:pPr/>
              <a:t>4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162800" cy="3779837"/>
          </a:xfrm>
        </p:spPr>
        <p:txBody>
          <a:bodyPr/>
          <a:lstStyle/>
          <a:p>
            <a:pPr marL="742950" indent="-742950">
              <a:lnSpc>
                <a:spcPct val="90000"/>
              </a:lnSpc>
              <a:buFont typeface="+mj-lt"/>
              <a:buAutoNum type="arabicPeriod" startAt="5"/>
            </a:pPr>
            <a:r>
              <a:rPr lang="en-US" altLang="en-US" sz="3600" dirty="0" smtClean="0"/>
              <a:t>Randall needs to borrow $22,500 to buy a new car.  If he got a 4-year loan at 4.8%, what would his monthly </a:t>
            </a:r>
            <a:r>
              <a:rPr lang="en-US" altLang="en-US" sz="3600" dirty="0" smtClean="0"/>
              <a:t>payment?</a:t>
            </a:r>
            <a:endParaRPr lang="en-US" altLang="en-US" sz="3600" dirty="0"/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609600" y="300361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000" u="sng" dirty="0" smtClean="0">
                <a:effectLst/>
              </a:rPr>
              <a:t>Quiz Review</a:t>
            </a:r>
            <a:endParaRPr lang="en-US" altLang="en-US" sz="4000" u="sng" dirty="0">
              <a:solidFill>
                <a:schemeClr val="tx2"/>
              </a:solidFill>
              <a:effectLst/>
            </a:endParaRPr>
          </a:p>
        </p:txBody>
      </p:sp>
      <p:pic>
        <p:nvPicPr>
          <p:cNvPr id="300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414661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4768185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  </a:t>
            </a:r>
            <a:r>
              <a:rPr lang="en-US" altLang="en-US">
                <a:solidFill>
                  <a:srgbClr val="107DBC"/>
                </a:solidFill>
              </a:rPr>
              <a:t>Slide</a:t>
            </a:r>
            <a:r>
              <a:rPr lang="en-US" altLang="en-US" b="1">
                <a:solidFill>
                  <a:srgbClr val="107DB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fld id="{35BF73EF-46F9-43B3-B8F4-A6815F7707E7}" type="slidenum">
              <a:rPr lang="en-US" altLang="en-US">
                <a:solidFill>
                  <a:srgbClr val="107DBC"/>
                </a:solidFill>
              </a:rPr>
              <a:pPr/>
              <a:t>5</a:t>
            </a:fld>
            <a:endParaRPr lang="en-US" altLang="en-US">
              <a:solidFill>
                <a:srgbClr val="107DBC"/>
              </a:solidFill>
            </a:endParaRPr>
          </a:p>
        </p:txBody>
      </p:sp>
      <p:sp>
        <p:nvSpPr>
          <p:cNvPr id="300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43000" y="1219200"/>
            <a:ext cx="7162800" cy="3779837"/>
          </a:xfrm>
        </p:spPr>
        <p:txBody>
          <a:bodyPr/>
          <a:lstStyle/>
          <a:p>
            <a:pPr marL="742950" indent="-742950">
              <a:lnSpc>
                <a:spcPct val="90000"/>
              </a:lnSpc>
              <a:buFont typeface="+mj-lt"/>
              <a:buAutoNum type="arabicPeriod" startAt="6"/>
            </a:pPr>
            <a:r>
              <a:rPr lang="en-US" altLang="en-US" sz="3600" dirty="0" smtClean="0"/>
              <a:t>What is the monthly payment for a $4,600 3-year loan at 8.25%?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600" dirty="0" smtClean="0"/>
          </a:p>
          <a:p>
            <a:pPr marL="742950" indent="-742950">
              <a:lnSpc>
                <a:spcPct val="90000"/>
              </a:lnSpc>
              <a:buFont typeface="+mj-lt"/>
              <a:buAutoNum type="arabicPeriod" startAt="7"/>
            </a:pPr>
            <a:r>
              <a:rPr lang="en-US" altLang="en-US" sz="3600" dirty="0"/>
              <a:t>What is the monthly payment for a </a:t>
            </a:r>
            <a:r>
              <a:rPr lang="en-US" altLang="en-US" sz="3600" dirty="0" smtClean="0"/>
              <a:t>$57,000 10-year </a:t>
            </a:r>
            <a:r>
              <a:rPr lang="en-US" altLang="en-US" sz="3600" dirty="0"/>
              <a:t>loan at </a:t>
            </a:r>
            <a:r>
              <a:rPr lang="en-US" altLang="en-US" sz="3600" dirty="0" smtClean="0"/>
              <a:t>7%?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3600" dirty="0"/>
          </a:p>
          <a:p>
            <a:pPr marL="742950" indent="-742950">
              <a:lnSpc>
                <a:spcPct val="90000"/>
              </a:lnSpc>
              <a:buFont typeface="+mj-lt"/>
              <a:buAutoNum type="arabicPeriod" startAt="8"/>
            </a:pPr>
            <a:r>
              <a:rPr lang="en-US" altLang="en-US" sz="3600" dirty="0" smtClean="0"/>
              <a:t>What is the finance charge for a $9,500 5-year loan at 9.75%?</a:t>
            </a:r>
            <a:endParaRPr lang="en-US" altLang="en-US" sz="3600" dirty="0"/>
          </a:p>
        </p:txBody>
      </p:sp>
      <p:sp>
        <p:nvSpPr>
          <p:cNvPr id="300035" name="Rectangle 3"/>
          <p:cNvSpPr>
            <a:spLocks noChangeArrowheads="1"/>
          </p:cNvSpPr>
          <p:nvPr/>
        </p:nvSpPr>
        <p:spPr bwMode="auto">
          <a:xfrm>
            <a:off x="609600" y="300361"/>
            <a:ext cx="8001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3C518C"/>
              </a:buClr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1">
              <a:buClr>
                <a:srgbClr val="336600"/>
              </a:buClr>
              <a:buFont typeface="Wingdings 2" panose="05020102010507070707" pitchFamily="18" charset="2"/>
              <a:buNone/>
            </a:pPr>
            <a:r>
              <a:rPr lang="en-US" altLang="en-US" sz="4000" u="sng" dirty="0" smtClean="0">
                <a:effectLst/>
              </a:rPr>
              <a:t>Quiz Review – Use the table</a:t>
            </a:r>
            <a:endParaRPr lang="en-US" altLang="en-US" sz="4000" u="sng" dirty="0">
              <a:solidFill>
                <a:schemeClr val="tx2"/>
              </a:solidFill>
              <a:effectLst/>
            </a:endParaRPr>
          </a:p>
        </p:txBody>
      </p:sp>
      <p:pic>
        <p:nvPicPr>
          <p:cNvPr id="3000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78" t="72749" r="81927" b="25250"/>
          <a:stretch>
            <a:fillRect/>
          </a:stretch>
        </p:blipFill>
        <p:spPr bwMode="auto">
          <a:xfrm>
            <a:off x="609600" y="414661"/>
            <a:ext cx="40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B871">
                    <a:alpha val="39999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615962"/>
      </p:ext>
    </p:extLst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2-04-20">
  <a:themeElements>
    <a:clrScheme name="2002-04-20 8">
      <a:dk1>
        <a:srgbClr val="000000"/>
      </a:dk1>
      <a:lt1>
        <a:srgbClr val="E0EDF0"/>
      </a:lt1>
      <a:dk2>
        <a:srgbClr val="003366"/>
      </a:dk2>
      <a:lt2>
        <a:srgbClr val="808080"/>
      </a:lt2>
      <a:accent1>
        <a:srgbClr val="FFCC00"/>
      </a:accent1>
      <a:accent2>
        <a:srgbClr val="FF0000"/>
      </a:accent2>
      <a:accent3>
        <a:srgbClr val="EDF4F6"/>
      </a:accent3>
      <a:accent4>
        <a:srgbClr val="000000"/>
      </a:accent4>
      <a:accent5>
        <a:srgbClr val="FFE2AA"/>
      </a:accent5>
      <a:accent6>
        <a:srgbClr val="E70000"/>
      </a:accent6>
      <a:hlink>
        <a:srgbClr val="0066CC"/>
      </a:hlink>
      <a:folHlink>
        <a:srgbClr val="008000"/>
      </a:folHlink>
    </a:clrScheme>
    <a:fontScheme name="2002-04-20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7FAFB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7FAFB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2002-04-20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2-04-2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2-04-20 8">
        <a:dk1>
          <a:srgbClr val="000000"/>
        </a:dk1>
        <a:lt1>
          <a:srgbClr val="E0EDF0"/>
        </a:lt1>
        <a:dk2>
          <a:srgbClr val="003366"/>
        </a:dk2>
        <a:lt2>
          <a:srgbClr val="808080"/>
        </a:lt2>
        <a:accent1>
          <a:srgbClr val="FFCC00"/>
        </a:accent1>
        <a:accent2>
          <a:srgbClr val="FF0000"/>
        </a:accent2>
        <a:accent3>
          <a:srgbClr val="EDF4F6"/>
        </a:accent3>
        <a:accent4>
          <a:srgbClr val="000000"/>
        </a:accent4>
        <a:accent5>
          <a:srgbClr val="FFE2AA"/>
        </a:accent5>
        <a:accent6>
          <a:srgbClr val="E70000"/>
        </a:accent6>
        <a:hlink>
          <a:srgbClr val="0066CC"/>
        </a:hlink>
        <a:folHlink>
          <a:srgbClr val="0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7FAFB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7FAFB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7FAFB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>
          <a:outerShdw dist="107763" dir="2700000" algn="ctr" rotWithShape="0">
            <a:schemeClr val="bg2"/>
          </a:outerShdw>
        </a:effectLst>
        <a:extLst>
          <a:ext uri="{909E8E84-426E-40DD-AFC4-6F175D3DCCD1}">
            <a14:hiddenFill xmlns:a14="http://schemas.microsoft.com/office/drawing/2010/main">
              <a:solidFill>
                <a:srgbClr val="3C518C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ts val="6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200" b="1" i="0" u="none" strike="noStrike" cap="none" normalizeH="0" baseline="0" smtClean="0">
            <a:ln>
              <a:noFill/>
            </a:ln>
            <a:solidFill>
              <a:srgbClr val="F7FAFB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Data\Microsoft\Templates\2002-04-20.pot</Template>
  <TotalTime>3627</TotalTime>
  <Words>298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 Narrow</vt:lpstr>
      <vt:lpstr>Wingdings</vt:lpstr>
      <vt:lpstr>Arial</vt:lpstr>
      <vt:lpstr>Times New Roman</vt:lpstr>
      <vt:lpstr>Arial Black</vt:lpstr>
      <vt:lpstr>Wingdings 2</vt:lpstr>
      <vt:lpstr>2002-04-20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Algebra</dc:title>
  <dc:creator>M. EPSTEIN</dc:creator>
  <cp:lastModifiedBy>Bruce Nicol</cp:lastModifiedBy>
  <cp:revision>362</cp:revision>
  <dcterms:created xsi:type="dcterms:W3CDTF">2002-04-20T20:58:21Z</dcterms:created>
  <dcterms:modified xsi:type="dcterms:W3CDTF">2016-08-30T16:00:25Z</dcterms:modified>
</cp:coreProperties>
</file>