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4881" r:id="rId2"/>
    <p:sldMasterId id="2147484902" r:id="rId3"/>
    <p:sldMasterId id="2147485039" r:id="rId4"/>
  </p:sldMasterIdLst>
  <p:notesMasterIdLst>
    <p:notesMasterId r:id="rId22"/>
  </p:notesMasterIdLst>
  <p:sldIdLst>
    <p:sldId id="313" r:id="rId5"/>
    <p:sldId id="261" r:id="rId6"/>
    <p:sldId id="272" r:id="rId7"/>
    <p:sldId id="303" r:id="rId8"/>
    <p:sldId id="292" r:id="rId9"/>
    <p:sldId id="304" r:id="rId10"/>
    <p:sldId id="305" r:id="rId11"/>
    <p:sldId id="306" r:id="rId12"/>
    <p:sldId id="307" r:id="rId13"/>
    <p:sldId id="314" r:id="rId14"/>
    <p:sldId id="308" r:id="rId15"/>
    <p:sldId id="309" r:id="rId16"/>
    <p:sldId id="310" r:id="rId17"/>
    <p:sldId id="311" r:id="rId18"/>
    <p:sldId id="270" r:id="rId19"/>
    <p:sldId id="312" r:id="rId20"/>
    <p:sldId id="271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4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3AD6E48-8476-4CB2-80A0-5EBB8E49F8E1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5CEE69-C6D5-41B5-B12B-E4DFFD74F9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846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BB807B5-E6B3-4309-B27E-EE52C2A25DBE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77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B4E62-C268-47C5-BDDC-D5A1B23B427E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493CCB78-80B2-4D7B-BEE4-3BA894AFAB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848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0EBF0-0DB8-4FA1-99A7-1501AAC75833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0E7F4-B70E-466A-BA95-6E42F8DCF5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766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EE182-A349-4B3D-B3D8-F5B326ABC25E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8A320-4581-4D4E-8DD4-D5E9492FF6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065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C7F2C-02C1-49F0-8FB7-18C6D8323B9D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213" y="6423025"/>
            <a:ext cx="33162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8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89388" y="3370263"/>
            <a:ext cx="220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2400" b="1" smtClean="0">
                <a:solidFill>
                  <a:srgbClr val="C7EEEC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2BBF5-4205-470E-B920-0D173202DBBA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C5BBF-26DA-4E39-87E7-9D15DCEE66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276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7025" y="4632325"/>
            <a:ext cx="220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2400" b="1" smtClean="0">
                <a:solidFill>
                  <a:srgbClr val="C7EEEC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A2E25-2D33-429B-B3A6-FC7AFE2EB196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C790F-12F5-4918-A2DB-C7884908F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088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575" y="228600"/>
            <a:ext cx="638651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3" y="6235700"/>
            <a:ext cx="13493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2FFEC75-3220-437D-A90F-85F2FB7799F7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6235700"/>
            <a:ext cx="4648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3E4367FD-EFDA-4F34-B66D-1DD99232AE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975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87BD7C5-1C75-404C-982A-480443EB7AEE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07E9751C-F61B-4118-AFA3-28878E59A2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4816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49800" y="3370263"/>
            <a:ext cx="220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2400" b="1" smtClean="0">
                <a:solidFill>
                  <a:srgbClr val="C7EEEC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0976A-3980-4E4A-9F0C-B63E110642A6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8A8EED87-3D25-44D6-9282-766B3735FC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975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C3585-2106-4EA1-BC95-6F708246904F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A932C-ED30-45C2-AB6F-F97E0429B3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167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26CBC-B739-47DD-BBBD-3913873376DB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56832-B421-4F9F-A546-99016860F6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8960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16200000">
            <a:off x="8593932" y="561181"/>
            <a:ext cx="2603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84D6B-A168-42A5-A60B-72AC3C033A15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EEC2D-B22B-4D9B-94D2-63E4A669BA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5709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7556500" cy="4144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44CA47C-B413-42E7-ACA3-315F4386393C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185761E-1D1F-42E0-93E6-5C28726C5D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547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  <a:prstGeom prst="rect">
            <a:avLst/>
          </a:prstGeo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7556500" cy="4144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BEDE15E-94AC-490C-99E6-FDB74E6A8F07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C9BDE05-76F7-4DF6-87AE-DD74759277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5635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6426200"/>
            <a:ext cx="12319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76547CA-C349-4D20-A50B-B2978734FB37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1900" y="6426200"/>
            <a:ext cx="2616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3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813" y="228600"/>
            <a:ext cx="82010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003425" y="3111500"/>
            <a:ext cx="2603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40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13" y="6248400"/>
            <a:ext cx="1474787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E4A38DF-9DBF-4E1A-86D6-8A944EC4949D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A743011-2594-4AA5-965E-3F1CFF4F4E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5706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F12D113-89EC-40F6-9099-AB9B13D38641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A834FB5-5B9B-4203-ADE7-815715384A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01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799E3AC-7927-4839-A1E3-7AB6769C7A86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F86A993-491E-4618-A1FD-FC4FD2272A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7995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DFE8232-1198-432F-875A-5F7AC3171C1A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FBCA3D4-60BC-49D8-8B78-9445285360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472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7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2A1EC00A-5ECD-40AF-BF79-4BB663EDA702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8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9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BEA3A58-C9A9-4AA7-83C1-DD435CE9BA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2190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9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562F512-3F64-4253-ADCD-C1EB8095ADDF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20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21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ABD93CD-63C5-4A33-BCF8-90B26C8E4B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076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F3560-81C0-4EBD-9BC3-E86A26D8DB5B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65CDA-99C5-40E5-8E8A-5F009BEF90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3296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A43641D-4D36-4B4D-8314-303FB196A3DC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C24D154-B6AE-4C67-ACD3-B2F52FF967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2046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0553B79-5D33-4BC5-970D-E591BDD69109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AF84A67-9906-4E63-BB0A-FC74C7A057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5060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1BA4F57-2D6E-4520-9ADB-4278203CCEA0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213" y="6423025"/>
            <a:ext cx="33162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659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989388" y="3370263"/>
            <a:ext cx="220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2400" b="1" smtClean="0">
                <a:solidFill>
                  <a:srgbClr val="C7EEEC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F87378E-7E71-4A5E-90E7-D56C4DC07616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00513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B1BDDE7-89FF-4AD7-8EF3-8BB6A143CF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3701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27025" y="4632325"/>
            <a:ext cx="220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2400" b="1" smtClean="0">
                <a:solidFill>
                  <a:srgbClr val="C7EEEC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A03FD13-68A3-4C4D-BDEF-EFED2B568728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51D688C-8FC2-477C-842F-180484387A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0983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575" y="228600"/>
            <a:ext cx="638651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3" y="6235700"/>
            <a:ext cx="13493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2D460134-224D-4C0E-8BAD-41C2CED561C4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6235700"/>
            <a:ext cx="4648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97AE4A6-1D3D-42FD-9B52-88BEAD2DE3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4285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C49960A-EA90-49D8-8FAA-9F26B5233BDC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238CB6F-3170-4CC3-A1F9-C407E5BA94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6635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49800" y="3370263"/>
            <a:ext cx="220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2400" b="1" smtClean="0">
                <a:solidFill>
                  <a:srgbClr val="C7EEEC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6423025"/>
            <a:ext cx="15367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09E8543-B313-408C-B71F-1073D9922FB4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0" y="6423025"/>
            <a:ext cx="300513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F1B0535-AF10-419B-A52C-3220BF51AE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58942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8475" y="1981200"/>
            <a:ext cx="7556500" cy="4144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D457C4E-5039-4D01-BD80-03C7E28BA374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C36CD9E-D0FE-494C-8E7F-56A4CF5516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1758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 rot="16200000">
            <a:off x="8593932" y="561181"/>
            <a:ext cx="2603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35A0608-4999-4AF2-BFE2-919C5D2229E3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CCF44A5-39C2-4E18-A689-BF56810922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940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24F18EF-33ED-4832-87AD-32A8CE2399DD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196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7556500" cy="4144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6729854-52A6-44D0-ABF2-4EAD33D78AB1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831A448-2C77-451D-83C1-5AE5159023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63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  <a:prstGeom prst="rect">
            <a:avLst/>
          </a:prstGeo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7556500" cy="4144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7151EAE-7A9B-4F44-8AF8-43BDBE9DB9A4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190B7B9-C6C0-47EF-BFC0-2A1E012693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2296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6426200"/>
            <a:ext cx="12319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B1C9FE1-A55E-4AC3-AB21-E2CE3EB604A6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1900" y="6426200"/>
            <a:ext cx="2616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49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813" y="228600"/>
            <a:ext cx="82010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003425" y="3111500"/>
            <a:ext cx="2603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40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13" y="6248400"/>
            <a:ext cx="1474787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80ECE9E-7EA1-4DF4-9E4D-75E477F14775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947C6FF-329F-45B3-9945-DAA9AEE09F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6415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0817BC4-A3A1-4EF4-AF1F-40BC4CB4DC7D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7761CDA-44EA-485F-9E07-E46C63F07D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2661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9484BE2-372C-44C4-98F2-033E0DF8387C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C31EB22-EF7E-4EA7-874C-73B4EBEE64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29462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AE18937-A6A1-4DB3-9C92-03A73C659A50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29132AF-1721-40DA-88D5-220EF9803D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1067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7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E4315DD-2E34-4456-87F2-A6AE7530D99F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8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9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19FB163-531E-43A5-8B2C-81BDE84C74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06366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9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3BCF755-94CF-42AB-BEE4-19360EF21DC2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20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21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6E3DF27-87C2-4DAC-9612-017B29EE9A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0975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99830B6-BA98-40C2-8B73-2C9A6BCE2CE9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3141FCA-E7A0-4636-AE40-B9B4D072FB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07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813" y="228600"/>
            <a:ext cx="82010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3425" y="3111500"/>
            <a:ext cx="2603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40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13" y="6248400"/>
            <a:ext cx="147478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8A4EA94-D349-4565-9747-590644F77B8E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EAFB95F5-F9C8-4627-8889-AC4841A3EA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54297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DFE8022-79AC-4E96-885C-BA1FD4C18A2C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8E9F785-FE87-4C2A-917A-C5F9526836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3431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1F1BF64-BD83-4D4E-AC76-A917B335BC76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213" y="6423025"/>
            <a:ext cx="33162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196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989388" y="3370263"/>
            <a:ext cx="220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2400" b="1" smtClean="0">
                <a:solidFill>
                  <a:srgbClr val="C7EEEC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72CAD88-EF7A-4FF7-98F2-E3287CD51CCD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00513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96C377D-F10A-4006-98C6-11D5D6549B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6955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27025" y="4632325"/>
            <a:ext cx="220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2400" b="1" smtClean="0">
                <a:solidFill>
                  <a:srgbClr val="C7EEEC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29E3FB55-6D26-4206-88A4-088B891AF171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5680247-56AC-4098-A9BC-AF597A09AC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8819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575" y="228600"/>
            <a:ext cx="638651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3" y="6235700"/>
            <a:ext cx="13493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D9AA2A3-B255-4813-929D-14137CA856A7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6235700"/>
            <a:ext cx="4648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8F8534E-4168-4310-8EF0-480C56E636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1825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D6B706A-D227-489C-8DBB-2B9C2FE36697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E1C98FA-70DC-4560-A529-A007151500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56235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49800" y="3370263"/>
            <a:ext cx="220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2400" b="1" smtClean="0">
                <a:solidFill>
                  <a:srgbClr val="C7EEEC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6423025"/>
            <a:ext cx="15367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DA82BB7-0A61-4ACC-8C60-731D92C8F90B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0" y="6423025"/>
            <a:ext cx="300513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3C34032-F162-498D-8B38-28BD12F41F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42571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8475" y="1981200"/>
            <a:ext cx="7556500" cy="4144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8043BA0-4F2A-43D4-BBF8-BC5472563C69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4DF0855-9401-40A8-BC9E-5CA82CEAA6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4712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 rot="16200000">
            <a:off x="8593932" y="561181"/>
            <a:ext cx="2603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C5BBC3D-F2FD-44B7-930A-77B680086D5C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83008A9-E4B8-4430-8C3D-3C6B381C8B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119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D0BD3C55-6219-487F-A42F-827F47D41586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232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EC766-508B-498B-8E79-03B9FB379216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33302-98A3-40DC-A47A-70523D986A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8929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1B007-C230-41DC-85B3-447F4F789152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DEBB7-5544-4623-B44D-6C56DA07316C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7278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AB05A-EB9D-46A9-9EEF-B0AC69DC6D84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C6AA5-9CE6-4769-A273-8074A03AB89A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4047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ED74FF4-3B02-41B5-B5DF-155D0FEAB06E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0990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813" y="228600"/>
            <a:ext cx="82010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3425" y="3111500"/>
            <a:ext cx="2603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40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13" y="6248400"/>
            <a:ext cx="147478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D6F5374-93A5-495B-A79B-B065ABAFD60F}" type="datetime1">
              <a:rPr lang="en-US">
                <a:solidFill>
                  <a:prstClr val="white"/>
                </a:solidFill>
              </a:rPr>
              <a:pPr>
                <a:defRPr/>
              </a:pPr>
              <a:t>3/7/2017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D05B607D-7C76-49F7-9C9B-1E5587FEAD7F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6958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54AB9-435C-4ED7-81CF-E3FA6031EED3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BAAC8-20C0-46FD-83A4-DB6677DD5D82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956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734F4-82B8-4F72-B252-060E47450B53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CB485-7C77-405E-AEA1-43182467FA8D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5766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4CFD8-CAFA-42BF-8E13-9ADD5C4F07EC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DA32202F-C2AE-4626-BD76-B1772B092C5A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954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7CDB7-ECA0-4B9D-84D9-A470ADF82A5B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77E7F32C-1497-48F7-9921-3218DE031B4E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0655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5209E-7460-4F5E-A89A-6143C952F89A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32DB3508-11DD-40AE-A872-001402A3CCC9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2976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00F80-7B17-41A7-8ACA-B3B42B8E0595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E79D4-42CE-44EB-9BE4-E5CBBE641EE3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652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B358D-7FED-47C2-95B7-5ED4FAEEF21B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5C947-3E7E-4290-BBED-F22CA584E8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03074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09338-A9FB-46F6-9E47-9D8C94F1BB8B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AF791-FD03-49E3-B18B-ACAFD07E6626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0015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63C2E-DDF5-4B22-B736-1766A6AF30FB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213" y="6423025"/>
            <a:ext cx="33162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149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89388" y="3370263"/>
            <a:ext cx="220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2400" b="1" smtClean="0">
                <a:solidFill>
                  <a:srgbClr val="C7EEEC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8FE7C-7C93-4565-9E72-D754F7EFD5DB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B5D75-73B9-44D1-9047-4537B8CAE903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2514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7025" y="4632325"/>
            <a:ext cx="220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2400" b="1" smtClean="0">
                <a:solidFill>
                  <a:srgbClr val="C7EEEC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F0DB2-984C-4424-8A78-807860B37AD3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A4941-1177-4E84-B309-757569EA7327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4024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575" y="228600"/>
            <a:ext cx="638651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3" y="6235700"/>
            <a:ext cx="13493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36556DA-C1D8-40A6-9726-E18FC28A7A5E}" type="datetime1">
              <a:rPr lang="en-US">
                <a:solidFill>
                  <a:prstClr val="white"/>
                </a:solidFill>
              </a:rPr>
              <a:pPr>
                <a:defRPr/>
              </a:pPr>
              <a:t>3/7/2017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6235700"/>
            <a:ext cx="4648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D6BEABA-30B6-44AE-B29C-6BBA4E31E01F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8217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54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0AB545-9D7B-4EE5-9F3C-5F524025CE15}" type="datetime1">
              <a:rPr lang="en-US">
                <a:solidFill>
                  <a:prstClr val="white"/>
                </a:solidFill>
              </a:rPr>
              <a:pPr>
                <a:defRPr/>
              </a:pPr>
              <a:t>3/7/2017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D31A961C-C77D-4F06-B6A7-34DBCC1EC3AD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2626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49800" y="3370263"/>
            <a:ext cx="220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2400" b="1" smtClean="0">
                <a:solidFill>
                  <a:srgbClr val="C7EEEC"/>
                </a:solidFill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A3C9E-88E5-4E29-9DDF-711B5A81985D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B564305-8A89-440E-BA21-41799B587985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6370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F2E54-C13A-423B-943D-8B88BF38CB77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9F3F4-925E-4301-9091-C8D56104657D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1164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16200000">
            <a:off x="8593932" y="561181"/>
            <a:ext cx="2603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45C21-FF3E-4B56-81E5-6EAD466185D2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B62A6-EE93-4DD3-AC3B-ECB889E6791E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562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F75BF-70CD-4137-8510-E3BF0D90F176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C929D7B-F719-4CAB-8BB9-A4F4030D79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717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C7EEEC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59CAC-2704-43D9-8B68-CCB5637DF935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148DD0A5-5F28-4E34-BF33-71F21F0F5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6762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595959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C3DD1FB-1CA8-4930-817C-B14EA03323FD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9B28D272-B9C8-4A98-80B1-AA1CE2C05A8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1" r:id="rId1"/>
    <p:sldLayoutId id="2147484982" r:id="rId2"/>
    <p:sldLayoutId id="2147484983" r:id="rId3"/>
    <p:sldLayoutId id="2147484984" r:id="rId4"/>
    <p:sldLayoutId id="2147484985" r:id="rId5"/>
    <p:sldLayoutId id="2147484986" r:id="rId6"/>
    <p:sldLayoutId id="2147484987" r:id="rId7"/>
    <p:sldLayoutId id="2147484988" r:id="rId8"/>
    <p:sldLayoutId id="2147484989" r:id="rId9"/>
    <p:sldLayoutId id="2147484990" r:id="rId10"/>
    <p:sldLayoutId id="2147484991" r:id="rId11"/>
    <p:sldLayoutId id="2147484992" r:id="rId12"/>
    <p:sldLayoutId id="2147484993" r:id="rId13"/>
    <p:sldLayoutId id="2147484994" r:id="rId14"/>
    <p:sldLayoutId id="2147484995" r:id="rId15"/>
    <p:sldLayoutId id="2147484996" r:id="rId16"/>
    <p:sldLayoutId id="2147484997" r:id="rId17"/>
    <p:sldLayoutId id="2147484998" r:id="rId18"/>
    <p:sldLayoutId id="2147484999" r:id="rId19"/>
    <p:sldLayoutId id="2147485000" r:id="rId2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ＭＳ Ｐゴシック" charset="-128"/>
          <a:cs typeface="ＭＳ Ｐゴシック" charset="-128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C7EEEC"/>
        </a:buClr>
        <a:buSzPct val="75000"/>
        <a:buFont typeface="Wingdings" panose="05000000000000000000" pitchFamily="2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C7EEEC"/>
        </a:buClr>
        <a:buSzPct val="75000"/>
        <a:buFont typeface="Wingdings" panose="05000000000000000000" pitchFamily="2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QuestionShape"/>
          <p:cNvSpPr>
            <a:spLocks noChangeArrowheads="1"/>
          </p:cNvSpPr>
          <p:nvPr userDrawn="1"/>
        </p:nvSpPr>
        <p:spPr bwMode="auto">
          <a:xfrm>
            <a:off x="127000" y="127000"/>
            <a:ext cx="889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600">
                <a:solidFill>
                  <a:schemeClr val="accent1"/>
                </a:solidFill>
              </a:rPr>
              <a:t>iRespond Question Master</a:t>
            </a:r>
          </a:p>
        </p:txBody>
      </p:sp>
      <p:sp>
        <p:nvSpPr>
          <p:cNvPr id="2051" name="AShape"/>
          <p:cNvSpPr>
            <a:spLocks noChangeArrowheads="1"/>
          </p:cNvSpPr>
          <p:nvPr userDrawn="1"/>
        </p:nvSpPr>
        <p:spPr bwMode="auto">
          <a:xfrm>
            <a:off x="127000" y="31115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2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595959"/>
                </a:solidFill>
              </a:rPr>
              <a:t>A.) Response A</a:t>
            </a:r>
          </a:p>
        </p:txBody>
      </p:sp>
      <p:sp>
        <p:nvSpPr>
          <p:cNvPr id="2052" name="BShape"/>
          <p:cNvSpPr>
            <a:spLocks noChangeArrowheads="1"/>
          </p:cNvSpPr>
          <p:nvPr userDrawn="1"/>
        </p:nvSpPr>
        <p:spPr bwMode="auto">
          <a:xfrm>
            <a:off x="127000" y="38354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2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595959"/>
                </a:solidFill>
              </a:rPr>
              <a:t>B.) Response B</a:t>
            </a:r>
          </a:p>
        </p:txBody>
      </p:sp>
      <p:sp>
        <p:nvSpPr>
          <p:cNvPr id="2053" name="CShape"/>
          <p:cNvSpPr>
            <a:spLocks noChangeArrowheads="1"/>
          </p:cNvSpPr>
          <p:nvPr userDrawn="1"/>
        </p:nvSpPr>
        <p:spPr bwMode="auto"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2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595959"/>
                </a:solidFill>
              </a:rPr>
              <a:t>C.) Response C</a:t>
            </a:r>
          </a:p>
        </p:txBody>
      </p:sp>
      <p:sp>
        <p:nvSpPr>
          <p:cNvPr id="2054" name="DShape"/>
          <p:cNvSpPr>
            <a:spLocks noChangeArrowheads="1"/>
          </p:cNvSpPr>
          <p:nvPr userDrawn="1"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2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595959"/>
                </a:solidFill>
              </a:rPr>
              <a:t>D.) Response D</a:t>
            </a:r>
          </a:p>
        </p:txBody>
      </p:sp>
      <p:sp>
        <p:nvSpPr>
          <p:cNvPr id="2055" name="EShape"/>
          <p:cNvSpPr>
            <a:spLocks noChangeArrowheads="1"/>
          </p:cNvSpPr>
          <p:nvPr userDrawn="1"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2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595959"/>
                </a:solidFill>
              </a:rPr>
              <a:t>E.) Response E</a:t>
            </a:r>
          </a:p>
        </p:txBody>
      </p:sp>
      <p:sp>
        <p:nvSpPr>
          <p:cNvPr id="11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40000"/>
                  <a:satMod val="150000"/>
                  <a:lumMod val="100000"/>
                  <a:alpha val="0"/>
                </a:schemeClr>
              </a:gs>
              <a:gs pos="100000">
                <a:schemeClr val="accent1">
                  <a:tint val="70000"/>
                  <a:shade val="100000"/>
                  <a:satMod val="200000"/>
                  <a:lumMod val="100000"/>
                  <a:alpha val="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</a:ln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12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40000"/>
                  <a:satMod val="150000"/>
                  <a:lumMod val="100000"/>
                  <a:alpha val="0"/>
                </a:schemeClr>
              </a:gs>
              <a:gs pos="100000">
                <a:schemeClr val="accent1">
                  <a:tint val="70000"/>
                  <a:shade val="100000"/>
                  <a:satMod val="200000"/>
                  <a:lumMod val="100000"/>
                  <a:alpha val="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</a:ln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>
                <a:solidFill>
                  <a:srgbClr val="000000"/>
                </a:solidFill>
              </a:rPr>
              <a:t>00:30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1" r:id="rId1"/>
    <p:sldLayoutId id="2147485002" r:id="rId2"/>
    <p:sldLayoutId id="2147485003" r:id="rId3"/>
    <p:sldLayoutId id="2147485004" r:id="rId4"/>
    <p:sldLayoutId id="2147485005" r:id="rId5"/>
    <p:sldLayoutId id="2147485006" r:id="rId6"/>
    <p:sldLayoutId id="2147485007" r:id="rId7"/>
    <p:sldLayoutId id="2147485008" r:id="rId8"/>
    <p:sldLayoutId id="2147485009" r:id="rId9"/>
    <p:sldLayoutId id="2147485010" r:id="rId10"/>
    <p:sldLayoutId id="2147485011" r:id="rId11"/>
    <p:sldLayoutId id="2147485012" r:id="rId12"/>
    <p:sldLayoutId id="2147485013" r:id="rId13"/>
    <p:sldLayoutId id="2147485014" r:id="rId14"/>
    <p:sldLayoutId id="2147485015" r:id="rId15"/>
    <p:sldLayoutId id="2147485016" r:id="rId16"/>
    <p:sldLayoutId id="2147485017" r:id="rId17"/>
    <p:sldLayoutId id="2147485018" r:id="rId18"/>
    <p:sldLayoutId id="2147485019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ＭＳ Ｐゴシック" charset="-128"/>
          <a:cs typeface="ＭＳ Ｐゴシック" charset="-128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C7EEEC"/>
        </a:buClr>
        <a:buSzPct val="75000"/>
        <a:buFont typeface="Wingdings" panose="05000000000000000000" pitchFamily="2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C7EEEC"/>
        </a:buClr>
        <a:buSzPct val="75000"/>
        <a:buFont typeface="Wingdings" panose="05000000000000000000" pitchFamily="2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iRespond Graph</a:t>
            </a:r>
          </a:p>
        </p:txBody>
      </p:sp>
      <p:grpSp>
        <p:nvGrpSpPr>
          <p:cNvPr id="3077" name="CorrectBarGroup"/>
          <p:cNvGrpSpPr>
            <a:grpSpLocks/>
          </p:cNvGrpSpPr>
          <p:nvPr userDrawn="1"/>
        </p:nvGrpSpPr>
        <p:grpSpPr bwMode="auto"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7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gradFill flip="none" rotWithShape="1">
              <a:gsLst>
                <a:gs pos="0">
                  <a:srgbClr val="22FF22"/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gradFill flip="none" rotWithShape="1">
              <a:gsLst>
                <a:gs pos="0">
                  <a:srgbClr val="22FF22"/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078" name="PercentLabelGroup"/>
          <p:cNvGrpSpPr>
            <a:grpSpLocks/>
          </p:cNvGrpSpPr>
          <p:nvPr userDrawn="1"/>
        </p:nvGrpSpPr>
        <p:grpSpPr bwMode="auto"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40000"/>
                    <a:satMod val="150000"/>
                    <a:lumMod val="100000"/>
                    <a:alpha val="0"/>
                  </a:schemeClr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9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40000"/>
                    <a:satMod val="150000"/>
                    <a:lumMod val="100000"/>
                    <a:alpha val="0"/>
                  </a:schemeClr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2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40000"/>
                    <a:satMod val="150000"/>
                    <a:lumMod val="100000"/>
                    <a:alpha val="0"/>
                  </a:schemeClr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5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40000"/>
                    <a:satMod val="150000"/>
                    <a:lumMod val="100000"/>
                    <a:alpha val="0"/>
                  </a:schemeClr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8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40000"/>
                    <a:satMod val="150000"/>
                    <a:lumMod val="100000"/>
                    <a:alpha val="0"/>
                  </a:schemeClr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079" name="IncorrectBarGroup"/>
          <p:cNvGrpSpPr>
            <a:grpSpLocks/>
          </p:cNvGrpSpPr>
          <p:nvPr userDrawn="1"/>
        </p:nvGrpSpPr>
        <p:grpSpPr bwMode="auto"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3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gradFill flip="none" rotWithShape="1">
              <a:gsLst>
                <a:gs pos="0">
                  <a:srgbClr val="FF2222"/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gradFill flip="none" rotWithShape="1">
              <a:gsLst>
                <a:gs pos="0">
                  <a:srgbClr val="FF2222"/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gradFill flip="none" rotWithShape="1">
              <a:gsLst>
                <a:gs pos="0">
                  <a:srgbClr val="FF2222"/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080" name="XLabelGroup"/>
          <p:cNvGrpSpPr>
            <a:grpSpLocks/>
          </p:cNvGrpSpPr>
          <p:nvPr userDrawn="1"/>
        </p:nvGrpSpPr>
        <p:grpSpPr bwMode="auto"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8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40000"/>
                    <a:satMod val="150000"/>
                    <a:lumMod val="100000"/>
                    <a:alpha val="0"/>
                  </a:schemeClr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1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40000"/>
                    <a:satMod val="150000"/>
                    <a:lumMod val="100000"/>
                    <a:alpha val="0"/>
                  </a:schemeClr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4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40000"/>
                    <a:satMod val="150000"/>
                    <a:lumMod val="100000"/>
                    <a:alpha val="0"/>
                  </a:schemeClr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7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40000"/>
                    <a:satMod val="150000"/>
                    <a:lumMod val="100000"/>
                    <a:alpha val="0"/>
                  </a:schemeClr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0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40000"/>
                    <a:satMod val="150000"/>
                    <a:lumMod val="100000"/>
                    <a:alpha val="0"/>
                  </a:schemeClr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081" name="AxisLineGroup"/>
          <p:cNvGrpSpPr>
            <a:grpSpLocks/>
          </p:cNvGrpSpPr>
          <p:nvPr userDrawn="1"/>
        </p:nvGrpSpPr>
        <p:grpSpPr bwMode="auto"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1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2" name="YLabelGroup"/>
          <p:cNvGrpSpPr>
            <a:grpSpLocks/>
          </p:cNvGrpSpPr>
          <p:nvPr userDrawn="1"/>
        </p:nvGrpSpPr>
        <p:grpSpPr bwMode="auto"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4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40000"/>
                    <a:satMod val="150000"/>
                    <a:lumMod val="100000"/>
                    <a:alpha val="0"/>
                  </a:schemeClr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6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40000"/>
                    <a:satMod val="150000"/>
                    <a:lumMod val="100000"/>
                    <a:alpha val="0"/>
                  </a:schemeClr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8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40000"/>
                    <a:satMod val="150000"/>
                    <a:lumMod val="100000"/>
                    <a:alpha val="0"/>
                  </a:schemeClr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0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40000"/>
                    <a:satMod val="150000"/>
                    <a:lumMod val="100000"/>
                    <a:alpha val="0"/>
                  </a:schemeClr>
                </a:gs>
                <a:gs pos="100000">
                  <a:schemeClr val="accent1">
                    <a:tint val="70000"/>
                    <a:shade val="100000"/>
                    <a:satMod val="200000"/>
                    <a:lumMod val="100000"/>
                    <a:alpha val="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0" r:id="rId1"/>
    <p:sldLayoutId id="2147485021" r:id="rId2"/>
    <p:sldLayoutId id="2147485022" r:id="rId3"/>
    <p:sldLayoutId id="2147485023" r:id="rId4"/>
    <p:sldLayoutId id="2147485024" r:id="rId5"/>
    <p:sldLayoutId id="2147485025" r:id="rId6"/>
    <p:sldLayoutId id="2147485026" r:id="rId7"/>
    <p:sldLayoutId id="2147485027" r:id="rId8"/>
    <p:sldLayoutId id="2147485028" r:id="rId9"/>
    <p:sldLayoutId id="2147485029" r:id="rId10"/>
    <p:sldLayoutId id="2147485030" r:id="rId11"/>
    <p:sldLayoutId id="2147485031" r:id="rId12"/>
    <p:sldLayoutId id="2147485032" r:id="rId13"/>
    <p:sldLayoutId id="2147485033" r:id="rId14"/>
    <p:sldLayoutId id="2147485034" r:id="rId15"/>
    <p:sldLayoutId id="2147485035" r:id="rId16"/>
    <p:sldLayoutId id="2147485036" r:id="rId17"/>
    <p:sldLayoutId id="2147485037" r:id="rId18"/>
    <p:sldLayoutId id="2147485038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ＭＳ Ｐゴシック" charset="-128"/>
          <a:cs typeface="ＭＳ Ｐゴシック" charset="-128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C7EEEC"/>
        </a:buClr>
        <a:buSzPct val="75000"/>
        <a:buFont typeface="Wingdings" panose="05000000000000000000" pitchFamily="2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C7EEEC"/>
        </a:buClr>
        <a:buSzPct val="75000"/>
        <a:buFont typeface="Wingdings" panose="05000000000000000000" pitchFamily="2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595959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D9711FC-860C-46C8-88B5-67A51C4A6552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64C4C93C-E089-4D87-95FF-6F178801B668}" type="slidenum">
              <a:rPr lang="en-US" altLang="en-US" smtClean="0">
                <a:solidFill>
                  <a:prstClr val="white"/>
                </a:solidFill>
              </a:rPr>
              <a:pPr/>
              <a:t>‹#›</a:t>
            </a:fld>
            <a:endParaRPr lang="en-US" altLang="en-US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13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40" r:id="rId1"/>
    <p:sldLayoutId id="2147485041" r:id="rId2"/>
    <p:sldLayoutId id="2147485042" r:id="rId3"/>
    <p:sldLayoutId id="2147485043" r:id="rId4"/>
    <p:sldLayoutId id="2147485044" r:id="rId5"/>
    <p:sldLayoutId id="2147485045" r:id="rId6"/>
    <p:sldLayoutId id="2147485046" r:id="rId7"/>
    <p:sldLayoutId id="2147485047" r:id="rId8"/>
    <p:sldLayoutId id="2147485048" r:id="rId9"/>
    <p:sldLayoutId id="2147485049" r:id="rId10"/>
    <p:sldLayoutId id="2147485050" r:id="rId11"/>
    <p:sldLayoutId id="2147485051" r:id="rId12"/>
    <p:sldLayoutId id="2147485052" r:id="rId13"/>
    <p:sldLayoutId id="2147485053" r:id="rId14"/>
    <p:sldLayoutId id="2147485054" r:id="rId15"/>
    <p:sldLayoutId id="2147485055" r:id="rId16"/>
    <p:sldLayoutId id="2147485056" r:id="rId17"/>
    <p:sldLayoutId id="2147485057" r:id="rId18"/>
    <p:sldLayoutId id="2147485058" r:id="rId19"/>
    <p:sldLayoutId id="2147485059" r:id="rId2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ＭＳ Ｐゴシック" charset="-128"/>
          <a:cs typeface="ＭＳ Ｐゴシック" charset="-128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C7EEEC"/>
        </a:buClr>
        <a:buSzPct val="75000"/>
        <a:buFont typeface="Wingdings" panose="05000000000000000000" pitchFamily="2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C7EEEC"/>
        </a:buClr>
        <a:buSzPct val="75000"/>
        <a:buFont typeface="Wingdings" panose="05000000000000000000" pitchFamily="2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Vertical Title 1"/>
          <p:cNvSpPr>
            <a:spLocks noGrp="1"/>
          </p:cNvSpPr>
          <p:nvPr>
            <p:ph type="title" orient="vert"/>
          </p:nvPr>
        </p:nvSpPr>
        <p:spPr>
          <a:xfrm>
            <a:off x="8135938" y="954088"/>
            <a:ext cx="681037" cy="5499100"/>
          </a:xfrm>
        </p:spPr>
        <p:txBody>
          <a:bodyPr/>
          <a:lstStyle/>
          <a:p>
            <a:pPr eaLnBrk="1" hangingPunct="1"/>
            <a:r>
              <a:rPr lang="en-US" altLang="en-US" sz="2200" smtClean="0">
                <a:solidFill>
                  <a:srgbClr val="E81F30"/>
                </a:solidFill>
                <a:ea typeface="ＭＳ Ｐゴシック" panose="020B0600070205080204" pitchFamily="34" charset="-128"/>
              </a:rPr>
              <a:t>Probability Rules</a:t>
            </a:r>
          </a:p>
        </p:txBody>
      </p:sp>
      <p:sp>
        <p:nvSpPr>
          <p:cNvPr id="2560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590007" y="-1608931"/>
            <a:ext cx="3436937" cy="7375525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  <a:defRPr/>
            </a:pPr>
            <a:r>
              <a:rPr lang="en-US" altLang="en-US" sz="2400" b="1" u="sng" dirty="0" smtClean="0">
                <a:solidFill>
                  <a:srgbClr val="000000"/>
                </a:solidFill>
              </a:rPr>
              <a:t>Warmup</a:t>
            </a:r>
            <a:endParaRPr lang="en-US" altLang="en-US" sz="2400" u="sng" dirty="0" smtClean="0">
              <a:solidFill>
                <a:srgbClr val="000000"/>
              </a:solidFill>
            </a:endParaRPr>
          </a:p>
          <a:p>
            <a:pPr>
              <a:buFont typeface="Wingdings" charset="2"/>
              <a:buNone/>
              <a:defRPr/>
            </a:pPr>
            <a:r>
              <a:rPr lang="en-US" sz="2800" dirty="0">
                <a:solidFill>
                  <a:schemeClr val="tx1"/>
                </a:solidFill>
              </a:rPr>
              <a:t>The chance of </a:t>
            </a:r>
            <a:r>
              <a:rPr lang="en-US" sz="2800" dirty="0" smtClean="0">
                <a:solidFill>
                  <a:schemeClr val="tx1"/>
                </a:solidFill>
              </a:rPr>
              <a:t>winning a prize from </a:t>
            </a:r>
            <a:r>
              <a:rPr lang="en-US" sz="2800" dirty="0" err="1" smtClean="0">
                <a:solidFill>
                  <a:schemeClr val="tx1"/>
                </a:solidFill>
              </a:rPr>
              <a:t>Herff</a:t>
            </a:r>
            <a:r>
              <a:rPr lang="en-US" sz="2800" dirty="0" smtClean="0">
                <a:solidFill>
                  <a:schemeClr val="tx1"/>
                </a:solidFill>
              </a:rPr>
              <a:t>-Jones is 1/22.  How would you set up a simulation using the random number table to determine the probability of a group of 5 friends winning at least 1 prize? </a:t>
            </a:r>
          </a:p>
          <a:p>
            <a:pPr>
              <a:buClr>
                <a:schemeClr val="tx1"/>
              </a:buClr>
              <a:buFont typeface="Wingdings" charset="2"/>
              <a:buNone/>
              <a:defRPr/>
            </a:pPr>
            <a:endParaRPr lang="en-US" altLang="en-US" sz="18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Vertical Title 1"/>
          <p:cNvSpPr>
            <a:spLocks noGrp="1"/>
          </p:cNvSpPr>
          <p:nvPr>
            <p:ph type="title" orient="vert"/>
          </p:nvPr>
        </p:nvSpPr>
        <p:spPr>
          <a:xfrm>
            <a:off x="8135938" y="954088"/>
            <a:ext cx="681037" cy="5499100"/>
          </a:xfrm>
        </p:spPr>
        <p:txBody>
          <a:bodyPr/>
          <a:lstStyle/>
          <a:p>
            <a:pPr eaLnBrk="1" hangingPunct="1"/>
            <a:r>
              <a:rPr lang="en-US" altLang="en-US" sz="2200" smtClean="0">
                <a:solidFill>
                  <a:srgbClr val="E81F30"/>
                </a:solidFill>
                <a:ea typeface="ＭＳ Ｐゴシック" panose="020B0600070205080204" pitchFamily="34" charset="-128"/>
              </a:rPr>
              <a:t>Probability Rules</a:t>
            </a:r>
          </a:p>
        </p:txBody>
      </p:sp>
      <p:sp>
        <p:nvSpPr>
          <p:cNvPr id="2560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590007" y="-1608931"/>
            <a:ext cx="3436937" cy="7375525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  <a:defRPr/>
            </a:pPr>
            <a:r>
              <a:rPr lang="en-US" altLang="en-US" sz="2400" b="1" u="sng" dirty="0" smtClean="0">
                <a:solidFill>
                  <a:srgbClr val="000000"/>
                </a:solidFill>
              </a:rPr>
              <a:t>Example 1</a:t>
            </a:r>
            <a:endParaRPr lang="en-US" altLang="en-US" sz="2400" u="sng" dirty="0" smtClean="0">
              <a:solidFill>
                <a:srgbClr val="000000"/>
              </a:solidFill>
            </a:endParaRPr>
          </a:p>
          <a:p>
            <a:pPr marL="457200" indent="-457200">
              <a:buClr>
                <a:schemeClr val="tx1"/>
              </a:buClr>
              <a:buFont typeface="Wingdings" charset="2"/>
              <a:buAutoNum type="alphaLcParenR"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Clr>
                <a:schemeClr val="tx1"/>
              </a:buClr>
              <a:buFont typeface="Wingdings" charset="2"/>
              <a:buAutoNum type="alphaLcParenR"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Clr>
                <a:schemeClr val="tx1"/>
              </a:buClr>
              <a:buFont typeface="Wingdings" charset="2"/>
              <a:buAutoNum type="alphaLcParenR"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lphaLcParenR"/>
              <a:defRPr/>
            </a:pPr>
            <a:r>
              <a:rPr lang="en-US" dirty="0" smtClean="0">
                <a:solidFill>
                  <a:schemeClr val="tx1"/>
                </a:solidFill>
              </a:rPr>
              <a:t>What is the probability a girl has blonde hair?</a:t>
            </a:r>
          </a:p>
          <a:p>
            <a:pPr marL="457200" indent="-457200">
              <a:buClr>
                <a:schemeClr val="tx1"/>
              </a:buClr>
              <a:buFont typeface="+mj-lt"/>
              <a:buAutoNum type="alphaLcParenR"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lphaLcParenR"/>
              <a:defRPr/>
            </a:pPr>
            <a:r>
              <a:rPr lang="en-US" dirty="0">
                <a:solidFill>
                  <a:schemeClr val="tx1"/>
                </a:solidFill>
              </a:rPr>
              <a:t>What is the probability a </a:t>
            </a:r>
            <a:r>
              <a:rPr lang="en-US" dirty="0" smtClean="0">
                <a:solidFill>
                  <a:schemeClr val="tx1"/>
                </a:solidFill>
              </a:rPr>
              <a:t>child with brown hair is a boy?</a:t>
            </a:r>
          </a:p>
          <a:p>
            <a:pPr marL="457200" indent="-457200">
              <a:buClr>
                <a:schemeClr val="tx1"/>
              </a:buClr>
              <a:buFont typeface="+mj-lt"/>
              <a:buAutoNum type="alphaLcParenR"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lphaLcParenR"/>
              <a:defRPr/>
            </a:pPr>
            <a:r>
              <a:rPr lang="en-US" dirty="0">
                <a:solidFill>
                  <a:schemeClr val="tx1"/>
                </a:solidFill>
              </a:rPr>
              <a:t>What is the probability a </a:t>
            </a:r>
            <a:r>
              <a:rPr lang="en-US" dirty="0" smtClean="0">
                <a:solidFill>
                  <a:schemeClr val="tx1"/>
                </a:solidFill>
              </a:rPr>
              <a:t>child is a girl or has red hair?</a:t>
            </a:r>
            <a:endParaRPr lang="en-US" altLang="en-US" sz="1800" dirty="0" smtClean="0">
              <a:solidFill>
                <a:srgbClr val="000000"/>
              </a:solidFill>
            </a:endParaRPr>
          </a:p>
        </p:txBody>
      </p:sp>
      <p:pic>
        <p:nvPicPr>
          <p:cNvPr id="67588" name="Picture 2" descr="http://lrrpublic.cli.det.nsw.edu.au/lrrSecure/Sites/LRRView/14118/graphics/two-way_table_ex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954088"/>
            <a:ext cx="4475162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855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034507" y="-2053431"/>
            <a:ext cx="2547937" cy="7375525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Two-Way Tables and Probability</a:t>
            </a:r>
            <a:endParaRPr lang="en-US" altLang="en-US" sz="24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Note, the previous example illustrates the fact that we can’t use the addition rule for mutually exclusive events unless the events have no outcomes in common.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The </a:t>
            </a:r>
            <a:r>
              <a:rPr lang="en-US" altLang="en-US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Venn diagram</a:t>
            </a:r>
            <a:r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below illustrates why.</a:t>
            </a:r>
          </a:p>
        </p:txBody>
      </p:sp>
      <p:sp>
        <p:nvSpPr>
          <p:cNvPr id="72707" name="Vertical Title 1"/>
          <p:cNvSpPr>
            <a:spLocks noGrp="1"/>
          </p:cNvSpPr>
          <p:nvPr>
            <p:ph type="title" orient="vert"/>
          </p:nvPr>
        </p:nvSpPr>
        <p:spPr>
          <a:xfrm>
            <a:off x="8135938" y="954088"/>
            <a:ext cx="681037" cy="5499100"/>
          </a:xfrm>
        </p:spPr>
        <p:txBody>
          <a:bodyPr/>
          <a:lstStyle/>
          <a:p>
            <a:pPr eaLnBrk="1" hangingPunct="1"/>
            <a:r>
              <a:rPr lang="en-US" altLang="en-US" sz="2200" smtClean="0">
                <a:solidFill>
                  <a:srgbClr val="E81F30"/>
                </a:solidFill>
                <a:ea typeface="ＭＳ Ｐゴシック" panose="020B0600070205080204" pitchFamily="34" charset="-128"/>
              </a:rPr>
              <a:t>Probability Rules</a:t>
            </a:r>
          </a:p>
        </p:txBody>
      </p:sp>
      <p:pic>
        <p:nvPicPr>
          <p:cNvPr id="12" name="Picture 11" descr="F5.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2603500"/>
            <a:ext cx="5738813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00063" y="5521325"/>
            <a:ext cx="8358187" cy="1003300"/>
            <a:chOff x="499756" y="5520534"/>
            <a:chExt cx="8358534" cy="1004410"/>
          </a:xfrm>
        </p:grpSpPr>
        <p:sp>
          <p:nvSpPr>
            <p:cNvPr id="72710" name="TextBox 9"/>
            <p:cNvSpPr txBox="1">
              <a:spLocks noChangeArrowheads="1"/>
            </p:cNvSpPr>
            <p:nvPr/>
          </p:nvSpPr>
          <p:spPr bwMode="auto">
            <a:xfrm>
              <a:off x="499756" y="5816598"/>
              <a:ext cx="8358534" cy="70834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FFFFFF"/>
                </a:gs>
              </a:gsLst>
              <a:lin ang="516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rgbClr val="C7EEEC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rgbClr val="C7EEEC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If </a:t>
              </a:r>
              <a:r>
                <a:rPr lang="en-US" altLang="en-US" i="1">
                  <a:solidFill>
                    <a:schemeClr val="tx1"/>
                  </a:solidFill>
                </a:rPr>
                <a:t>A </a:t>
              </a:r>
              <a:r>
                <a:rPr lang="en-US" altLang="en-US">
                  <a:solidFill>
                    <a:schemeClr val="tx1"/>
                  </a:solidFill>
                </a:rPr>
                <a:t>and </a:t>
              </a:r>
              <a:r>
                <a:rPr lang="en-US" altLang="en-US" i="1">
                  <a:solidFill>
                    <a:schemeClr val="tx1"/>
                  </a:solidFill>
                </a:rPr>
                <a:t>B </a:t>
              </a:r>
              <a:r>
                <a:rPr lang="en-US" altLang="en-US">
                  <a:solidFill>
                    <a:schemeClr val="tx1"/>
                  </a:solidFill>
                </a:rPr>
                <a:t>are any two events resulting from some chance process, then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i="1">
                  <a:solidFill>
                    <a:schemeClr val="tx1"/>
                  </a:solidFill>
                </a:rPr>
                <a:t>P</a:t>
              </a:r>
              <a:r>
                <a:rPr lang="en-US" altLang="en-US">
                  <a:solidFill>
                    <a:schemeClr val="tx1"/>
                  </a:solidFill>
                </a:rPr>
                <a:t>(</a:t>
              </a:r>
              <a:r>
                <a:rPr lang="en-US" altLang="en-US" i="1">
                  <a:solidFill>
                    <a:schemeClr val="tx1"/>
                  </a:solidFill>
                </a:rPr>
                <a:t>A </a:t>
              </a:r>
              <a:r>
                <a:rPr lang="en-US" altLang="en-US">
                  <a:solidFill>
                    <a:schemeClr val="tx1"/>
                  </a:solidFill>
                </a:rPr>
                <a:t>or </a:t>
              </a:r>
              <a:r>
                <a:rPr lang="en-US" altLang="en-US" i="1">
                  <a:solidFill>
                    <a:schemeClr val="tx1"/>
                  </a:solidFill>
                </a:rPr>
                <a:t>B</a:t>
              </a:r>
              <a:r>
                <a:rPr lang="en-US" altLang="en-US">
                  <a:solidFill>
                    <a:schemeClr val="tx1"/>
                  </a:solidFill>
                </a:rPr>
                <a:t>) = </a:t>
              </a:r>
              <a:r>
                <a:rPr lang="en-US" altLang="en-US" i="1">
                  <a:solidFill>
                    <a:schemeClr val="tx1"/>
                  </a:solidFill>
                </a:rPr>
                <a:t>P</a:t>
              </a:r>
              <a:r>
                <a:rPr lang="en-US" altLang="en-US">
                  <a:solidFill>
                    <a:schemeClr val="tx1"/>
                  </a:solidFill>
                </a:rPr>
                <a:t>(</a:t>
              </a:r>
              <a:r>
                <a:rPr lang="en-US" altLang="en-US" i="1">
                  <a:solidFill>
                    <a:schemeClr val="tx1"/>
                  </a:solidFill>
                </a:rPr>
                <a:t>A</a:t>
              </a:r>
              <a:r>
                <a:rPr lang="en-US" altLang="en-US">
                  <a:solidFill>
                    <a:schemeClr val="tx1"/>
                  </a:solidFill>
                </a:rPr>
                <a:t>) + </a:t>
              </a:r>
              <a:r>
                <a:rPr lang="en-US" altLang="en-US" i="1">
                  <a:solidFill>
                    <a:schemeClr val="tx1"/>
                  </a:solidFill>
                </a:rPr>
                <a:t>P</a:t>
              </a:r>
              <a:r>
                <a:rPr lang="en-US" altLang="en-US">
                  <a:solidFill>
                    <a:schemeClr val="tx1"/>
                  </a:solidFill>
                </a:rPr>
                <a:t>(</a:t>
              </a:r>
              <a:r>
                <a:rPr lang="en-US" altLang="en-US" i="1">
                  <a:solidFill>
                    <a:schemeClr val="tx1"/>
                  </a:solidFill>
                </a:rPr>
                <a:t>B</a:t>
              </a:r>
              <a:r>
                <a:rPr lang="en-US" altLang="en-US">
                  <a:solidFill>
                    <a:schemeClr val="tx1"/>
                  </a:solidFill>
                </a:rPr>
                <a:t>) – </a:t>
              </a:r>
              <a:r>
                <a:rPr lang="en-US" altLang="en-US" i="1">
                  <a:solidFill>
                    <a:schemeClr val="tx1"/>
                  </a:solidFill>
                </a:rPr>
                <a:t>P</a:t>
              </a:r>
              <a:r>
                <a:rPr lang="en-US" altLang="en-US">
                  <a:solidFill>
                    <a:schemeClr val="tx1"/>
                  </a:solidFill>
                </a:rPr>
                <a:t>(</a:t>
              </a:r>
              <a:r>
                <a:rPr lang="en-US" altLang="en-US" i="1">
                  <a:solidFill>
                    <a:schemeClr val="tx1"/>
                  </a:solidFill>
                </a:rPr>
                <a:t>A </a:t>
              </a:r>
              <a:r>
                <a:rPr lang="en-US" altLang="en-US">
                  <a:solidFill>
                    <a:schemeClr val="tx1"/>
                  </a:solidFill>
                </a:rPr>
                <a:t>and </a:t>
              </a:r>
              <a:r>
                <a:rPr lang="en-US" altLang="en-US" i="1">
                  <a:solidFill>
                    <a:schemeClr val="tx1"/>
                  </a:solidFill>
                </a:rPr>
                <a:t>B</a:t>
              </a:r>
              <a:r>
                <a:rPr lang="en-US" altLang="en-US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27077" y="5520534"/>
              <a:ext cx="4302304" cy="36870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/>
                <a:t>General Addition Rule for Two Events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290888" y="-2309812"/>
            <a:ext cx="2035175" cy="7375525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Venn Diagrams and Probability</a:t>
            </a:r>
            <a:endParaRPr lang="en-US" altLang="en-US" sz="24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Because Venn diagrams have uses in other branches of mathematics, some standard vocabulary and notation have been developed.</a:t>
            </a:r>
          </a:p>
        </p:txBody>
      </p:sp>
      <p:sp>
        <p:nvSpPr>
          <p:cNvPr id="73731" name="Vertical Title 1"/>
          <p:cNvSpPr>
            <a:spLocks noGrp="1"/>
          </p:cNvSpPr>
          <p:nvPr>
            <p:ph type="title" orient="vert"/>
          </p:nvPr>
        </p:nvSpPr>
        <p:spPr>
          <a:xfrm>
            <a:off x="8135938" y="954088"/>
            <a:ext cx="681037" cy="5499100"/>
          </a:xfrm>
        </p:spPr>
        <p:txBody>
          <a:bodyPr/>
          <a:lstStyle/>
          <a:p>
            <a:pPr eaLnBrk="1" hangingPunct="1"/>
            <a:r>
              <a:rPr lang="en-US" altLang="en-US" sz="2200" smtClean="0">
                <a:solidFill>
                  <a:srgbClr val="E81F30"/>
                </a:solidFill>
                <a:ea typeface="ＭＳ Ｐゴシック" panose="020B0600070205080204" pitchFamily="34" charset="-128"/>
              </a:rPr>
              <a:t>Probability Rules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27038" y="2209800"/>
            <a:ext cx="7708900" cy="1930400"/>
            <a:chOff x="620713" y="2210412"/>
            <a:chExt cx="7709487" cy="1930045"/>
          </a:xfrm>
        </p:grpSpPr>
        <p:sp>
          <p:nvSpPr>
            <p:cNvPr id="73736" name="TextBox 7"/>
            <p:cNvSpPr txBox="1">
              <a:spLocks noChangeArrowheads="1"/>
            </p:cNvSpPr>
            <p:nvPr/>
          </p:nvSpPr>
          <p:spPr bwMode="auto">
            <a:xfrm>
              <a:off x="620713" y="2210412"/>
              <a:ext cx="77094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2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rgbClr val="C7EEEC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rgbClr val="C7EEEC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chemeClr val="tx1"/>
                  </a:solidFill>
                </a:rPr>
                <a:t>The complement </a:t>
              </a:r>
              <a:r>
                <a:rPr lang="en-US" altLang="en-US" sz="1800" b="1" i="1">
                  <a:solidFill>
                    <a:schemeClr val="tx1"/>
                  </a:solidFill>
                </a:rPr>
                <a:t>A</a:t>
              </a:r>
              <a:r>
                <a:rPr lang="en-US" altLang="en-US" sz="1800" b="1" i="1" baseline="30000">
                  <a:solidFill>
                    <a:schemeClr val="tx1"/>
                  </a:solidFill>
                </a:rPr>
                <a:t>C</a:t>
              </a:r>
              <a:r>
                <a:rPr lang="en-US" altLang="en-US" sz="1800" b="1" i="1">
                  <a:solidFill>
                    <a:schemeClr val="tx1"/>
                  </a:solidFill>
                </a:rPr>
                <a:t> </a:t>
              </a:r>
              <a:r>
                <a:rPr lang="en-US" altLang="en-US" sz="1800" b="1">
                  <a:solidFill>
                    <a:schemeClr val="tx1"/>
                  </a:solidFill>
                </a:rPr>
                <a:t>contains exactly the outcomes that are not in </a:t>
              </a:r>
              <a:r>
                <a:rPr lang="en-US" altLang="en-US" sz="1800" b="1" i="1">
                  <a:solidFill>
                    <a:schemeClr val="tx1"/>
                  </a:solidFill>
                </a:rPr>
                <a:t>A</a:t>
              </a:r>
              <a:r>
                <a:rPr lang="en-US" altLang="en-US" sz="1800" b="1">
                  <a:solidFill>
                    <a:schemeClr val="tx1"/>
                  </a:solidFill>
                </a:rPr>
                <a:t>.</a:t>
              </a:r>
            </a:p>
          </p:txBody>
        </p:sp>
        <p:pic>
          <p:nvPicPr>
            <p:cNvPr id="73737" name="Picture 10" descr="F5.04a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89"/>
            <a:stretch>
              <a:fillRect/>
            </a:stretch>
          </p:blipFill>
          <p:spPr bwMode="auto">
            <a:xfrm>
              <a:off x="3476001" y="2579744"/>
              <a:ext cx="1749143" cy="1560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49250" y="4267200"/>
            <a:ext cx="8467725" cy="2441575"/>
            <a:chOff x="349793" y="4266472"/>
            <a:chExt cx="8467182" cy="2442177"/>
          </a:xfrm>
        </p:grpSpPr>
        <p:sp>
          <p:nvSpPr>
            <p:cNvPr id="73734" name="TextBox 13"/>
            <p:cNvSpPr txBox="1">
              <a:spLocks noChangeArrowheads="1"/>
            </p:cNvSpPr>
            <p:nvPr/>
          </p:nvSpPr>
          <p:spPr bwMode="auto">
            <a:xfrm>
              <a:off x="349793" y="4266472"/>
              <a:ext cx="846718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2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rgbClr val="C7EEEC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rgbClr val="C7EEEC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chemeClr val="tx1"/>
                  </a:solidFill>
                </a:rPr>
                <a:t>The events </a:t>
              </a:r>
              <a:r>
                <a:rPr lang="en-US" altLang="en-US" sz="1800" b="1" i="1">
                  <a:solidFill>
                    <a:schemeClr val="tx1"/>
                  </a:solidFill>
                </a:rPr>
                <a:t>A </a:t>
              </a:r>
              <a:r>
                <a:rPr lang="en-US" altLang="en-US" sz="1800" b="1">
                  <a:solidFill>
                    <a:schemeClr val="tx1"/>
                  </a:solidFill>
                </a:rPr>
                <a:t>and </a:t>
              </a:r>
              <a:r>
                <a:rPr lang="en-US" altLang="en-US" sz="1800" b="1" i="1">
                  <a:solidFill>
                    <a:schemeClr val="tx1"/>
                  </a:solidFill>
                </a:rPr>
                <a:t>B </a:t>
              </a:r>
              <a:r>
                <a:rPr lang="en-US" altLang="en-US" sz="1800" b="1">
                  <a:solidFill>
                    <a:schemeClr val="tx1"/>
                  </a:solidFill>
                </a:rPr>
                <a:t>are mutually exclusive (disjoint) because they do not overlap. That is, they have no outcomes in common.</a:t>
              </a:r>
            </a:p>
          </p:txBody>
        </p:sp>
        <p:pic>
          <p:nvPicPr>
            <p:cNvPr id="73735" name="Picture 14" descr="F5.04b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9"/>
            <a:stretch>
              <a:fillRect/>
            </a:stretch>
          </p:blipFill>
          <p:spPr bwMode="auto">
            <a:xfrm>
              <a:off x="2807540" y="4979643"/>
              <a:ext cx="3308887" cy="1729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290888" y="-2309812"/>
            <a:ext cx="2035175" cy="7375525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Venn Diagrams and Probability</a:t>
            </a:r>
            <a:endParaRPr lang="en-US" altLang="en-US" sz="24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4755" name="Vertical Title 1"/>
          <p:cNvSpPr>
            <a:spLocks noGrp="1"/>
          </p:cNvSpPr>
          <p:nvPr>
            <p:ph type="title" orient="vert"/>
          </p:nvPr>
        </p:nvSpPr>
        <p:spPr>
          <a:xfrm>
            <a:off x="8135938" y="954088"/>
            <a:ext cx="681037" cy="5499100"/>
          </a:xfrm>
        </p:spPr>
        <p:txBody>
          <a:bodyPr/>
          <a:lstStyle/>
          <a:p>
            <a:pPr eaLnBrk="1" hangingPunct="1"/>
            <a:r>
              <a:rPr lang="en-US" altLang="en-US" sz="2200" smtClean="0">
                <a:solidFill>
                  <a:srgbClr val="E81F30"/>
                </a:solidFill>
                <a:ea typeface="ＭＳ Ｐゴシック" panose="020B0600070205080204" pitchFamily="34" charset="-128"/>
              </a:rPr>
              <a:t>Probability Rules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27038" y="1092200"/>
            <a:ext cx="7708900" cy="2389188"/>
            <a:chOff x="426451" y="1091710"/>
            <a:chExt cx="7709487" cy="2390439"/>
          </a:xfrm>
        </p:grpSpPr>
        <p:sp>
          <p:nvSpPr>
            <p:cNvPr id="74761" name="TextBox 7"/>
            <p:cNvSpPr txBox="1">
              <a:spLocks noChangeArrowheads="1"/>
            </p:cNvSpPr>
            <p:nvPr/>
          </p:nvSpPr>
          <p:spPr bwMode="auto">
            <a:xfrm>
              <a:off x="426451" y="1091710"/>
              <a:ext cx="770948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2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rgbClr val="C7EEEC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rgbClr val="C7EEEC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chemeClr val="tx1"/>
                  </a:solidFill>
                </a:rPr>
                <a:t>The intersection of events </a:t>
              </a:r>
              <a:r>
                <a:rPr lang="en-US" altLang="en-US" sz="1800" b="1" i="1">
                  <a:solidFill>
                    <a:schemeClr val="tx1"/>
                  </a:solidFill>
                </a:rPr>
                <a:t>A </a:t>
              </a:r>
              <a:r>
                <a:rPr lang="en-US" altLang="en-US" sz="1800" b="1">
                  <a:solidFill>
                    <a:schemeClr val="tx1"/>
                  </a:solidFill>
                </a:rPr>
                <a:t>and </a:t>
              </a:r>
              <a:r>
                <a:rPr lang="en-US" altLang="en-US" sz="1800" b="1" i="1">
                  <a:solidFill>
                    <a:schemeClr val="tx1"/>
                  </a:solidFill>
                </a:rPr>
                <a:t>B </a:t>
              </a:r>
              <a:r>
                <a:rPr lang="en-US" altLang="en-US" sz="1800" b="1">
                  <a:solidFill>
                    <a:schemeClr val="tx1"/>
                  </a:solidFill>
                </a:rPr>
                <a:t>(</a:t>
              </a:r>
              <a:r>
                <a:rPr lang="en-US" altLang="en-US" sz="1800" b="1" i="1">
                  <a:solidFill>
                    <a:schemeClr val="tx1"/>
                  </a:solidFill>
                </a:rPr>
                <a:t>A </a:t>
              </a:r>
              <a:r>
                <a:rPr lang="en-US" altLang="en-US" sz="1800" b="1">
                  <a:solidFill>
                    <a:schemeClr val="tx1"/>
                  </a:solidFill>
                </a:rPr>
                <a:t>∩ </a:t>
              </a:r>
              <a:r>
                <a:rPr lang="en-US" altLang="en-US" sz="1800" b="1" i="1">
                  <a:solidFill>
                    <a:schemeClr val="tx1"/>
                  </a:solidFill>
                </a:rPr>
                <a:t>B</a:t>
              </a:r>
              <a:r>
                <a:rPr lang="en-US" altLang="en-US" sz="1800" b="1">
                  <a:solidFill>
                    <a:schemeClr val="tx1"/>
                  </a:solidFill>
                </a:rPr>
                <a:t>) is the set of all outcomes in both events </a:t>
              </a:r>
              <a:r>
                <a:rPr lang="en-US" altLang="en-US" sz="1800" b="1" i="1">
                  <a:solidFill>
                    <a:schemeClr val="tx1"/>
                  </a:solidFill>
                </a:rPr>
                <a:t>A and</a:t>
              </a:r>
              <a:r>
                <a:rPr lang="en-US" altLang="en-US" sz="1800" b="1">
                  <a:solidFill>
                    <a:schemeClr val="tx1"/>
                  </a:solidFill>
                </a:rPr>
                <a:t> </a:t>
              </a:r>
              <a:r>
                <a:rPr lang="en-US" altLang="en-US" sz="1800" b="1" i="1">
                  <a:solidFill>
                    <a:schemeClr val="tx1"/>
                  </a:solidFill>
                </a:rPr>
                <a:t>B.</a:t>
              </a:r>
            </a:p>
          </p:txBody>
        </p:sp>
        <p:pic>
          <p:nvPicPr>
            <p:cNvPr id="74762" name="Picture 9" descr="F5.05a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1986" y="1597643"/>
              <a:ext cx="2560660" cy="1884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49250" y="3624263"/>
            <a:ext cx="8467725" cy="2387600"/>
            <a:chOff x="349793" y="3691714"/>
            <a:chExt cx="8467182" cy="2387341"/>
          </a:xfrm>
        </p:grpSpPr>
        <p:sp>
          <p:nvSpPr>
            <p:cNvPr id="74759" name="TextBox 13"/>
            <p:cNvSpPr txBox="1">
              <a:spLocks noChangeArrowheads="1"/>
            </p:cNvSpPr>
            <p:nvPr/>
          </p:nvSpPr>
          <p:spPr bwMode="auto">
            <a:xfrm>
              <a:off x="349793" y="3691714"/>
              <a:ext cx="846718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2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rgbClr val="C7EEEC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rgbClr val="C7EEEC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chemeClr val="tx1"/>
                  </a:solidFill>
                </a:rPr>
                <a:t>The union of events </a:t>
              </a:r>
              <a:r>
                <a:rPr lang="en-US" altLang="en-US" sz="1800" b="1" i="1">
                  <a:solidFill>
                    <a:schemeClr val="tx1"/>
                  </a:solidFill>
                </a:rPr>
                <a:t>A </a:t>
              </a:r>
              <a:r>
                <a:rPr lang="en-US" altLang="en-US" sz="1800" b="1">
                  <a:solidFill>
                    <a:schemeClr val="tx1"/>
                  </a:solidFill>
                </a:rPr>
                <a:t>and </a:t>
              </a:r>
              <a:r>
                <a:rPr lang="en-US" altLang="en-US" sz="1800" b="1" i="1">
                  <a:solidFill>
                    <a:schemeClr val="tx1"/>
                  </a:solidFill>
                </a:rPr>
                <a:t>B </a:t>
              </a:r>
              <a:r>
                <a:rPr lang="en-US" altLang="en-US" sz="1800" b="1">
                  <a:solidFill>
                    <a:schemeClr val="tx1"/>
                  </a:solidFill>
                </a:rPr>
                <a:t>(</a:t>
              </a:r>
              <a:r>
                <a:rPr lang="en-US" altLang="en-US" sz="1800" b="1" i="1">
                  <a:solidFill>
                    <a:schemeClr val="tx1"/>
                  </a:solidFill>
                </a:rPr>
                <a:t>A </a:t>
              </a:r>
              <a:r>
                <a:rPr lang="en-US" altLang="en-US" sz="1800" b="1">
                  <a:solidFill>
                    <a:schemeClr val="tx1"/>
                  </a:solidFill>
                </a:rPr>
                <a:t>∪ </a:t>
              </a:r>
              <a:r>
                <a:rPr lang="en-US" altLang="en-US" sz="1800" b="1" i="1">
                  <a:solidFill>
                    <a:schemeClr val="tx1"/>
                  </a:solidFill>
                </a:rPr>
                <a:t>B</a:t>
              </a:r>
              <a:r>
                <a:rPr lang="en-US" altLang="en-US" sz="1800" b="1">
                  <a:solidFill>
                    <a:schemeClr val="tx1"/>
                  </a:solidFill>
                </a:rPr>
                <a:t>) is the set of all outcomes in either event </a:t>
              </a:r>
              <a:r>
                <a:rPr lang="en-US" altLang="en-US" sz="1800" b="1" i="1">
                  <a:solidFill>
                    <a:schemeClr val="tx1"/>
                  </a:solidFill>
                </a:rPr>
                <a:t>A or B.</a:t>
              </a:r>
            </a:p>
          </p:txBody>
        </p:sp>
        <p:pic>
          <p:nvPicPr>
            <p:cNvPr id="74760" name="Picture 12" descr="F5.05b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0461" y="4215505"/>
              <a:ext cx="2532185" cy="18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122238" y="6269038"/>
            <a:ext cx="91471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3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Hint: To keep the symbols straight, remember </a:t>
            </a:r>
            <a:r>
              <a:rPr lang="en-US" b="1" dirty="0">
                <a:solidFill>
                  <a:srgbClr val="0000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∪ </a:t>
            </a:r>
            <a:r>
              <a:rPr lang="en-US" b="1" dirty="0">
                <a:solidFill>
                  <a:schemeClr val="accent3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for </a:t>
            </a:r>
            <a:r>
              <a:rPr lang="en-US" b="1" dirty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u</a:t>
            </a:r>
            <a:r>
              <a:rPr lang="en-US" b="1" dirty="0">
                <a:solidFill>
                  <a:schemeClr val="accent3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nion and </a:t>
            </a:r>
            <a:r>
              <a:rPr lang="en-US" b="1" dirty="0">
                <a:solidFill>
                  <a:srgbClr val="0000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∩ </a:t>
            </a:r>
            <a:r>
              <a:rPr lang="en-US" b="1" dirty="0">
                <a:solidFill>
                  <a:schemeClr val="accent3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for i</a:t>
            </a:r>
            <a:r>
              <a:rPr lang="en-US" b="1" dirty="0">
                <a:solidFill>
                  <a:srgbClr val="0000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n</a:t>
            </a:r>
            <a:r>
              <a:rPr lang="en-US" b="1" dirty="0">
                <a:solidFill>
                  <a:schemeClr val="accent3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tersection.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290888" y="-2309812"/>
            <a:ext cx="2547937" cy="7888287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Venn Diagrams and Probability</a:t>
            </a:r>
            <a:endParaRPr lang="en-US" altLang="en-US" sz="24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Recall the example on gender and pierced ears.  We can use a Venn diagram to display the information and determine probabilities.</a:t>
            </a:r>
          </a:p>
        </p:txBody>
      </p:sp>
      <p:sp>
        <p:nvSpPr>
          <p:cNvPr id="75779" name="Vertical Title 1"/>
          <p:cNvSpPr>
            <a:spLocks noGrp="1"/>
          </p:cNvSpPr>
          <p:nvPr>
            <p:ph type="title" orient="vert"/>
          </p:nvPr>
        </p:nvSpPr>
        <p:spPr>
          <a:xfrm>
            <a:off x="8135938" y="954088"/>
            <a:ext cx="681037" cy="5499100"/>
          </a:xfrm>
        </p:spPr>
        <p:txBody>
          <a:bodyPr/>
          <a:lstStyle/>
          <a:p>
            <a:pPr eaLnBrk="1" hangingPunct="1"/>
            <a:r>
              <a:rPr lang="en-US" altLang="en-US" sz="2200" smtClean="0">
                <a:solidFill>
                  <a:srgbClr val="E81F30"/>
                </a:solidFill>
                <a:ea typeface="ＭＳ Ｐゴシック" panose="020B0600070205080204" pitchFamily="34" charset="-128"/>
              </a:rPr>
              <a:t>Probability Rules</a:t>
            </a:r>
          </a:p>
        </p:txBody>
      </p:sp>
      <p:pic>
        <p:nvPicPr>
          <p:cNvPr id="75780" name="Picture 7" descr="tableun_05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893888"/>
            <a:ext cx="358298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TextBox 13"/>
          <p:cNvSpPr txBox="1">
            <a:spLocks noChangeArrowheads="1"/>
          </p:cNvSpPr>
          <p:nvPr/>
        </p:nvSpPr>
        <p:spPr bwMode="auto">
          <a:xfrm>
            <a:off x="1544638" y="3944938"/>
            <a:ext cx="5564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2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C7EEEC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C7EEEC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Define events </a:t>
            </a:r>
            <a:r>
              <a:rPr lang="en-US" altLang="en-US" sz="1800" b="1" i="1">
                <a:solidFill>
                  <a:schemeClr val="tx1"/>
                </a:solidFill>
              </a:rPr>
              <a:t>A</a:t>
            </a:r>
            <a:r>
              <a:rPr lang="en-US" altLang="en-US" sz="1800" b="1">
                <a:solidFill>
                  <a:schemeClr val="tx1"/>
                </a:solidFill>
              </a:rPr>
              <a:t>: is male and </a:t>
            </a:r>
            <a:r>
              <a:rPr lang="en-US" altLang="en-US" sz="1800" b="1" i="1">
                <a:solidFill>
                  <a:schemeClr val="tx1"/>
                </a:solidFill>
              </a:rPr>
              <a:t>B</a:t>
            </a:r>
            <a:r>
              <a:rPr lang="en-US" altLang="en-US" sz="1800" b="1">
                <a:solidFill>
                  <a:schemeClr val="tx1"/>
                </a:solidFill>
              </a:rPr>
              <a:t>: has pierced ears.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003675" y="1665288"/>
            <a:ext cx="4121150" cy="2062162"/>
            <a:chOff x="4003114" y="1665940"/>
            <a:chExt cx="4121249" cy="2060881"/>
          </a:xfrm>
        </p:grpSpPr>
        <p:pic>
          <p:nvPicPr>
            <p:cNvPr id="75788" name="Picture 19" descr="F5.06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4874" y="1665940"/>
              <a:ext cx="2999489" cy="2060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ight Arrow 21"/>
            <p:cNvSpPr/>
            <p:nvPr/>
          </p:nvSpPr>
          <p:spPr>
            <a:xfrm>
              <a:off x="4003114" y="2370276"/>
              <a:ext cx="1121760" cy="784837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20688" y="3154363"/>
            <a:ext cx="8229600" cy="3479800"/>
            <a:chOff x="420127" y="3155113"/>
            <a:chExt cx="8229600" cy="3479170"/>
          </a:xfrm>
        </p:grpSpPr>
        <p:pic>
          <p:nvPicPr>
            <p:cNvPr id="75784" name="Picture 20" descr="tableun_05_05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127" y="4567358"/>
              <a:ext cx="8229600" cy="2066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Curved Left Arrow 23"/>
            <p:cNvSpPr/>
            <p:nvPr/>
          </p:nvSpPr>
          <p:spPr>
            <a:xfrm>
              <a:off x="7976977" y="3155113"/>
              <a:ext cx="672750" cy="1568204"/>
            </a:xfrm>
            <a:prstGeom prst="curvedLef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681913" cy="1116012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rgbClr val="E81F30"/>
                </a:solidFill>
                <a:ea typeface="ＭＳ Ｐゴシック" panose="020B0600070205080204" pitchFamily="34" charset="-128"/>
              </a:rPr>
              <a:t>Section 5.2</a:t>
            </a:r>
            <a:br>
              <a:rPr lang="en-US" altLang="en-US" sz="2800" b="1" smtClean="0">
                <a:solidFill>
                  <a:srgbClr val="E81F30"/>
                </a:solidFill>
                <a:ea typeface="ＭＳ Ｐゴシック" panose="020B0600070205080204" pitchFamily="34" charset="-128"/>
              </a:rPr>
            </a:br>
            <a:r>
              <a:rPr lang="en-US" altLang="en-US" sz="2800" b="1" smtClean="0">
                <a:solidFill>
                  <a:srgbClr val="E81F30"/>
                </a:solidFill>
                <a:ea typeface="ＭＳ Ｐゴシック" panose="020B0600070205080204" pitchFamily="34" charset="-128"/>
              </a:rPr>
              <a:t>Probability Rules</a:t>
            </a:r>
            <a:endParaRPr lang="en-US" altLang="en-US" sz="2800" b="1" smtClean="0"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12738" y="2070100"/>
            <a:ext cx="8586787" cy="46307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2400"/>
              </a:spcAft>
              <a:buFont typeface="Wingdings" panose="05000000000000000000" pitchFamily="2" charset="2"/>
              <a:buNone/>
            </a:pP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In this section, we learned that…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E81F30"/>
              </a:buClr>
              <a:buFont typeface="Wingdings" panose="05000000000000000000" pitchFamily="2" charset="2"/>
              <a:buChar char="ü"/>
            </a:pP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 </a:t>
            </a:r>
            <a:r>
              <a:rPr lang="en-US" altLang="en-US" sz="2000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probability model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describes chance behavior by listing the possible outcomes in the </a:t>
            </a:r>
            <a:r>
              <a:rPr lang="en-US" altLang="en-US" sz="2000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sample space </a:t>
            </a:r>
            <a:r>
              <a:rPr lang="en-US" altLang="en-US" sz="2000" b="1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S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and giving the probability that each outcome occurs.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E81F30"/>
              </a:buClr>
              <a:buFont typeface="Wingdings" panose="05000000000000000000" pitchFamily="2" charset="2"/>
              <a:buChar char="ü"/>
            </a:pP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An </a:t>
            </a:r>
            <a:r>
              <a:rPr lang="en-US" altLang="en-US" sz="2000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event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is a subset of the possible outcomes in a chance process.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E81F30"/>
              </a:buClr>
              <a:buFont typeface="Wingdings" panose="05000000000000000000" pitchFamily="2" charset="2"/>
              <a:buChar char="ü"/>
            </a:pP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For any event 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, 0 ≤ 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P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(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) ≤ 1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E81F30"/>
              </a:buClr>
              <a:buFont typeface="Wingdings" panose="05000000000000000000" pitchFamily="2" charset="2"/>
              <a:buChar char="ü"/>
            </a:pPr>
            <a:r>
              <a:rPr lang="en-US" altLang="en-US" sz="20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P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(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S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) = 1, where 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S 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= the sample space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E81F30"/>
              </a:buClr>
              <a:buFont typeface="Wingdings" panose="05000000000000000000" pitchFamily="2" charset="2"/>
              <a:buChar char="ü"/>
            </a:pP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If all outcomes in 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S 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are equally likely, 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E81F30"/>
              </a:buClr>
              <a:buFont typeface="Wingdings" panose="05000000000000000000" pitchFamily="2" charset="2"/>
              <a:buChar char="ü"/>
            </a:pPr>
            <a:r>
              <a:rPr lang="en-US" altLang="en-US" sz="20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P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(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000" i="1" baseline="30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C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) = 1 – 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P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(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), where 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000" i="1" baseline="30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C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is the </a:t>
            </a:r>
            <a:r>
              <a:rPr lang="en-US" altLang="en-US" sz="2000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complement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of event 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; that is, the event that </a:t>
            </a:r>
            <a:r>
              <a:rPr lang="en-US" altLang="en-US" sz="20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 </a:t>
            </a: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does not happen.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96888" y="1746250"/>
            <a:ext cx="7224712" cy="32385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buFont typeface="Wingdings" charset="2"/>
              <a:buNone/>
              <a:defRPr/>
            </a:pPr>
            <a:r>
              <a:rPr lang="en-US" sz="2000" b="1" smtClean="0"/>
              <a:t>Summary</a:t>
            </a:r>
          </a:p>
        </p:txBody>
      </p:sp>
      <p:graphicFrame>
        <p:nvGraphicFramePr>
          <p:cNvPr id="31749" name="Object 2"/>
          <p:cNvGraphicFramePr>
            <a:graphicFrameLocks noChangeAspect="1"/>
          </p:cNvGraphicFramePr>
          <p:nvPr/>
        </p:nvGraphicFramePr>
        <p:xfrm>
          <a:off x="5102225" y="5246688"/>
          <a:ext cx="3919538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2" name="Equation" r:id="rId3" imgW="3340100" imgH="393700" progId="Equation.3">
                  <p:embed/>
                </p:oleObj>
              </mc:Choice>
              <mc:Fallback>
                <p:oleObj name="Equation" r:id="rId3" imgW="3340100" imgH="393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2225" y="5246688"/>
                        <a:ext cx="3919538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681913" cy="1116012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rgbClr val="E81F30"/>
                </a:solidFill>
                <a:ea typeface="ＭＳ Ｐゴシック" panose="020B0600070205080204" pitchFamily="34" charset="-128"/>
              </a:rPr>
              <a:t>Section 5.2</a:t>
            </a:r>
            <a:br>
              <a:rPr lang="en-US" altLang="en-US" sz="2800" b="1" smtClean="0">
                <a:solidFill>
                  <a:srgbClr val="E81F30"/>
                </a:solidFill>
                <a:ea typeface="ＭＳ Ｐゴシック" panose="020B0600070205080204" pitchFamily="34" charset="-128"/>
              </a:rPr>
            </a:br>
            <a:r>
              <a:rPr lang="en-US" altLang="en-US" sz="2800" b="1" smtClean="0">
                <a:solidFill>
                  <a:srgbClr val="E81F30"/>
                </a:solidFill>
                <a:ea typeface="ＭＳ Ｐゴシック" panose="020B0600070205080204" pitchFamily="34" charset="-128"/>
              </a:rPr>
              <a:t>Probability Rules</a:t>
            </a:r>
            <a:endParaRPr lang="en-US" altLang="en-US" sz="2800" b="1" smtClean="0"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0038" y="2070100"/>
            <a:ext cx="8843962" cy="46307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2400"/>
              </a:spcAft>
              <a:buFont typeface="Wingdings" panose="05000000000000000000" pitchFamily="2" charset="2"/>
              <a:buNone/>
            </a:pPr>
            <a:r>
              <a:rPr lang="en-US" altLang="en-US" sz="19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In this section, we learned that…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E81F30"/>
              </a:buClr>
              <a:buFont typeface="Wingdings" panose="05000000000000000000" pitchFamily="2" charset="2"/>
              <a:buChar char="ü"/>
            </a:pPr>
            <a:r>
              <a:rPr lang="en-US" altLang="en-US" sz="19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Events </a:t>
            </a:r>
            <a:r>
              <a:rPr lang="en-US" altLang="en-US" sz="19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 </a:t>
            </a:r>
            <a:r>
              <a:rPr lang="en-US" altLang="en-US" sz="19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and </a:t>
            </a:r>
            <a:r>
              <a:rPr lang="en-US" altLang="en-US" sz="19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B </a:t>
            </a:r>
            <a:r>
              <a:rPr lang="en-US" altLang="en-US" sz="19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are </a:t>
            </a:r>
            <a:r>
              <a:rPr lang="en-US" altLang="en-US" sz="1900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mutually exclusive (disjoint)</a:t>
            </a:r>
            <a:r>
              <a:rPr lang="en-US" altLang="en-US" sz="19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if they have no outcomes in common.  If </a:t>
            </a:r>
            <a:r>
              <a:rPr lang="en-US" altLang="en-US" sz="19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 </a:t>
            </a:r>
            <a:r>
              <a:rPr lang="en-US" altLang="en-US" sz="19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and </a:t>
            </a:r>
            <a:r>
              <a:rPr lang="en-US" altLang="en-US" sz="19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B </a:t>
            </a:r>
            <a:r>
              <a:rPr lang="en-US" altLang="en-US" sz="19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are disjoint, </a:t>
            </a:r>
            <a:r>
              <a:rPr lang="en-US" altLang="en-US" sz="19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P</a:t>
            </a:r>
            <a:r>
              <a:rPr lang="en-US" altLang="en-US" sz="19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(</a:t>
            </a:r>
            <a:r>
              <a:rPr lang="en-US" altLang="en-US" sz="19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 </a:t>
            </a:r>
            <a:r>
              <a:rPr lang="en-US" altLang="en-US" sz="19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or </a:t>
            </a:r>
            <a:r>
              <a:rPr lang="en-US" altLang="en-US" sz="19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B</a:t>
            </a:r>
            <a:r>
              <a:rPr lang="en-US" altLang="en-US" sz="19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) = </a:t>
            </a:r>
            <a:r>
              <a:rPr lang="en-US" altLang="en-US" sz="19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P</a:t>
            </a:r>
            <a:r>
              <a:rPr lang="en-US" altLang="en-US" sz="19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(</a:t>
            </a:r>
            <a:r>
              <a:rPr lang="en-US" altLang="en-US" sz="19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19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) + </a:t>
            </a:r>
            <a:r>
              <a:rPr lang="en-US" altLang="en-US" sz="19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P</a:t>
            </a:r>
            <a:r>
              <a:rPr lang="en-US" altLang="en-US" sz="19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(</a:t>
            </a:r>
            <a:r>
              <a:rPr lang="en-US" altLang="en-US" sz="19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B</a:t>
            </a:r>
            <a:r>
              <a:rPr lang="en-US" altLang="en-US" sz="19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).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E81F30"/>
              </a:buClr>
              <a:buFont typeface="Wingdings" panose="05000000000000000000" pitchFamily="2" charset="2"/>
              <a:buChar char="ü"/>
            </a:pPr>
            <a:r>
              <a:rPr lang="en-US" altLang="en-US" sz="19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 </a:t>
            </a:r>
            <a:r>
              <a:rPr lang="en-US" altLang="en-US" sz="1900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two-way table</a:t>
            </a:r>
            <a:r>
              <a:rPr lang="en-US" altLang="en-US" sz="19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or a </a:t>
            </a:r>
            <a:r>
              <a:rPr lang="en-US" altLang="en-US" sz="1900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Venn diagram</a:t>
            </a:r>
            <a:r>
              <a:rPr lang="en-US" altLang="en-US" sz="19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can be used to display the sample space for a chance process.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E81F30"/>
              </a:buClr>
              <a:buFont typeface="Wingdings" panose="05000000000000000000" pitchFamily="2" charset="2"/>
              <a:buChar char="ü"/>
            </a:pPr>
            <a:r>
              <a:rPr lang="en-US" altLang="en-US" sz="19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The </a:t>
            </a:r>
            <a:r>
              <a:rPr lang="en-US" altLang="en-US" sz="1900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intersection</a:t>
            </a:r>
            <a:r>
              <a:rPr lang="en-US" altLang="en-US" sz="19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900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(</a:t>
            </a:r>
            <a:r>
              <a:rPr lang="en-US" altLang="en-US" sz="1900" b="1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 </a:t>
            </a:r>
            <a:r>
              <a:rPr lang="en-US" altLang="en-US" sz="1900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∩ </a:t>
            </a:r>
            <a:r>
              <a:rPr lang="en-US" altLang="en-US" sz="1900" b="1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B</a:t>
            </a:r>
            <a:r>
              <a:rPr lang="en-US" altLang="en-US" sz="1900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) </a:t>
            </a:r>
            <a:r>
              <a:rPr lang="en-US" altLang="en-US" sz="19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of events </a:t>
            </a:r>
            <a:r>
              <a:rPr lang="en-US" altLang="en-US" sz="19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 </a:t>
            </a:r>
            <a:r>
              <a:rPr lang="en-US" altLang="en-US" sz="19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and </a:t>
            </a:r>
            <a:r>
              <a:rPr lang="en-US" altLang="en-US" sz="19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B </a:t>
            </a:r>
            <a:r>
              <a:rPr lang="en-US" altLang="en-US" sz="19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consists of outcomes in both </a:t>
            </a:r>
            <a:r>
              <a:rPr lang="en-US" altLang="en-US" sz="19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 </a:t>
            </a:r>
            <a:r>
              <a:rPr lang="en-US" altLang="en-US" sz="19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and </a:t>
            </a:r>
            <a:r>
              <a:rPr lang="en-US" altLang="en-US" sz="19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B</a:t>
            </a:r>
            <a:r>
              <a:rPr lang="en-US" altLang="en-US" sz="19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.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E81F30"/>
              </a:buClr>
              <a:buFont typeface="Wingdings" panose="05000000000000000000" pitchFamily="2" charset="2"/>
              <a:buChar char="ü"/>
            </a:pPr>
            <a:r>
              <a:rPr lang="en-US" altLang="en-US" sz="19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The </a:t>
            </a:r>
            <a:r>
              <a:rPr lang="en-US" altLang="en-US" sz="1900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union (</a:t>
            </a:r>
            <a:r>
              <a:rPr lang="en-US" altLang="en-US" sz="1900" b="1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 </a:t>
            </a:r>
            <a:r>
              <a:rPr lang="en-US" altLang="en-US" sz="1900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∪ </a:t>
            </a:r>
            <a:r>
              <a:rPr lang="en-US" altLang="en-US" sz="1900" b="1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B</a:t>
            </a:r>
            <a:r>
              <a:rPr lang="en-US" altLang="en-US" sz="1900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) </a:t>
            </a:r>
            <a:r>
              <a:rPr lang="en-US" altLang="en-US" sz="19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of events </a:t>
            </a:r>
            <a:r>
              <a:rPr lang="en-US" altLang="en-US" sz="19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 </a:t>
            </a:r>
            <a:r>
              <a:rPr lang="en-US" altLang="en-US" sz="19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and </a:t>
            </a:r>
            <a:r>
              <a:rPr lang="en-US" altLang="en-US" sz="19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B </a:t>
            </a:r>
            <a:r>
              <a:rPr lang="en-US" altLang="en-US" sz="19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consists of all outcomes in event </a:t>
            </a:r>
            <a:r>
              <a:rPr lang="en-US" altLang="en-US" sz="19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19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, event </a:t>
            </a:r>
            <a:r>
              <a:rPr lang="en-US" altLang="en-US" sz="19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B</a:t>
            </a:r>
            <a:r>
              <a:rPr lang="en-US" altLang="en-US" sz="19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, or both.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E81F30"/>
              </a:buClr>
              <a:buFont typeface="Wingdings" panose="05000000000000000000" pitchFamily="2" charset="2"/>
              <a:buChar char="ü"/>
            </a:pPr>
            <a:r>
              <a:rPr lang="en-US" altLang="en-US" sz="19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The </a:t>
            </a:r>
            <a:r>
              <a:rPr lang="en-US" altLang="en-US" sz="1900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general addition rule </a:t>
            </a:r>
            <a:r>
              <a:rPr lang="en-US" altLang="en-US" sz="19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can be used to find </a:t>
            </a:r>
            <a:r>
              <a:rPr lang="en-US" altLang="en-US" sz="19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P</a:t>
            </a:r>
            <a:r>
              <a:rPr lang="en-US" altLang="en-US" sz="19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(</a:t>
            </a:r>
            <a:r>
              <a:rPr lang="en-US" altLang="en-US" sz="19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 </a:t>
            </a:r>
            <a:r>
              <a:rPr lang="en-US" altLang="en-US" sz="19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or </a:t>
            </a:r>
            <a:r>
              <a:rPr lang="en-US" altLang="en-US" sz="19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B</a:t>
            </a:r>
            <a:r>
              <a:rPr lang="en-US" altLang="en-US" sz="19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):</a:t>
            </a:r>
          </a:p>
          <a:p>
            <a:pPr lvl="4">
              <a:lnSpc>
                <a:spcPct val="90000"/>
              </a:lnSpc>
              <a:spcAft>
                <a:spcPts val="1200"/>
              </a:spcAft>
              <a:buClr>
                <a:srgbClr val="E81F30"/>
              </a:buClr>
              <a:buFont typeface="Wingdings" panose="05000000000000000000" pitchFamily="2" charset="2"/>
              <a:buNone/>
            </a:pPr>
            <a:r>
              <a:rPr lang="en-US" altLang="en-US" sz="17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7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P</a:t>
            </a:r>
            <a:r>
              <a:rPr lang="en-US" altLang="en-US" sz="17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(</a:t>
            </a:r>
            <a:r>
              <a:rPr lang="en-US" altLang="en-US" sz="17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 </a:t>
            </a:r>
            <a:r>
              <a:rPr lang="en-US" altLang="en-US" sz="17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or </a:t>
            </a:r>
            <a:r>
              <a:rPr lang="en-US" altLang="en-US" sz="17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B</a:t>
            </a:r>
            <a:r>
              <a:rPr lang="en-US" altLang="en-US" sz="17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) = </a:t>
            </a:r>
            <a:r>
              <a:rPr lang="en-US" altLang="en-US" sz="17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P</a:t>
            </a:r>
            <a:r>
              <a:rPr lang="en-US" altLang="en-US" sz="17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(</a:t>
            </a:r>
            <a:r>
              <a:rPr lang="en-US" altLang="en-US" sz="17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17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) + </a:t>
            </a:r>
            <a:r>
              <a:rPr lang="en-US" altLang="en-US" sz="17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P</a:t>
            </a:r>
            <a:r>
              <a:rPr lang="en-US" altLang="en-US" sz="17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(</a:t>
            </a:r>
            <a:r>
              <a:rPr lang="en-US" altLang="en-US" sz="17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B</a:t>
            </a:r>
            <a:r>
              <a:rPr lang="en-US" altLang="en-US" sz="17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) – </a:t>
            </a:r>
            <a:r>
              <a:rPr lang="en-US" altLang="en-US" sz="17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P</a:t>
            </a:r>
            <a:r>
              <a:rPr lang="en-US" altLang="en-US" sz="17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(</a:t>
            </a:r>
            <a:r>
              <a:rPr lang="en-US" altLang="en-US" sz="17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 </a:t>
            </a:r>
            <a:r>
              <a:rPr lang="en-US" altLang="en-US" sz="17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and </a:t>
            </a:r>
            <a:r>
              <a:rPr lang="en-US" altLang="en-US" sz="1700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B</a:t>
            </a:r>
            <a:r>
              <a:rPr lang="en-US" altLang="en-US" sz="17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)</a:t>
            </a:r>
          </a:p>
          <a:p>
            <a:pPr lvl="2" eaLnBrk="1" hangingPunct="1">
              <a:lnSpc>
                <a:spcPct val="90000"/>
              </a:lnSpc>
              <a:spcAft>
                <a:spcPts val="1200"/>
              </a:spcAft>
              <a:buClr>
                <a:srgbClr val="E81F30"/>
              </a:buClr>
              <a:buFont typeface="Wingdings" panose="05000000000000000000" pitchFamily="2" charset="2"/>
              <a:buChar char="ü"/>
            </a:pPr>
            <a:endParaRPr lang="en-US" altLang="en-US" sz="19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Clr>
                <a:srgbClr val="E81F30"/>
              </a:buClr>
              <a:buFont typeface="Wingdings" panose="05000000000000000000" pitchFamily="2" charset="2"/>
              <a:buChar char="ü"/>
            </a:pPr>
            <a:endParaRPr lang="en-US" altLang="en-US" sz="1900" b="1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96888" y="1746250"/>
            <a:ext cx="7224712" cy="32385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buFont typeface="Wingdings" charset="2"/>
              <a:buNone/>
              <a:defRPr/>
            </a:pPr>
            <a:r>
              <a:rPr lang="en-US" sz="2000" b="1" smtClean="0"/>
              <a:t>Summary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>
                <a:solidFill>
                  <a:srgbClr val="E81F30"/>
                </a:solidFill>
                <a:ea typeface="ＭＳ Ｐゴシック" panose="020B0600070205080204" pitchFamily="34" charset="-128"/>
              </a:rPr>
              <a:t>Looking Ahead…</a:t>
            </a:r>
            <a:endParaRPr lang="en-US" altLang="en-US" sz="3200" b="1" smtClean="0">
              <a:ea typeface="ＭＳ Ｐゴシック" panose="020B0600070205080204" pitchFamily="34" charset="-128"/>
            </a:endParaRPr>
          </a:p>
        </p:txBody>
      </p:sp>
      <p:grpSp>
        <p:nvGrpSpPr>
          <p:cNvPr id="78851" name="Group 4"/>
          <p:cNvGrpSpPr>
            <a:grpSpLocks/>
          </p:cNvGrpSpPr>
          <p:nvPr/>
        </p:nvGrpSpPr>
        <p:grpSpPr bwMode="auto">
          <a:xfrm>
            <a:off x="309563" y="1839913"/>
            <a:ext cx="8645525" cy="4160837"/>
            <a:chOff x="498475" y="1839138"/>
            <a:chExt cx="8645525" cy="4168686"/>
          </a:xfrm>
        </p:grpSpPr>
        <p:sp>
          <p:nvSpPr>
            <p:cNvPr id="10" name="TextBox 9"/>
            <p:cNvSpPr txBox="1"/>
            <p:nvPr/>
          </p:nvSpPr>
          <p:spPr>
            <a:xfrm>
              <a:off x="755650" y="2214495"/>
              <a:ext cx="8388350" cy="379332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  <a:p>
              <a:pPr eaLnBrk="1" hangingPunct="1">
                <a:defRPr/>
              </a:pPr>
              <a:r>
                <a:rPr lang="en-US" smtClean="0"/>
                <a:t>We’ll learn how to calculate conditional probabilities as well as probabilities of independent events.  </a:t>
              </a:r>
            </a:p>
            <a:p>
              <a:pPr eaLnBrk="1" hangingPunct="1">
                <a:defRPr/>
              </a:pPr>
              <a:endParaRPr lang="en-US" smtClean="0"/>
            </a:p>
            <a:p>
              <a:pPr eaLnBrk="1" hangingPunct="1">
                <a:defRPr/>
              </a:pPr>
              <a:r>
                <a:rPr lang="en-US" smtClean="0"/>
                <a:t>We’ll learn about</a:t>
              </a:r>
            </a:p>
            <a:p>
              <a:pPr lvl="1" eaLnBrk="1" hangingPunct="1">
                <a:buClr>
                  <a:srgbClr val="E81F30"/>
                </a:buClr>
                <a:buFont typeface="Wingdings" charset="2"/>
                <a:buChar char="ü"/>
                <a:defRPr/>
              </a:pPr>
              <a:r>
                <a:rPr lang="en-US" b="1" smtClean="0"/>
                <a:t> Conditional Probability</a:t>
              </a:r>
            </a:p>
            <a:p>
              <a:pPr lvl="1" eaLnBrk="1" hangingPunct="1">
                <a:buClr>
                  <a:srgbClr val="E81F30"/>
                </a:buClr>
                <a:buFont typeface="Wingdings" charset="2"/>
                <a:buChar char="ü"/>
                <a:defRPr/>
              </a:pPr>
              <a:r>
                <a:rPr lang="en-US" b="1" smtClean="0"/>
                <a:t> Independence</a:t>
              </a:r>
            </a:p>
            <a:p>
              <a:pPr lvl="1" eaLnBrk="1" hangingPunct="1">
                <a:buClr>
                  <a:srgbClr val="E81F30"/>
                </a:buClr>
                <a:buFont typeface="Wingdings" charset="2"/>
                <a:buChar char="ü"/>
                <a:defRPr/>
              </a:pPr>
              <a:r>
                <a:rPr lang="en-US" b="1" smtClean="0"/>
                <a:t> Tree diagrams and the general multiplication rule</a:t>
              </a:r>
            </a:p>
            <a:p>
              <a:pPr lvl="1" eaLnBrk="1" hangingPunct="1">
                <a:buClr>
                  <a:srgbClr val="E81F30"/>
                </a:buClr>
                <a:buFont typeface="Wingdings" charset="2"/>
                <a:buChar char="ü"/>
                <a:defRPr/>
              </a:pPr>
              <a:r>
                <a:rPr lang="en-US" b="1" smtClean="0"/>
                <a:t> Special multiplication rule for independent events  </a:t>
              </a:r>
            </a:p>
            <a:p>
              <a:pPr lvl="1" eaLnBrk="1" hangingPunct="1">
                <a:buClr>
                  <a:srgbClr val="E81F30"/>
                </a:buClr>
                <a:buFont typeface="Wingdings" charset="2"/>
                <a:buChar char="ü"/>
                <a:defRPr/>
              </a:pPr>
              <a:r>
                <a:rPr lang="en-US" b="1" smtClean="0"/>
                <a:t> Calculating conditional probabilities</a:t>
              </a:r>
              <a:endParaRPr lang="en-US" b="1" smtClean="0">
                <a:solidFill>
                  <a:srgbClr val="FFFFFF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8475" y="1839138"/>
              <a:ext cx="3368675" cy="462833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r>
                <a:rPr lang="en-US" b="1" u="sng" smtClean="0"/>
                <a:t>In the next Section…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681913" cy="1116012"/>
          </a:xfrm>
        </p:spPr>
        <p:txBody>
          <a:bodyPr/>
          <a:lstStyle/>
          <a:p>
            <a:pPr eaLnBrk="1" hangingPunct="1"/>
            <a:r>
              <a:rPr lang="en-US" altLang="en-US" sz="3000" b="1" smtClean="0">
                <a:solidFill>
                  <a:srgbClr val="E81F30"/>
                </a:solidFill>
                <a:ea typeface="ＭＳ Ｐゴシック" panose="020B0600070205080204" pitchFamily="34" charset="-128"/>
              </a:rPr>
              <a:t>Section 5.2</a:t>
            </a:r>
            <a:br>
              <a:rPr lang="en-US" altLang="en-US" sz="3000" b="1" smtClean="0">
                <a:solidFill>
                  <a:srgbClr val="E81F30"/>
                </a:solidFill>
                <a:ea typeface="ＭＳ Ｐゴシック" panose="020B0600070205080204" pitchFamily="34" charset="-128"/>
              </a:rPr>
            </a:br>
            <a:r>
              <a:rPr lang="en-US" altLang="en-US" sz="3000" b="1" smtClean="0">
                <a:solidFill>
                  <a:srgbClr val="E81F30"/>
                </a:solidFill>
                <a:ea typeface="ＭＳ Ｐゴシック" panose="020B0600070205080204" pitchFamily="34" charset="-128"/>
              </a:rPr>
              <a:t>Probability Rules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sz="half" idx="2"/>
          </p:nvPr>
        </p:nvSpPr>
        <p:spPr>
          <a:xfrm>
            <a:off x="496888" y="2447925"/>
            <a:ext cx="8402637" cy="4102100"/>
          </a:xfrm>
        </p:spPr>
        <p:txBody>
          <a:bodyPr/>
          <a:lstStyle/>
          <a:p>
            <a:pPr eaLnBrk="1" hangingPunct="1">
              <a:spcAft>
                <a:spcPts val="2400"/>
              </a:spcAft>
              <a:buFont typeface="Wingdings" panose="05000000000000000000" pitchFamily="2" charset="2"/>
              <a:buNone/>
            </a:pP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After this section, you should be able to…</a:t>
            </a:r>
          </a:p>
          <a:p>
            <a:pPr lvl="1" eaLnBrk="1" hangingPunct="1">
              <a:spcAft>
                <a:spcPts val="1200"/>
              </a:spcAft>
              <a:buClr>
                <a:srgbClr val="E81F30"/>
              </a:buClr>
              <a:buFont typeface="Wingdings" panose="05000000000000000000" pitchFamily="2" charset="2"/>
              <a:buChar char="ü"/>
            </a:pP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DESCRIBE chance behavior with a probability model</a:t>
            </a:r>
          </a:p>
          <a:p>
            <a:pPr lvl="1" eaLnBrk="1" hangingPunct="1">
              <a:spcAft>
                <a:spcPts val="1200"/>
              </a:spcAft>
              <a:buClr>
                <a:srgbClr val="E81F30"/>
              </a:buClr>
              <a:buFont typeface="Wingdings" panose="05000000000000000000" pitchFamily="2" charset="2"/>
              <a:buChar char="ü"/>
            </a:pP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DEFINE and APPLY basic rules of probability</a:t>
            </a:r>
          </a:p>
          <a:p>
            <a:pPr lvl="1" eaLnBrk="1" hangingPunct="1">
              <a:spcAft>
                <a:spcPts val="1200"/>
              </a:spcAft>
              <a:buClr>
                <a:srgbClr val="E81F30"/>
              </a:buClr>
              <a:buFont typeface="Wingdings" panose="05000000000000000000" pitchFamily="2" charset="2"/>
              <a:buChar char="ü"/>
            </a:pP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DETERMINE probabilities from two-way tables</a:t>
            </a:r>
          </a:p>
          <a:p>
            <a:pPr lvl="1" eaLnBrk="1" hangingPunct="1">
              <a:spcAft>
                <a:spcPts val="1200"/>
              </a:spcAft>
              <a:buClr>
                <a:srgbClr val="E81F30"/>
              </a:buClr>
              <a:buFont typeface="Wingdings" panose="05000000000000000000" pitchFamily="2" charset="2"/>
              <a:buChar char="ü"/>
            </a:pPr>
            <a:r>
              <a:rPr lang="en-US" altLang="en-US" sz="20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CONSTRUCT Venn diagrams and DETERMINE probabilities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96888" y="2070100"/>
            <a:ext cx="7683500" cy="32385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buFont typeface="Wingdings" charset="2"/>
              <a:buNone/>
              <a:defRPr/>
            </a:pPr>
            <a:r>
              <a:rPr lang="en-US" b="1" smtClean="0"/>
              <a:t>Learning Objectives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Vertical Title 1"/>
          <p:cNvSpPr>
            <a:spLocks noGrp="1"/>
          </p:cNvSpPr>
          <p:nvPr>
            <p:ph type="title" orient="vert"/>
          </p:nvPr>
        </p:nvSpPr>
        <p:spPr>
          <a:xfrm>
            <a:off x="8135938" y="954088"/>
            <a:ext cx="681037" cy="5499100"/>
          </a:xfrm>
        </p:spPr>
        <p:txBody>
          <a:bodyPr/>
          <a:lstStyle/>
          <a:p>
            <a:pPr eaLnBrk="1" hangingPunct="1"/>
            <a:r>
              <a:rPr lang="en-US" altLang="en-US" sz="2200" smtClean="0">
                <a:solidFill>
                  <a:srgbClr val="E81F30"/>
                </a:solidFill>
                <a:ea typeface="ＭＳ Ｐゴシック" panose="020B0600070205080204" pitchFamily="34" charset="-128"/>
              </a:rPr>
              <a:t>Probability Rules</a:t>
            </a:r>
          </a:p>
        </p:txBody>
      </p:sp>
      <p:sp>
        <p:nvSpPr>
          <p:cNvPr id="65539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590007" y="-1608931"/>
            <a:ext cx="3436937" cy="7375525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Probability Models</a:t>
            </a:r>
            <a:endParaRPr lang="en-US" altLang="en-US" sz="24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In Section 5.1, we used simulation to imitate chance behavior. Fortunately, we don’t have to always rely on simulations to determine the probability of a particular outcome.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Descriptions of chance behavior contain two parts: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0713" y="2781300"/>
            <a:ext cx="7375525" cy="23383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2000" b="1" u="sng" dirty="0" smtClean="0">
                <a:solidFill>
                  <a:srgbClr val="E81F30"/>
                </a:solidFill>
              </a:rPr>
              <a:t>Definition:</a:t>
            </a:r>
          </a:p>
          <a:p>
            <a:pPr eaLnBrk="1" hangingPunct="1">
              <a:defRPr/>
            </a:pPr>
            <a:endParaRPr lang="en-US" sz="600" b="1" u="sng" dirty="0" smtClean="0">
              <a:solidFill>
                <a:srgbClr val="E81F30"/>
              </a:solidFill>
            </a:endParaRPr>
          </a:p>
          <a:p>
            <a:pPr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The </a:t>
            </a:r>
            <a:r>
              <a:rPr lang="en-US" sz="2000" b="1" dirty="0" smtClean="0">
                <a:solidFill>
                  <a:srgbClr val="000000"/>
                </a:solidFill>
              </a:rPr>
              <a:t>sample space </a:t>
            </a:r>
            <a:r>
              <a:rPr lang="en-US" sz="2000" b="1" i="1" dirty="0" smtClean="0">
                <a:solidFill>
                  <a:srgbClr val="000000"/>
                </a:solidFill>
              </a:rPr>
              <a:t>S</a:t>
            </a:r>
            <a:r>
              <a:rPr lang="en-US" sz="2000" dirty="0" smtClean="0">
                <a:solidFill>
                  <a:srgbClr val="000000"/>
                </a:solidFill>
              </a:rPr>
              <a:t> of a chance process is the set of all possible outcomes.</a:t>
            </a:r>
          </a:p>
          <a:p>
            <a:pPr eaLnBrk="1" hangingPunct="1"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A </a:t>
            </a:r>
            <a:r>
              <a:rPr lang="en-US" sz="2000" b="1" dirty="0" smtClean="0">
                <a:solidFill>
                  <a:srgbClr val="000000"/>
                </a:solidFill>
              </a:rPr>
              <a:t>probability model</a:t>
            </a:r>
            <a:r>
              <a:rPr lang="en-US" sz="2000" dirty="0" smtClean="0">
                <a:solidFill>
                  <a:srgbClr val="000000"/>
                </a:solidFill>
              </a:rPr>
              <a:t> is a description of some chance process that consists of two parts: a sample space </a:t>
            </a:r>
            <a:r>
              <a:rPr lang="en-US" sz="2000" i="1" dirty="0" smtClean="0">
                <a:solidFill>
                  <a:srgbClr val="000000"/>
                </a:solidFill>
              </a:rPr>
              <a:t>S</a:t>
            </a:r>
            <a:r>
              <a:rPr lang="en-US" sz="2000" dirty="0" smtClean="0">
                <a:solidFill>
                  <a:srgbClr val="000000"/>
                </a:solidFill>
              </a:rPr>
              <a:t> and a probability for each outcome.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218657" y="-2237581"/>
            <a:ext cx="2179637" cy="7375525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Example: Roll the Dice</a:t>
            </a:r>
            <a:endParaRPr lang="en-US" altLang="en-US" sz="24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Give a probability model for the chance process of rolling two fair, six-sided dice</a:t>
            </a:r>
            <a:endParaRPr lang="en-US" altLang="en-US" b="1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6563" name="Vertical Title 1"/>
          <p:cNvSpPr>
            <a:spLocks noGrp="1"/>
          </p:cNvSpPr>
          <p:nvPr>
            <p:ph type="title" orient="vert"/>
          </p:nvPr>
        </p:nvSpPr>
        <p:spPr>
          <a:xfrm>
            <a:off x="8135938" y="954088"/>
            <a:ext cx="681037" cy="5499100"/>
          </a:xfrm>
        </p:spPr>
        <p:txBody>
          <a:bodyPr/>
          <a:lstStyle/>
          <a:p>
            <a:pPr eaLnBrk="1" hangingPunct="1"/>
            <a:r>
              <a:rPr lang="en-US" altLang="en-US" sz="2200" smtClean="0">
                <a:solidFill>
                  <a:srgbClr val="E81F30"/>
                </a:solidFill>
                <a:ea typeface="ＭＳ Ｐゴシック" panose="020B0600070205080204" pitchFamily="34" charset="-128"/>
              </a:rPr>
              <a:t>Probability Rules</a:t>
            </a:r>
          </a:p>
        </p:txBody>
      </p:sp>
      <p:pic>
        <p:nvPicPr>
          <p:cNvPr id="66564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5549900"/>
            <a:ext cx="187007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F5.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784350"/>
            <a:ext cx="76327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65100" y="3136900"/>
            <a:ext cx="2654300" cy="3530600"/>
            <a:chOff x="165100" y="3136900"/>
            <a:chExt cx="2654300" cy="3530600"/>
          </a:xfrm>
        </p:grpSpPr>
        <p:sp>
          <p:nvSpPr>
            <p:cNvPr id="16" name="Cloud 15"/>
            <p:cNvSpPr/>
            <p:nvPr/>
          </p:nvSpPr>
          <p:spPr>
            <a:xfrm>
              <a:off x="330200" y="4876799"/>
              <a:ext cx="2489200" cy="1790701"/>
            </a:xfrm>
            <a:prstGeom prst="cloud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Sample Space</a:t>
              </a:r>
            </a:p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36 Outcomes</a:t>
              </a:r>
            </a:p>
          </p:txBody>
        </p:sp>
        <p:sp>
          <p:nvSpPr>
            <p:cNvPr id="14" name="Curved Right Arrow 13"/>
            <p:cNvSpPr/>
            <p:nvPr/>
          </p:nvSpPr>
          <p:spPr>
            <a:xfrm>
              <a:off x="165100" y="3136900"/>
              <a:ext cx="685800" cy="2489200"/>
            </a:xfrm>
            <a:prstGeom prst="curved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Cloud 17"/>
          <p:cNvSpPr/>
          <p:nvPr/>
        </p:nvSpPr>
        <p:spPr>
          <a:xfrm>
            <a:off x="2184400" y="4887912"/>
            <a:ext cx="5537200" cy="1779588"/>
          </a:xfrm>
          <a:prstGeom prst="clou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Since the dice are fair, each outcome is equally likely.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Each outcome has probability 1/36.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218657" y="-2237581"/>
            <a:ext cx="2179637" cy="7375525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Probability Models</a:t>
            </a:r>
            <a:endParaRPr lang="en-US" altLang="en-US" sz="24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Probability models allow us to find the probability of any collection of outcomes.</a:t>
            </a:r>
            <a:endParaRPr lang="en-US" altLang="en-US" sz="36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7587" name="Vertical Title 1"/>
          <p:cNvSpPr>
            <a:spLocks noGrp="1"/>
          </p:cNvSpPr>
          <p:nvPr>
            <p:ph type="title" orient="vert"/>
          </p:nvPr>
        </p:nvSpPr>
        <p:spPr>
          <a:xfrm>
            <a:off x="8135938" y="954088"/>
            <a:ext cx="681037" cy="5499100"/>
          </a:xfrm>
        </p:spPr>
        <p:txBody>
          <a:bodyPr/>
          <a:lstStyle/>
          <a:p>
            <a:pPr eaLnBrk="1" hangingPunct="1"/>
            <a:r>
              <a:rPr lang="en-US" altLang="en-US" sz="2200" smtClean="0">
                <a:solidFill>
                  <a:srgbClr val="E81F30"/>
                </a:solidFill>
                <a:ea typeface="ＭＳ Ｐゴシック" panose="020B0600070205080204" pitchFamily="34" charset="-128"/>
              </a:rPr>
              <a:t>Probability Rules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0713" y="1828800"/>
            <a:ext cx="7375525" cy="17240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u="sng" dirty="0">
                <a:solidFill>
                  <a:srgbClr val="E81F30"/>
                </a:solidFill>
                <a:ea typeface="ＭＳ Ｐゴシック" pitchFamily="-111" charset="-128"/>
                <a:cs typeface="ＭＳ Ｐゴシック" pitchFamily="-111" charset="-128"/>
              </a:rPr>
              <a:t>Definition:</a:t>
            </a:r>
          </a:p>
          <a:p>
            <a:pPr>
              <a:defRPr/>
            </a:pPr>
            <a:endParaRPr lang="en-US" sz="600" b="1" u="sng" dirty="0">
              <a:solidFill>
                <a:srgbClr val="E81F30"/>
              </a:solidFill>
              <a:ea typeface="ＭＳ Ｐゴシック" pitchFamily="-111" charset="-128"/>
              <a:cs typeface="ＭＳ Ｐゴシック" pitchFamily="-111" charset="-128"/>
            </a:endParaRP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An </a:t>
            </a:r>
            <a:r>
              <a:rPr lang="en-US" sz="2000" b="1" dirty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event</a:t>
            </a:r>
            <a:r>
              <a:rPr lang="en-US" sz="2000" dirty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 is any collection of outcomes from some chance process. That is, an event is a subset of the sample space. Events are usually designated by capital letters, like </a:t>
            </a:r>
            <a:r>
              <a:rPr lang="en-US" sz="2000" i="1" dirty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A, B, C, </a:t>
            </a:r>
            <a:r>
              <a:rPr lang="en-US" sz="2000" dirty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and so on.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20713" y="3616325"/>
            <a:ext cx="72675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2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C7EEEC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C7EEEC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If </a:t>
            </a:r>
            <a:r>
              <a:rPr lang="en-US" altLang="en-US" sz="1800" i="1">
                <a:solidFill>
                  <a:schemeClr val="tx1"/>
                </a:solidFill>
              </a:rPr>
              <a:t>A</a:t>
            </a:r>
            <a:r>
              <a:rPr lang="en-US" altLang="en-US" sz="1800">
                <a:solidFill>
                  <a:schemeClr val="tx1"/>
                </a:solidFill>
              </a:rPr>
              <a:t> is any event, we write its probability as P(</a:t>
            </a:r>
            <a:r>
              <a:rPr lang="en-US" altLang="en-US" sz="1800" i="1">
                <a:solidFill>
                  <a:schemeClr val="tx1"/>
                </a:solidFill>
              </a:rPr>
              <a:t>A</a:t>
            </a:r>
            <a:r>
              <a:rPr lang="en-US" altLang="en-US" sz="1800">
                <a:solidFill>
                  <a:schemeClr val="tx1"/>
                </a:solidFill>
              </a:rPr>
              <a:t>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In the dice-rolling example, suppose we define event </a:t>
            </a:r>
            <a:r>
              <a:rPr lang="en-US" altLang="en-US" sz="1800" i="1">
                <a:solidFill>
                  <a:schemeClr val="tx1"/>
                </a:solidFill>
              </a:rPr>
              <a:t>A</a:t>
            </a:r>
            <a:r>
              <a:rPr lang="en-US" altLang="en-US" sz="1800">
                <a:solidFill>
                  <a:schemeClr val="tx1"/>
                </a:solidFill>
              </a:rPr>
              <a:t> as “sum is 5.”</a:t>
            </a:r>
          </a:p>
        </p:txBody>
      </p:sp>
      <p:pic>
        <p:nvPicPr>
          <p:cNvPr id="13" name="Picture 12" descr="F5.UN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4589463"/>
            <a:ext cx="8002587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28663" y="5305425"/>
            <a:ext cx="6327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2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C7EEEC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C7EEEC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There are 4 outcomes that result in a sum of 5.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Since each outcome has probability 1/36, P(</a:t>
            </a:r>
            <a:r>
              <a:rPr lang="en-US" altLang="en-US" sz="1800" i="1">
                <a:solidFill>
                  <a:schemeClr val="tx1"/>
                </a:solidFill>
              </a:rPr>
              <a:t>A</a:t>
            </a:r>
            <a:r>
              <a:rPr lang="en-US" altLang="en-US" sz="1800">
                <a:solidFill>
                  <a:schemeClr val="tx1"/>
                </a:solidFill>
              </a:rPr>
              <a:t>) = 4/36.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Suppose event </a:t>
            </a:r>
            <a:r>
              <a:rPr lang="en-US" altLang="en-US" sz="1800" i="1">
                <a:solidFill>
                  <a:schemeClr val="tx1"/>
                </a:solidFill>
              </a:rPr>
              <a:t>B</a:t>
            </a:r>
            <a:r>
              <a:rPr lang="en-US" altLang="en-US" sz="1800">
                <a:solidFill>
                  <a:schemeClr val="tx1"/>
                </a:solidFill>
              </a:rPr>
              <a:t> is defined as “sum is not 5.” What is P(</a:t>
            </a:r>
            <a:r>
              <a:rPr lang="en-US" altLang="en-US" sz="1800" i="1">
                <a:solidFill>
                  <a:schemeClr val="tx1"/>
                </a:solidFill>
              </a:rPr>
              <a:t>B)?</a:t>
            </a: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016750" y="6130925"/>
            <a:ext cx="1743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2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C7EEEC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C7EEEC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chemeClr val="tx1"/>
                </a:solidFill>
              </a:rPr>
              <a:t>P</a:t>
            </a:r>
            <a:r>
              <a:rPr lang="en-US" altLang="en-US" sz="1800">
                <a:solidFill>
                  <a:schemeClr val="tx1"/>
                </a:solidFill>
              </a:rPr>
              <a:t>(</a:t>
            </a:r>
            <a:r>
              <a:rPr lang="en-US" altLang="en-US" sz="1800" i="1">
                <a:solidFill>
                  <a:schemeClr val="tx1"/>
                </a:solidFill>
              </a:rPr>
              <a:t>B</a:t>
            </a:r>
            <a:r>
              <a:rPr lang="en-US" altLang="en-US" sz="1800">
                <a:solidFill>
                  <a:schemeClr val="tx1"/>
                </a:solidFill>
              </a:rPr>
              <a:t>) = 1 – 4/36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        = 32/36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218657" y="-2237581"/>
            <a:ext cx="2179637" cy="7375525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Basic Rules of Probability</a:t>
            </a:r>
            <a:endParaRPr lang="en-US" altLang="en-US" sz="24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All probability models must obey the following rules:</a:t>
            </a:r>
            <a:endParaRPr lang="en-US" altLang="en-US" sz="36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8611" name="Vertical Title 1"/>
          <p:cNvSpPr>
            <a:spLocks noGrp="1"/>
          </p:cNvSpPr>
          <p:nvPr>
            <p:ph type="title" orient="vert"/>
          </p:nvPr>
        </p:nvSpPr>
        <p:spPr>
          <a:xfrm>
            <a:off x="8135938" y="954088"/>
            <a:ext cx="681037" cy="5499100"/>
          </a:xfrm>
        </p:spPr>
        <p:txBody>
          <a:bodyPr/>
          <a:lstStyle/>
          <a:p>
            <a:pPr eaLnBrk="1" hangingPunct="1"/>
            <a:r>
              <a:rPr lang="en-US" altLang="en-US" sz="2200" smtClean="0">
                <a:solidFill>
                  <a:srgbClr val="E81F30"/>
                </a:solidFill>
                <a:ea typeface="ＭＳ Ｐゴシック" panose="020B0600070205080204" pitchFamily="34" charset="-128"/>
              </a:rPr>
              <a:t>Probability Rules</a:t>
            </a:r>
          </a:p>
        </p:txBody>
      </p:sp>
      <p:grpSp>
        <p:nvGrpSpPr>
          <p:cNvPr id="68612" name="Group 10"/>
          <p:cNvGrpSpPr>
            <a:grpSpLocks/>
          </p:cNvGrpSpPr>
          <p:nvPr/>
        </p:nvGrpSpPr>
        <p:grpSpPr bwMode="auto">
          <a:xfrm>
            <a:off x="279400" y="1473200"/>
            <a:ext cx="7856538" cy="4062413"/>
            <a:chOff x="279400" y="1473200"/>
            <a:chExt cx="7856537" cy="4062651"/>
          </a:xfrm>
        </p:grpSpPr>
        <p:sp>
          <p:nvSpPr>
            <p:cNvPr id="14" name="TextBox 13"/>
            <p:cNvSpPr txBox="1"/>
            <p:nvPr/>
          </p:nvSpPr>
          <p:spPr>
            <a:xfrm>
              <a:off x="279400" y="1473200"/>
              <a:ext cx="7856537" cy="406265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Aft>
                  <a:spcPts val="1200"/>
                </a:spcAft>
                <a:buFont typeface="Wingdings" charset="2"/>
                <a:buChar char="§"/>
                <a:defRPr/>
              </a:pPr>
              <a:r>
                <a:rPr lang="en-US" sz="1800" b="1" dirty="0" smtClean="0">
                  <a:solidFill>
                    <a:srgbClr val="000000"/>
                  </a:solidFill>
                </a:rPr>
                <a:t>The probability of any event is a number between 0 and 1.</a:t>
              </a:r>
            </a:p>
            <a:p>
              <a:pPr eaLnBrk="1" hangingPunct="1">
                <a:spcAft>
                  <a:spcPts val="1200"/>
                </a:spcAft>
                <a:buFont typeface="Wingdings" charset="2"/>
                <a:buChar char="§"/>
                <a:defRPr/>
              </a:pPr>
              <a:r>
                <a:rPr lang="en-US" sz="1800" b="1" dirty="0" smtClean="0">
                  <a:solidFill>
                    <a:srgbClr val="000000"/>
                  </a:solidFill>
                </a:rPr>
                <a:t>All possible outcomes together must have probabilities whose sum is 1.</a:t>
              </a:r>
            </a:p>
            <a:p>
              <a:pPr eaLnBrk="1" hangingPunct="1">
                <a:spcAft>
                  <a:spcPts val="1200"/>
                </a:spcAft>
                <a:buFont typeface="Wingdings" charset="2"/>
                <a:buChar char="§"/>
                <a:defRPr/>
              </a:pPr>
              <a:r>
                <a:rPr lang="en-US" sz="1800" b="1" dirty="0" smtClean="0">
                  <a:solidFill>
                    <a:srgbClr val="000000"/>
                  </a:solidFill>
                </a:rPr>
                <a:t>If all outcomes in the sample space are equally likely, the probability that event </a:t>
              </a:r>
              <a:r>
                <a:rPr lang="en-US" sz="1800" b="1" i="1" dirty="0" smtClean="0">
                  <a:solidFill>
                    <a:srgbClr val="000000"/>
                  </a:solidFill>
                </a:rPr>
                <a:t>A</a:t>
              </a:r>
              <a:r>
                <a:rPr lang="en-US" sz="1800" b="1" dirty="0" smtClean="0">
                  <a:solidFill>
                    <a:srgbClr val="000000"/>
                  </a:solidFill>
                </a:rPr>
                <a:t> occurs can be found using the formula </a:t>
              </a:r>
            </a:p>
            <a:p>
              <a:pPr eaLnBrk="1" hangingPunct="1">
                <a:spcAft>
                  <a:spcPts val="1200"/>
                </a:spcAft>
                <a:buFont typeface="Wingdings" charset="2"/>
                <a:buChar char="§"/>
                <a:defRPr/>
              </a:pPr>
              <a:endParaRPr lang="en-US" sz="1800" b="1" dirty="0" smtClean="0">
                <a:solidFill>
                  <a:srgbClr val="000000"/>
                </a:solidFill>
              </a:endParaRPr>
            </a:p>
            <a:p>
              <a:pPr eaLnBrk="1" hangingPunct="1">
                <a:spcAft>
                  <a:spcPts val="1200"/>
                </a:spcAft>
                <a:buFont typeface="Wingdings" charset="2"/>
                <a:buChar char="§"/>
                <a:defRPr/>
              </a:pPr>
              <a:endParaRPr lang="en-US" sz="1800" b="1" dirty="0" smtClean="0">
                <a:solidFill>
                  <a:srgbClr val="000000"/>
                </a:solidFill>
              </a:endParaRPr>
            </a:p>
            <a:p>
              <a:pPr eaLnBrk="1" hangingPunct="1">
                <a:spcAft>
                  <a:spcPts val="1200"/>
                </a:spcAft>
                <a:buFont typeface="Wingdings" charset="2"/>
                <a:buChar char="§"/>
                <a:defRPr/>
              </a:pPr>
              <a:r>
                <a:rPr lang="en-US" sz="1800" b="1" dirty="0" smtClean="0">
                  <a:solidFill>
                    <a:srgbClr val="000000"/>
                  </a:solidFill>
                </a:rPr>
                <a:t>The probability that an event does not occur is 1 minus the probability that the event does occur.</a:t>
              </a:r>
            </a:p>
            <a:p>
              <a:pPr eaLnBrk="1" hangingPunct="1">
                <a:spcAft>
                  <a:spcPts val="1200"/>
                </a:spcAft>
                <a:buFont typeface="Wingdings" charset="2"/>
                <a:buChar char="§"/>
                <a:defRPr/>
              </a:pPr>
              <a:r>
                <a:rPr lang="en-US" sz="1800" b="1" dirty="0" smtClean="0">
                  <a:solidFill>
                    <a:srgbClr val="000000"/>
                  </a:solidFill>
                </a:rPr>
                <a:t>If two events have no outcomes in common, the probability that one or the other occurs is the sum of their individual probabilities.</a:t>
              </a:r>
            </a:p>
          </p:txBody>
        </p:sp>
        <p:graphicFrame>
          <p:nvGraphicFramePr>
            <p:cNvPr id="68615" name="Object 2"/>
            <p:cNvGraphicFramePr>
              <a:graphicFrameLocks noChangeAspect="1"/>
            </p:cNvGraphicFramePr>
            <p:nvPr/>
          </p:nvGraphicFramePr>
          <p:xfrm>
            <a:off x="1644650" y="3390899"/>
            <a:ext cx="4877722" cy="5749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22" name="Equation" r:id="rId3" imgW="3340100" imgH="393700" progId="Equation.3">
                    <p:embed/>
                  </p:oleObj>
                </mc:Choice>
                <mc:Fallback>
                  <p:oleObj name="Equation" r:id="rId3" imgW="3340100" imgH="3937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4650" y="3390899"/>
                          <a:ext cx="4877722" cy="5749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TextBox 9"/>
          <p:cNvSpPr txBox="1"/>
          <p:nvPr/>
        </p:nvSpPr>
        <p:spPr>
          <a:xfrm>
            <a:off x="620713" y="5561013"/>
            <a:ext cx="7375525" cy="11080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u="sng" dirty="0">
                <a:solidFill>
                  <a:srgbClr val="E81F30"/>
                </a:solidFill>
                <a:ea typeface="ＭＳ Ｐゴシック" pitchFamily="-111" charset="-128"/>
                <a:cs typeface="ＭＳ Ｐゴシック" pitchFamily="-111" charset="-128"/>
              </a:rPr>
              <a:t>Definition:</a:t>
            </a:r>
          </a:p>
          <a:p>
            <a:pPr>
              <a:defRPr/>
            </a:pPr>
            <a:endParaRPr lang="en-US" sz="600" b="1" u="sng" dirty="0">
              <a:solidFill>
                <a:srgbClr val="E81F30"/>
              </a:solidFill>
              <a:ea typeface="ＭＳ Ｐゴシック" pitchFamily="-111" charset="-128"/>
              <a:cs typeface="ＭＳ Ｐゴシック" pitchFamily="-111" charset="-128"/>
            </a:endParaRP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Two events are </a:t>
            </a:r>
            <a:r>
              <a:rPr lang="en-US" sz="2000" b="1" dirty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mutually exclusive (disjoint)</a:t>
            </a:r>
            <a:r>
              <a:rPr lang="en-US" sz="2000" dirty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 if they have no outcomes in common and so can never occur together.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218657" y="-2237581"/>
            <a:ext cx="2179637" cy="7375525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Basic Rules of Probability</a:t>
            </a:r>
            <a:endParaRPr lang="en-US" altLang="en-US" sz="24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9635" name="Vertical Title 1"/>
          <p:cNvSpPr>
            <a:spLocks noGrp="1"/>
          </p:cNvSpPr>
          <p:nvPr>
            <p:ph type="title" orient="vert"/>
          </p:nvPr>
        </p:nvSpPr>
        <p:spPr>
          <a:xfrm>
            <a:off x="8135938" y="954088"/>
            <a:ext cx="681037" cy="5499100"/>
          </a:xfrm>
        </p:spPr>
        <p:txBody>
          <a:bodyPr/>
          <a:lstStyle/>
          <a:p>
            <a:pPr eaLnBrk="1" hangingPunct="1"/>
            <a:r>
              <a:rPr lang="en-US" altLang="en-US" sz="2200" smtClean="0">
                <a:solidFill>
                  <a:srgbClr val="E81F30"/>
                </a:solidFill>
                <a:ea typeface="ＭＳ Ｐゴシック" panose="020B0600070205080204" pitchFamily="34" charset="-128"/>
              </a:rPr>
              <a:t>Probability Rules</a:t>
            </a:r>
          </a:p>
        </p:txBody>
      </p:sp>
      <p:grpSp>
        <p:nvGrpSpPr>
          <p:cNvPr id="69636" name="Group 10"/>
          <p:cNvGrpSpPr>
            <a:grpSpLocks/>
          </p:cNvGrpSpPr>
          <p:nvPr/>
        </p:nvGrpSpPr>
        <p:grpSpPr bwMode="auto">
          <a:xfrm>
            <a:off x="514350" y="1220788"/>
            <a:ext cx="7481888" cy="5016500"/>
            <a:chOff x="513588" y="1220987"/>
            <a:chExt cx="7482650" cy="5016757"/>
          </a:xfrm>
        </p:grpSpPr>
        <p:sp>
          <p:nvSpPr>
            <p:cNvPr id="69637" name="TextBox 6"/>
            <p:cNvSpPr txBox="1">
              <a:spLocks noChangeArrowheads="1"/>
            </p:cNvSpPr>
            <p:nvPr/>
          </p:nvSpPr>
          <p:spPr bwMode="auto">
            <a:xfrm>
              <a:off x="513588" y="1220987"/>
              <a:ext cx="7482650" cy="5016757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FFFFFF"/>
                </a:gs>
              </a:gsLst>
              <a:lin ang="522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ts val="2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000"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rgbClr val="C7EEEC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rgbClr val="C7EEEC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altLang="en-US" sz="2400">
                  <a:solidFill>
                    <a:schemeClr val="tx1"/>
                  </a:solidFill>
                </a:rPr>
                <a:t>For any event </a:t>
              </a:r>
              <a:r>
                <a:rPr lang="en-US" altLang="en-US" sz="2400" i="1">
                  <a:solidFill>
                    <a:schemeClr val="tx1"/>
                  </a:solidFill>
                </a:rPr>
                <a:t>A</a:t>
              </a:r>
              <a:r>
                <a:rPr lang="en-US" altLang="en-US" sz="2400">
                  <a:solidFill>
                    <a:schemeClr val="tx1"/>
                  </a:solidFill>
                </a:rPr>
                <a:t>,  0 ≤ </a:t>
              </a:r>
              <a:r>
                <a:rPr lang="en-US" altLang="en-US" sz="2400" i="1">
                  <a:solidFill>
                    <a:schemeClr val="tx1"/>
                  </a:solidFill>
                </a:rPr>
                <a:t>P</a:t>
              </a:r>
              <a:r>
                <a:rPr lang="en-US" altLang="en-US" sz="2400">
                  <a:solidFill>
                    <a:schemeClr val="tx1"/>
                  </a:solidFill>
                </a:rPr>
                <a:t>(</a:t>
              </a:r>
              <a:r>
                <a:rPr lang="en-US" altLang="en-US" sz="2400" i="1">
                  <a:solidFill>
                    <a:schemeClr val="tx1"/>
                  </a:solidFill>
                </a:rPr>
                <a:t>A</a:t>
              </a:r>
              <a:r>
                <a:rPr lang="en-US" altLang="en-US" sz="2400">
                  <a:solidFill>
                    <a:schemeClr val="tx1"/>
                  </a:solidFill>
                </a:rPr>
                <a:t>) ≤ 1.</a:t>
              </a:r>
            </a:p>
            <a:p>
              <a:pPr eaLnBrk="1" hangingPunct="1">
                <a:spcBef>
                  <a:spcPct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altLang="en-US" sz="2400">
                  <a:solidFill>
                    <a:schemeClr val="tx1"/>
                  </a:solidFill>
                </a:rPr>
                <a:t>If </a:t>
              </a:r>
              <a:r>
                <a:rPr lang="en-US" altLang="en-US" sz="2400" i="1">
                  <a:solidFill>
                    <a:schemeClr val="tx1"/>
                  </a:solidFill>
                </a:rPr>
                <a:t>S</a:t>
              </a:r>
              <a:r>
                <a:rPr lang="en-US" altLang="en-US" sz="2400">
                  <a:solidFill>
                    <a:schemeClr val="tx1"/>
                  </a:solidFill>
                </a:rPr>
                <a:t> is the sample space in a probability model, </a:t>
              </a:r>
            </a:p>
            <a:p>
              <a:pPr algn="ctr" eaLnBrk="1" hangingPunct="1"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</a:pPr>
              <a:r>
                <a:rPr lang="en-US" altLang="en-US" sz="2400" i="1">
                  <a:solidFill>
                    <a:schemeClr val="tx1"/>
                  </a:solidFill>
                </a:rPr>
                <a:t>P</a:t>
              </a:r>
              <a:r>
                <a:rPr lang="en-US" altLang="en-US" sz="2400">
                  <a:solidFill>
                    <a:schemeClr val="tx1"/>
                  </a:solidFill>
                </a:rPr>
                <a:t>(</a:t>
              </a:r>
              <a:r>
                <a:rPr lang="en-US" altLang="en-US" sz="2400" i="1">
                  <a:solidFill>
                    <a:schemeClr val="tx1"/>
                  </a:solidFill>
                </a:rPr>
                <a:t>S</a:t>
              </a:r>
              <a:r>
                <a:rPr lang="en-US" altLang="en-US" sz="2400">
                  <a:solidFill>
                    <a:schemeClr val="tx1"/>
                  </a:solidFill>
                </a:rPr>
                <a:t>) = 1.</a:t>
              </a:r>
            </a:p>
            <a:p>
              <a:pPr eaLnBrk="1" hangingPunct="1">
                <a:spcBef>
                  <a:spcPct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altLang="en-US" sz="2400">
                  <a:solidFill>
                    <a:schemeClr val="tx1"/>
                  </a:solidFill>
                </a:rPr>
                <a:t>In the case of equally likely outcomes,</a:t>
              </a:r>
            </a:p>
            <a:p>
              <a:pPr eaLnBrk="1" hangingPunct="1">
                <a:spcBef>
                  <a:spcPct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</a:pPr>
              <a:endParaRPr lang="en-US" altLang="en-US" sz="2400">
                <a:solidFill>
                  <a:schemeClr val="tx1"/>
                </a:solidFill>
              </a:endParaRPr>
            </a:p>
            <a:p>
              <a:pPr eaLnBrk="1" hangingPunct="1">
                <a:spcBef>
                  <a:spcPct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</a:pPr>
              <a:endParaRPr lang="en-US" altLang="en-US" sz="2400">
                <a:solidFill>
                  <a:schemeClr val="tx1"/>
                </a:solidFill>
              </a:endParaRPr>
            </a:p>
            <a:p>
              <a:pPr eaLnBrk="1" hangingPunct="1">
                <a:spcBef>
                  <a:spcPct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altLang="en-US" sz="2400" b="1">
                  <a:solidFill>
                    <a:schemeClr val="tx1"/>
                  </a:solidFill>
                </a:rPr>
                <a:t>Complement rule:</a:t>
              </a:r>
              <a:r>
                <a:rPr lang="en-US" altLang="en-US" sz="2400">
                  <a:solidFill>
                    <a:schemeClr val="tx1"/>
                  </a:solidFill>
                </a:rPr>
                <a:t>  </a:t>
              </a:r>
              <a:r>
                <a:rPr lang="en-US" altLang="en-US" sz="2400" i="1">
                  <a:solidFill>
                    <a:schemeClr val="tx1"/>
                  </a:solidFill>
                </a:rPr>
                <a:t>P</a:t>
              </a:r>
              <a:r>
                <a:rPr lang="en-US" altLang="en-US" sz="2400">
                  <a:solidFill>
                    <a:schemeClr val="tx1"/>
                  </a:solidFill>
                </a:rPr>
                <a:t>(</a:t>
              </a:r>
              <a:r>
                <a:rPr lang="en-US" altLang="en-US" sz="2400" i="1">
                  <a:solidFill>
                    <a:schemeClr val="tx1"/>
                  </a:solidFill>
                </a:rPr>
                <a:t>A</a:t>
              </a:r>
              <a:r>
                <a:rPr lang="en-US" altLang="en-US" sz="2400" i="1" baseline="30000">
                  <a:solidFill>
                    <a:schemeClr val="tx1"/>
                  </a:solidFill>
                </a:rPr>
                <a:t>C</a:t>
              </a:r>
              <a:r>
                <a:rPr lang="en-US" altLang="en-US" sz="2400">
                  <a:solidFill>
                    <a:schemeClr val="tx1"/>
                  </a:solidFill>
                </a:rPr>
                <a:t>) = 1 – </a:t>
              </a:r>
              <a:r>
                <a:rPr lang="en-US" altLang="en-US" sz="2400" i="1">
                  <a:solidFill>
                    <a:schemeClr val="tx1"/>
                  </a:solidFill>
                </a:rPr>
                <a:t>P</a:t>
              </a:r>
              <a:r>
                <a:rPr lang="en-US" altLang="en-US" sz="2400">
                  <a:solidFill>
                    <a:schemeClr val="tx1"/>
                  </a:solidFill>
                </a:rPr>
                <a:t>(</a:t>
              </a:r>
              <a:r>
                <a:rPr lang="en-US" altLang="en-US" sz="2400" i="1">
                  <a:solidFill>
                    <a:schemeClr val="tx1"/>
                  </a:solidFill>
                </a:rPr>
                <a:t>A</a:t>
              </a:r>
              <a:r>
                <a:rPr lang="en-US" altLang="en-US" sz="2400">
                  <a:solidFill>
                    <a:schemeClr val="tx1"/>
                  </a:solidFill>
                </a:rPr>
                <a:t>)</a:t>
              </a:r>
            </a:p>
            <a:p>
              <a:pPr eaLnBrk="1" hangingPunct="1">
                <a:spcBef>
                  <a:spcPct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altLang="en-US" sz="2400" b="1">
                  <a:solidFill>
                    <a:schemeClr val="tx1"/>
                  </a:solidFill>
                </a:rPr>
                <a:t>Addition rule for mutually exclusive events:</a:t>
              </a:r>
              <a:r>
                <a:rPr lang="en-US" altLang="en-US" sz="2400">
                  <a:solidFill>
                    <a:schemeClr val="tx1"/>
                  </a:solidFill>
                </a:rPr>
                <a:t> If </a:t>
              </a:r>
              <a:r>
                <a:rPr lang="en-US" altLang="en-US" sz="2400" i="1">
                  <a:solidFill>
                    <a:schemeClr val="tx1"/>
                  </a:solidFill>
                </a:rPr>
                <a:t>A </a:t>
              </a:r>
              <a:r>
                <a:rPr lang="en-US" altLang="en-US" sz="2400">
                  <a:solidFill>
                    <a:schemeClr val="tx1"/>
                  </a:solidFill>
                </a:rPr>
                <a:t>and </a:t>
              </a:r>
              <a:r>
                <a:rPr lang="en-US" altLang="en-US" sz="2400" i="1">
                  <a:solidFill>
                    <a:schemeClr val="tx1"/>
                  </a:solidFill>
                </a:rPr>
                <a:t>B </a:t>
              </a:r>
              <a:r>
                <a:rPr lang="en-US" altLang="en-US" sz="2400">
                  <a:solidFill>
                    <a:schemeClr val="tx1"/>
                  </a:solidFill>
                </a:rPr>
                <a:t>are mutually exclusive,  </a:t>
              </a:r>
            </a:p>
            <a:p>
              <a:pPr algn="ctr" eaLnBrk="1" hangingPunct="1"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</a:pPr>
              <a:r>
                <a:rPr lang="en-US" altLang="en-US" sz="2400" i="1">
                  <a:solidFill>
                    <a:schemeClr val="tx1"/>
                  </a:solidFill>
                </a:rPr>
                <a:t>P</a:t>
              </a:r>
              <a:r>
                <a:rPr lang="en-US" altLang="en-US" sz="2400">
                  <a:solidFill>
                    <a:schemeClr val="tx1"/>
                  </a:solidFill>
                </a:rPr>
                <a:t>(</a:t>
              </a:r>
              <a:r>
                <a:rPr lang="en-US" altLang="en-US" sz="2400" i="1">
                  <a:solidFill>
                    <a:schemeClr val="tx1"/>
                  </a:solidFill>
                </a:rPr>
                <a:t>A </a:t>
              </a:r>
              <a:r>
                <a:rPr lang="en-US" altLang="en-US" sz="2400">
                  <a:solidFill>
                    <a:schemeClr val="tx1"/>
                  </a:solidFill>
                </a:rPr>
                <a:t>or </a:t>
              </a:r>
              <a:r>
                <a:rPr lang="en-US" altLang="en-US" sz="2400" i="1">
                  <a:solidFill>
                    <a:schemeClr val="tx1"/>
                  </a:solidFill>
                </a:rPr>
                <a:t>B</a:t>
              </a:r>
              <a:r>
                <a:rPr lang="en-US" altLang="en-US" sz="2400">
                  <a:solidFill>
                    <a:schemeClr val="tx1"/>
                  </a:solidFill>
                </a:rPr>
                <a:t>) = </a:t>
              </a:r>
              <a:r>
                <a:rPr lang="en-US" altLang="en-US" sz="2400" i="1">
                  <a:solidFill>
                    <a:schemeClr val="tx1"/>
                  </a:solidFill>
                </a:rPr>
                <a:t>P</a:t>
              </a:r>
              <a:r>
                <a:rPr lang="en-US" altLang="en-US" sz="2400">
                  <a:solidFill>
                    <a:schemeClr val="tx1"/>
                  </a:solidFill>
                </a:rPr>
                <a:t>(</a:t>
              </a:r>
              <a:r>
                <a:rPr lang="en-US" altLang="en-US" sz="2400" i="1">
                  <a:solidFill>
                    <a:schemeClr val="tx1"/>
                  </a:solidFill>
                </a:rPr>
                <a:t>A</a:t>
              </a:r>
              <a:r>
                <a:rPr lang="en-US" altLang="en-US" sz="2400">
                  <a:solidFill>
                    <a:schemeClr val="tx1"/>
                  </a:solidFill>
                </a:rPr>
                <a:t>) + </a:t>
              </a:r>
              <a:r>
                <a:rPr lang="en-US" altLang="en-US" sz="2400" i="1">
                  <a:solidFill>
                    <a:schemeClr val="tx1"/>
                  </a:solidFill>
                </a:rPr>
                <a:t>P</a:t>
              </a:r>
              <a:r>
                <a:rPr lang="en-US" altLang="en-US" sz="2400">
                  <a:solidFill>
                    <a:schemeClr val="tx1"/>
                  </a:solidFill>
                </a:rPr>
                <a:t>(</a:t>
              </a:r>
              <a:r>
                <a:rPr lang="en-US" altLang="en-US" sz="2400" i="1">
                  <a:solidFill>
                    <a:schemeClr val="tx1"/>
                  </a:solidFill>
                </a:rPr>
                <a:t>B</a:t>
              </a:r>
              <a:r>
                <a:rPr lang="en-US" altLang="en-US" sz="2400">
                  <a:solidFill>
                    <a:schemeClr val="tx1"/>
                  </a:solidFill>
                </a:rPr>
                <a:t>). </a:t>
              </a:r>
              <a:endParaRPr lang="en-US" altLang="en-US" sz="2400" b="1">
                <a:solidFill>
                  <a:schemeClr val="tx1"/>
                </a:solidFill>
              </a:endParaRPr>
            </a:p>
          </p:txBody>
        </p:sp>
        <p:graphicFrame>
          <p:nvGraphicFramePr>
            <p:cNvPr id="69638" name="Object 2"/>
            <p:cNvGraphicFramePr>
              <a:graphicFrameLocks noChangeAspect="1"/>
            </p:cNvGraphicFramePr>
            <p:nvPr/>
          </p:nvGraphicFramePr>
          <p:xfrm>
            <a:off x="956438" y="3365500"/>
            <a:ext cx="6684200" cy="78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645" name="Equation" r:id="rId3" imgW="3340100" imgH="393700" progId="Equation.3">
                    <p:embed/>
                  </p:oleObj>
                </mc:Choice>
                <mc:Fallback>
                  <p:oleObj name="Equation" r:id="rId3" imgW="3340100" imgH="3937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6438" y="3365500"/>
                          <a:ext cx="6684200" cy="787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218657" y="-2237581"/>
            <a:ext cx="2179637" cy="7375525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Example: Distance Learning</a:t>
            </a:r>
            <a:endParaRPr lang="en-US" altLang="en-US" sz="24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Distance-learning courses are rapidly gaining popularity among college students. Randomly select an undergraduate student who is taking distance-learning courses for credit and record the student’s age.  Here is the probability model:</a:t>
            </a:r>
            <a:endParaRPr lang="en-US" altLang="en-US" b="1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0659" name="Vertical Title 1"/>
          <p:cNvSpPr>
            <a:spLocks noGrp="1"/>
          </p:cNvSpPr>
          <p:nvPr>
            <p:ph type="title" orient="vert"/>
          </p:nvPr>
        </p:nvSpPr>
        <p:spPr>
          <a:xfrm>
            <a:off x="8135938" y="954088"/>
            <a:ext cx="681037" cy="5499100"/>
          </a:xfrm>
        </p:spPr>
        <p:txBody>
          <a:bodyPr/>
          <a:lstStyle/>
          <a:p>
            <a:pPr eaLnBrk="1" hangingPunct="1"/>
            <a:r>
              <a:rPr lang="en-US" altLang="en-US" sz="2200" smtClean="0">
                <a:solidFill>
                  <a:srgbClr val="E81F30"/>
                </a:solidFill>
                <a:ea typeface="ＭＳ Ｐゴシック" panose="020B0600070205080204" pitchFamily="34" charset="-128"/>
              </a:rPr>
              <a:t>Probability Rules</a:t>
            </a:r>
          </a:p>
        </p:txBody>
      </p:sp>
      <p:pic>
        <p:nvPicPr>
          <p:cNvPr id="70660" name="Picture 8" descr="P5.07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50" y="3644900"/>
            <a:ext cx="1628775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20713" y="2540000"/>
          <a:ext cx="7515225" cy="742950"/>
        </p:xfrm>
        <a:graphic>
          <a:graphicData uri="http://schemas.openxmlformats.org/drawingml/2006/table">
            <a:tbl>
              <a:tblPr/>
              <a:tblGrid>
                <a:gridCol w="1982787"/>
                <a:gridCol w="1382713"/>
                <a:gridCol w="1382712"/>
                <a:gridCol w="1384300"/>
                <a:gridCol w="1382713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Age group (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):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18 to 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24 to 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30 to 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40 or over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Probability: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2400" y="3644900"/>
            <a:ext cx="64516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2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C7EEEC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C7EEEC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0"/>
              </a:spcAft>
              <a:buClrTx/>
              <a:buSzTx/>
              <a:buFontTx/>
              <a:buAutoNum type="alphaLcParenBoth"/>
            </a:pPr>
            <a:r>
              <a:rPr lang="en-US" altLang="en-US" sz="1800" dirty="0">
                <a:solidFill>
                  <a:schemeClr val="tx1"/>
                </a:solidFill>
              </a:rPr>
              <a:t>Show that this is a legitimate probability model</a:t>
            </a:r>
            <a:r>
              <a:rPr lang="en-US" altLang="en-US" sz="1800" dirty="0" smtClean="0">
                <a:solidFill>
                  <a:schemeClr val="tx1"/>
                </a:solidFill>
              </a:rPr>
              <a:t>.</a:t>
            </a:r>
          </a:p>
          <a:p>
            <a:pPr lvl="0" eaLnBrk="1" hangingPunct="1">
              <a:spcBef>
                <a:spcPct val="0"/>
              </a:spcBef>
              <a:spcAft>
                <a:spcPts val="6000"/>
              </a:spcAft>
              <a:buClrTx/>
              <a:buSzTx/>
              <a:buFontTx/>
              <a:buAutoNum type="alphaLcParenBoth"/>
            </a:pPr>
            <a:r>
              <a:rPr lang="en-US" sz="1800" dirty="0"/>
              <a:t>Find the probability that the chosen student is between 24 and 39 years </a:t>
            </a:r>
            <a:r>
              <a:rPr lang="en-US" sz="1800" dirty="0" smtClean="0"/>
              <a:t>old</a:t>
            </a:r>
            <a:endParaRPr lang="en-US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ClrTx/>
              <a:buSzTx/>
              <a:buFontTx/>
              <a:buAutoNum type="alphaLcParenBoth"/>
            </a:pPr>
            <a:r>
              <a:rPr lang="en-US" altLang="en-US" sz="1800" dirty="0">
                <a:solidFill>
                  <a:schemeClr val="tx1"/>
                </a:solidFill>
              </a:rPr>
              <a:t>Find the probability that the chosen student is not in the traditional college age group (18 to 23 years).</a:t>
            </a: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290888" y="-2309812"/>
            <a:ext cx="2547937" cy="7888287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Two-Way Tables and Probability</a:t>
            </a:r>
            <a:endParaRPr lang="en-US" altLang="en-US" sz="24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When finding probabilities involving two events, a two-way table can display the sample space in a way that makes probability calculations easier.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Consider the example on page 303. Suppose we choose a student at random. Find the probability that the student</a:t>
            </a:r>
          </a:p>
        </p:txBody>
      </p:sp>
      <p:sp>
        <p:nvSpPr>
          <p:cNvPr id="71683" name="Vertical Title 1"/>
          <p:cNvSpPr>
            <a:spLocks noGrp="1"/>
          </p:cNvSpPr>
          <p:nvPr>
            <p:ph type="title" orient="vert"/>
          </p:nvPr>
        </p:nvSpPr>
        <p:spPr>
          <a:xfrm>
            <a:off x="8135938" y="954088"/>
            <a:ext cx="681037" cy="5499100"/>
          </a:xfrm>
        </p:spPr>
        <p:txBody>
          <a:bodyPr/>
          <a:lstStyle/>
          <a:p>
            <a:pPr eaLnBrk="1" hangingPunct="1"/>
            <a:r>
              <a:rPr lang="en-US" altLang="en-US" sz="2200" smtClean="0">
                <a:solidFill>
                  <a:srgbClr val="E81F30"/>
                </a:solidFill>
                <a:ea typeface="ＭＳ Ｐゴシック" panose="020B0600070205080204" pitchFamily="34" charset="-128"/>
              </a:rPr>
              <a:t>Probability Rules</a:t>
            </a:r>
          </a:p>
        </p:txBody>
      </p:sp>
      <p:sp>
        <p:nvSpPr>
          <p:cNvPr id="71684" name="TextBox 10"/>
          <p:cNvSpPr txBox="1">
            <a:spLocks noChangeArrowheads="1"/>
          </p:cNvSpPr>
          <p:nvPr/>
        </p:nvSpPr>
        <p:spPr bwMode="auto">
          <a:xfrm>
            <a:off x="4483100" y="2690813"/>
            <a:ext cx="3652838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2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C7EEEC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C7EEEC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400"/>
              </a:spcAft>
              <a:buClrTx/>
              <a:buSzTx/>
              <a:buFontTx/>
              <a:buAutoNum type="alphaLcParenBoth"/>
            </a:pPr>
            <a:r>
              <a:rPr lang="en-US" altLang="en-US" sz="1800">
                <a:solidFill>
                  <a:schemeClr val="tx1"/>
                </a:solidFill>
              </a:rPr>
              <a:t>has pierced ears.</a:t>
            </a: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ClrTx/>
              <a:buSzTx/>
              <a:buFontTx/>
              <a:buAutoNum type="alphaLcParenBoth"/>
            </a:pPr>
            <a:r>
              <a:rPr lang="en-US" altLang="en-US" sz="1800">
                <a:solidFill>
                  <a:schemeClr val="tx1"/>
                </a:solidFill>
              </a:rPr>
              <a:t>is a male with pierced ears.</a:t>
            </a: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ClrTx/>
              <a:buSzTx/>
              <a:buFontTx/>
              <a:buAutoNum type="alphaLcParenBoth"/>
            </a:pPr>
            <a:r>
              <a:rPr lang="en-US" altLang="en-US" sz="1800">
                <a:solidFill>
                  <a:schemeClr val="tx1"/>
                </a:solidFill>
              </a:rPr>
              <a:t>is a male or has pierced ears.</a:t>
            </a:r>
          </a:p>
        </p:txBody>
      </p:sp>
      <p:pic>
        <p:nvPicPr>
          <p:cNvPr id="71685" name="Picture 7" descr="tableun_05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2643188"/>
            <a:ext cx="3582987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20688" y="5054600"/>
            <a:ext cx="8088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C7EEEC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C7EEEC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(a) Each student is equally likely to be chosen. 103 students have pierced ears.  So, </a:t>
            </a:r>
            <a:r>
              <a:rPr lang="en-US" altLang="en-US" i="1">
                <a:solidFill>
                  <a:schemeClr val="tx1"/>
                </a:solidFill>
              </a:rPr>
              <a:t>P(</a:t>
            </a:r>
            <a:r>
              <a:rPr lang="en-US" altLang="en-US">
                <a:solidFill>
                  <a:schemeClr val="tx1"/>
                </a:solidFill>
              </a:rPr>
              <a:t>pierced ears) = </a:t>
            </a:r>
            <a:r>
              <a:rPr lang="en-US" altLang="en-US" i="1">
                <a:solidFill>
                  <a:schemeClr val="tx1"/>
                </a:solidFill>
              </a:rPr>
              <a:t>P</a:t>
            </a:r>
            <a:r>
              <a:rPr lang="en-US" altLang="en-US">
                <a:solidFill>
                  <a:schemeClr val="tx1"/>
                </a:solidFill>
              </a:rPr>
              <a:t>(</a:t>
            </a:r>
            <a:r>
              <a:rPr lang="en-US" altLang="en-US" i="1">
                <a:solidFill>
                  <a:schemeClr val="tx1"/>
                </a:solidFill>
              </a:rPr>
              <a:t>B</a:t>
            </a:r>
            <a:r>
              <a:rPr lang="en-US" altLang="en-US">
                <a:solidFill>
                  <a:schemeClr val="tx1"/>
                </a:solidFill>
              </a:rPr>
              <a:t>) = 103/178.</a:t>
            </a:r>
          </a:p>
        </p:txBody>
      </p:sp>
      <p:sp>
        <p:nvSpPr>
          <p:cNvPr id="71687" name="TextBox 13"/>
          <p:cNvSpPr txBox="1">
            <a:spLocks noChangeArrowheads="1"/>
          </p:cNvSpPr>
          <p:nvPr/>
        </p:nvSpPr>
        <p:spPr bwMode="auto">
          <a:xfrm>
            <a:off x="1700213" y="4375150"/>
            <a:ext cx="5565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2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C7EEEC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C7EEEC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Define events </a:t>
            </a:r>
            <a:r>
              <a:rPr lang="en-US" altLang="en-US" sz="1800" b="1" i="1">
                <a:solidFill>
                  <a:schemeClr val="tx1"/>
                </a:solidFill>
              </a:rPr>
              <a:t>A</a:t>
            </a:r>
            <a:r>
              <a:rPr lang="en-US" altLang="en-US" sz="1800" b="1">
                <a:solidFill>
                  <a:schemeClr val="tx1"/>
                </a:solidFill>
              </a:rPr>
              <a:t>: is male and </a:t>
            </a:r>
            <a:r>
              <a:rPr lang="en-US" altLang="en-US" sz="1800" b="1" i="1">
                <a:solidFill>
                  <a:schemeClr val="tx1"/>
                </a:solidFill>
              </a:rPr>
              <a:t>B</a:t>
            </a:r>
            <a:r>
              <a:rPr lang="en-US" altLang="en-US" sz="1800" b="1">
                <a:solidFill>
                  <a:schemeClr val="tx1"/>
                </a:solidFill>
              </a:rPr>
              <a:t>: has pierced ears.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38150" y="5054600"/>
            <a:ext cx="80899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C7EEEC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C7EEEC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(b) We want to find </a:t>
            </a:r>
            <a:r>
              <a:rPr lang="en-US" altLang="en-US" i="1">
                <a:solidFill>
                  <a:schemeClr val="tx1"/>
                </a:solidFill>
              </a:rPr>
              <a:t>P</a:t>
            </a:r>
            <a:r>
              <a:rPr lang="en-US" altLang="en-US">
                <a:solidFill>
                  <a:schemeClr val="tx1"/>
                </a:solidFill>
              </a:rPr>
              <a:t>(male </a:t>
            </a:r>
            <a:r>
              <a:rPr lang="en-US" altLang="en-US" i="1">
                <a:solidFill>
                  <a:schemeClr val="tx1"/>
                </a:solidFill>
              </a:rPr>
              <a:t>and</a:t>
            </a:r>
            <a:r>
              <a:rPr lang="en-US" altLang="en-US">
                <a:solidFill>
                  <a:schemeClr val="tx1"/>
                </a:solidFill>
              </a:rPr>
              <a:t> pierced ears), that is, </a:t>
            </a:r>
            <a:r>
              <a:rPr lang="en-US" altLang="en-US" i="1">
                <a:solidFill>
                  <a:schemeClr val="tx1"/>
                </a:solidFill>
              </a:rPr>
              <a:t>P</a:t>
            </a:r>
            <a:r>
              <a:rPr lang="en-US" altLang="en-US">
                <a:solidFill>
                  <a:schemeClr val="tx1"/>
                </a:solidFill>
              </a:rPr>
              <a:t>(</a:t>
            </a:r>
            <a:r>
              <a:rPr lang="en-US" altLang="en-US" i="1">
                <a:solidFill>
                  <a:schemeClr val="tx1"/>
                </a:solidFill>
              </a:rPr>
              <a:t>A </a:t>
            </a:r>
            <a:r>
              <a:rPr lang="en-US" altLang="en-US">
                <a:solidFill>
                  <a:schemeClr val="tx1"/>
                </a:solidFill>
              </a:rPr>
              <a:t>and </a:t>
            </a:r>
            <a:r>
              <a:rPr lang="en-US" altLang="en-US" i="1">
                <a:solidFill>
                  <a:schemeClr val="tx1"/>
                </a:solidFill>
              </a:rPr>
              <a:t>B</a:t>
            </a:r>
            <a:r>
              <a:rPr lang="en-US" altLang="en-US">
                <a:solidFill>
                  <a:schemeClr val="tx1"/>
                </a:solidFill>
              </a:rPr>
              <a:t>).  Look at the intersection of the “Male” row and “Yes” column.  There are 19 males with pierced ears.  So, </a:t>
            </a:r>
            <a:r>
              <a:rPr lang="en-US" altLang="en-US" i="1">
                <a:solidFill>
                  <a:schemeClr val="tx1"/>
                </a:solidFill>
              </a:rPr>
              <a:t>P</a:t>
            </a:r>
            <a:r>
              <a:rPr lang="en-US" altLang="en-US">
                <a:solidFill>
                  <a:schemeClr val="tx1"/>
                </a:solidFill>
              </a:rPr>
              <a:t>(</a:t>
            </a:r>
            <a:r>
              <a:rPr lang="en-US" altLang="en-US" i="1">
                <a:solidFill>
                  <a:schemeClr val="tx1"/>
                </a:solidFill>
              </a:rPr>
              <a:t>A </a:t>
            </a:r>
            <a:r>
              <a:rPr lang="en-US" altLang="en-US">
                <a:solidFill>
                  <a:schemeClr val="tx1"/>
                </a:solidFill>
              </a:rPr>
              <a:t>and </a:t>
            </a:r>
            <a:r>
              <a:rPr lang="en-US" altLang="en-US" i="1">
                <a:solidFill>
                  <a:schemeClr val="tx1"/>
                </a:solidFill>
              </a:rPr>
              <a:t>B</a:t>
            </a:r>
            <a:r>
              <a:rPr lang="en-US" altLang="en-US">
                <a:solidFill>
                  <a:schemeClr val="tx1"/>
                </a:solidFill>
              </a:rPr>
              <a:t>) = 19/178.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38150" y="5054600"/>
            <a:ext cx="80899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C7EEEC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C7EEEC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(c) We want to find </a:t>
            </a:r>
            <a:r>
              <a:rPr lang="en-US" altLang="en-US" i="1">
                <a:solidFill>
                  <a:schemeClr val="tx1"/>
                </a:solidFill>
              </a:rPr>
              <a:t>P</a:t>
            </a:r>
            <a:r>
              <a:rPr lang="en-US" altLang="en-US">
                <a:solidFill>
                  <a:schemeClr val="tx1"/>
                </a:solidFill>
              </a:rPr>
              <a:t>(male </a:t>
            </a:r>
            <a:r>
              <a:rPr lang="en-US" altLang="en-US" i="1">
                <a:solidFill>
                  <a:schemeClr val="tx1"/>
                </a:solidFill>
              </a:rPr>
              <a:t>or</a:t>
            </a:r>
            <a:r>
              <a:rPr lang="en-US" altLang="en-US">
                <a:solidFill>
                  <a:schemeClr val="tx1"/>
                </a:solidFill>
              </a:rPr>
              <a:t> pierced ears), that is, </a:t>
            </a:r>
            <a:r>
              <a:rPr lang="en-US" altLang="en-US" i="1">
                <a:solidFill>
                  <a:schemeClr val="tx1"/>
                </a:solidFill>
              </a:rPr>
              <a:t>P</a:t>
            </a:r>
            <a:r>
              <a:rPr lang="en-US" altLang="en-US">
                <a:solidFill>
                  <a:schemeClr val="tx1"/>
                </a:solidFill>
              </a:rPr>
              <a:t>(</a:t>
            </a:r>
            <a:r>
              <a:rPr lang="en-US" altLang="en-US" i="1">
                <a:solidFill>
                  <a:schemeClr val="tx1"/>
                </a:solidFill>
              </a:rPr>
              <a:t>A </a:t>
            </a:r>
            <a:r>
              <a:rPr lang="en-US" altLang="en-US">
                <a:solidFill>
                  <a:schemeClr val="tx1"/>
                </a:solidFill>
              </a:rPr>
              <a:t>or </a:t>
            </a:r>
            <a:r>
              <a:rPr lang="en-US" altLang="en-US" i="1">
                <a:solidFill>
                  <a:schemeClr val="tx1"/>
                </a:solidFill>
              </a:rPr>
              <a:t>B</a:t>
            </a:r>
            <a:r>
              <a:rPr lang="en-US" altLang="en-US">
                <a:solidFill>
                  <a:schemeClr val="tx1"/>
                </a:solidFill>
              </a:rPr>
              <a:t>). There are 90 males in the class and 103 individuals with pierced ears. However, 19 males have pierced ears – don’t count them twice!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chemeClr val="tx1"/>
                </a:solidFill>
              </a:rPr>
              <a:t>P</a:t>
            </a:r>
            <a:r>
              <a:rPr lang="en-US" altLang="en-US">
                <a:solidFill>
                  <a:schemeClr val="tx1"/>
                </a:solidFill>
              </a:rPr>
              <a:t>(</a:t>
            </a:r>
            <a:r>
              <a:rPr lang="en-US" altLang="en-US" i="1">
                <a:solidFill>
                  <a:schemeClr val="tx1"/>
                </a:solidFill>
              </a:rPr>
              <a:t>A </a:t>
            </a:r>
            <a:r>
              <a:rPr lang="en-US" altLang="en-US">
                <a:solidFill>
                  <a:schemeClr val="tx1"/>
                </a:solidFill>
              </a:rPr>
              <a:t>or </a:t>
            </a:r>
            <a:r>
              <a:rPr lang="en-US" altLang="en-US" i="1">
                <a:solidFill>
                  <a:schemeClr val="tx1"/>
                </a:solidFill>
              </a:rPr>
              <a:t>B</a:t>
            </a:r>
            <a:r>
              <a:rPr lang="en-US" altLang="en-US">
                <a:solidFill>
                  <a:schemeClr val="tx1"/>
                </a:solidFill>
              </a:rPr>
              <a:t>) = (19 + 71 + 84)/178.  So, </a:t>
            </a:r>
            <a:r>
              <a:rPr lang="en-US" altLang="en-US" i="1">
                <a:solidFill>
                  <a:schemeClr val="tx1"/>
                </a:solidFill>
              </a:rPr>
              <a:t>P</a:t>
            </a:r>
            <a:r>
              <a:rPr lang="en-US" altLang="en-US">
                <a:solidFill>
                  <a:schemeClr val="tx1"/>
                </a:solidFill>
              </a:rPr>
              <a:t>(</a:t>
            </a:r>
            <a:r>
              <a:rPr lang="en-US" altLang="en-US" i="1">
                <a:solidFill>
                  <a:schemeClr val="tx1"/>
                </a:solidFill>
              </a:rPr>
              <a:t>A </a:t>
            </a:r>
            <a:r>
              <a:rPr lang="en-US" altLang="en-US">
                <a:solidFill>
                  <a:schemeClr val="tx1"/>
                </a:solidFill>
              </a:rPr>
              <a:t>or B</a:t>
            </a:r>
            <a:r>
              <a:rPr lang="en-US" altLang="en-US" i="1">
                <a:solidFill>
                  <a:schemeClr val="tx1"/>
                </a:solidFill>
              </a:rPr>
              <a:t>) </a:t>
            </a:r>
            <a:r>
              <a:rPr lang="en-US" altLang="en-US">
                <a:solidFill>
                  <a:schemeClr val="tx1"/>
                </a:solidFill>
              </a:rPr>
              <a:t>= 174/178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03400" y="3240088"/>
            <a:ext cx="584200" cy="6858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803400" y="3240088"/>
            <a:ext cx="584200" cy="400050"/>
          </a:xfrm>
          <a:prstGeom prst="rect">
            <a:avLst/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803400" y="3240088"/>
            <a:ext cx="1447800" cy="400050"/>
          </a:xfrm>
          <a:prstGeom prst="rect">
            <a:avLst/>
          </a:prstGeom>
          <a:solidFill>
            <a:schemeClr val="tx2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5" grpId="1"/>
      <p:bldP spid="16" grpId="0"/>
      <p:bldP spid="17" grpId="0" animBg="1"/>
      <p:bldP spid="17" grpId="1" animBg="1"/>
      <p:bldP spid="17" grpId="2" animBg="1"/>
      <p:bldP spid="18" grpId="0" animBg="1"/>
      <p:bldP spid="18" grpId="1" animBg="1"/>
      <p:bldP spid="19" grpId="0" animBg="1"/>
    </p:bldLst>
  </p:timing>
</p:sld>
</file>

<file path=ppt/theme/theme1.xml><?xml version="1.0" encoding="utf-8"?>
<a:theme xmlns:a="http://schemas.openxmlformats.org/drawingml/2006/main" name="Advantage">
  <a:themeElements>
    <a:clrScheme name="Custom 6">
      <a:dk1>
        <a:sysClr val="windowText" lastClr="000000"/>
      </a:dk1>
      <a:lt1>
        <a:sysClr val="window" lastClr="FFFFFF"/>
      </a:lt1>
      <a:dk2>
        <a:srgbClr val="1B2F7C"/>
      </a:dk2>
      <a:lt2>
        <a:srgbClr val="FAEDB8"/>
      </a:lt2>
      <a:accent1>
        <a:srgbClr val="A2E3DF"/>
      </a:accent1>
      <a:accent2>
        <a:srgbClr val="D7E9C9"/>
      </a:accent2>
      <a:accent3>
        <a:srgbClr val="E81F30"/>
      </a:accent3>
      <a:accent4>
        <a:srgbClr val="ED5A3A"/>
      </a:accent4>
      <a:accent5>
        <a:srgbClr val="F7901E"/>
      </a:accent5>
      <a:accent6>
        <a:srgbClr val="23B0A9"/>
      </a:accent6>
      <a:hlink>
        <a:srgbClr val="BC5FBC"/>
      </a:hlink>
      <a:folHlink>
        <a:srgbClr val="9775A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RespondQuestionMaster">
  <a:themeElements>
    <a:clrScheme name="Custom 6">
      <a:dk1>
        <a:sysClr val="windowText" lastClr="000000"/>
      </a:dk1>
      <a:lt1>
        <a:sysClr val="window" lastClr="FFFFFF"/>
      </a:lt1>
      <a:dk2>
        <a:srgbClr val="1B2F7C"/>
      </a:dk2>
      <a:lt2>
        <a:srgbClr val="FAEDB8"/>
      </a:lt2>
      <a:accent1>
        <a:srgbClr val="A2E3DF"/>
      </a:accent1>
      <a:accent2>
        <a:srgbClr val="D7E9C9"/>
      </a:accent2>
      <a:accent3>
        <a:srgbClr val="E81F30"/>
      </a:accent3>
      <a:accent4>
        <a:srgbClr val="ED5A3A"/>
      </a:accent4>
      <a:accent5>
        <a:srgbClr val="F7901E"/>
      </a:accent5>
      <a:accent6>
        <a:srgbClr val="23B0A9"/>
      </a:accent6>
      <a:hlink>
        <a:srgbClr val="BC5FBC"/>
      </a:hlink>
      <a:folHlink>
        <a:srgbClr val="9775A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iRespondGraphMaster">
  <a:themeElements>
    <a:clrScheme name="Custom 6">
      <a:dk1>
        <a:sysClr val="windowText" lastClr="000000"/>
      </a:dk1>
      <a:lt1>
        <a:sysClr val="window" lastClr="FFFFFF"/>
      </a:lt1>
      <a:dk2>
        <a:srgbClr val="1B2F7C"/>
      </a:dk2>
      <a:lt2>
        <a:srgbClr val="FAEDB8"/>
      </a:lt2>
      <a:accent1>
        <a:srgbClr val="A2E3DF"/>
      </a:accent1>
      <a:accent2>
        <a:srgbClr val="D7E9C9"/>
      </a:accent2>
      <a:accent3>
        <a:srgbClr val="E81F30"/>
      </a:accent3>
      <a:accent4>
        <a:srgbClr val="ED5A3A"/>
      </a:accent4>
      <a:accent5>
        <a:srgbClr val="F7901E"/>
      </a:accent5>
      <a:accent6>
        <a:srgbClr val="23B0A9"/>
      </a:accent6>
      <a:hlink>
        <a:srgbClr val="BC5FBC"/>
      </a:hlink>
      <a:folHlink>
        <a:srgbClr val="9775A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Advantage">
  <a:themeElements>
    <a:clrScheme name="Custom 6">
      <a:dk1>
        <a:sysClr val="windowText" lastClr="000000"/>
      </a:dk1>
      <a:lt1>
        <a:sysClr val="window" lastClr="FFFFFF"/>
      </a:lt1>
      <a:dk2>
        <a:srgbClr val="1B2F7C"/>
      </a:dk2>
      <a:lt2>
        <a:srgbClr val="FAEDB8"/>
      </a:lt2>
      <a:accent1>
        <a:srgbClr val="A2E3DF"/>
      </a:accent1>
      <a:accent2>
        <a:srgbClr val="D7E9C9"/>
      </a:accent2>
      <a:accent3>
        <a:srgbClr val="E81F30"/>
      </a:accent3>
      <a:accent4>
        <a:srgbClr val="ED5A3A"/>
      </a:accent4>
      <a:accent5>
        <a:srgbClr val="F7901E"/>
      </a:accent5>
      <a:accent6>
        <a:srgbClr val="23B0A9"/>
      </a:accent6>
      <a:hlink>
        <a:srgbClr val="BC5FBC"/>
      </a:hlink>
      <a:folHlink>
        <a:srgbClr val="9775A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7114</TotalTime>
  <Words>1502</Words>
  <Application>Microsoft Office PowerPoint</Application>
  <PresentationFormat>On-screen Show (4:3)</PresentationFormat>
  <Paragraphs>154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ＭＳ Ｐゴシック</vt:lpstr>
      <vt:lpstr>Arial</vt:lpstr>
      <vt:lpstr>Calibri</vt:lpstr>
      <vt:lpstr>Rockwell</vt:lpstr>
      <vt:lpstr>Wingdings</vt:lpstr>
      <vt:lpstr>Advantage</vt:lpstr>
      <vt:lpstr>iRespondQuestionMaster</vt:lpstr>
      <vt:lpstr>iRespondGraphMaster</vt:lpstr>
      <vt:lpstr>1_Advantage</vt:lpstr>
      <vt:lpstr>Equation</vt:lpstr>
      <vt:lpstr>Probability Rules</vt:lpstr>
      <vt:lpstr>Section 5.2 Probability Rules</vt:lpstr>
      <vt:lpstr>Probability Rules</vt:lpstr>
      <vt:lpstr>Probability Rules</vt:lpstr>
      <vt:lpstr>Probability Rules</vt:lpstr>
      <vt:lpstr>Probability Rules</vt:lpstr>
      <vt:lpstr>Probability Rules</vt:lpstr>
      <vt:lpstr>Probability Rules</vt:lpstr>
      <vt:lpstr>Probability Rules</vt:lpstr>
      <vt:lpstr>Probability Rules</vt:lpstr>
      <vt:lpstr>Probability Rules</vt:lpstr>
      <vt:lpstr>Probability Rules</vt:lpstr>
      <vt:lpstr>Probability Rules</vt:lpstr>
      <vt:lpstr>Probability Rules</vt:lpstr>
      <vt:lpstr>Section 5.2 Probability Rules</vt:lpstr>
      <vt:lpstr>Section 5.2 Probability Rules</vt:lpstr>
      <vt:lpstr>Looking Ahead…</vt:lpstr>
    </vt:vector>
  </TitlesOfParts>
  <Company>Lakeville Area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Sandy Hinding</dc:creator>
  <cp:lastModifiedBy>Bruce Nicol</cp:lastModifiedBy>
  <cp:revision>247</cp:revision>
  <dcterms:created xsi:type="dcterms:W3CDTF">2010-10-21T16:52:29Z</dcterms:created>
  <dcterms:modified xsi:type="dcterms:W3CDTF">2017-03-07T13:22:31Z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KeepGraph">
    <vt:bool>false</vt:bool>
  </property>
  <property fmtid="{D5CDD505-2E9C-101B-9397-08002B2CF9AE}" pid="4" name="AutoReflect">
    <vt:bool>false</vt:bool>
  </property>
</Properties>
</file>