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83" r:id="rId2"/>
    <p:sldId id="261" r:id="rId3"/>
    <p:sldId id="263" r:id="rId4"/>
    <p:sldId id="264" r:id="rId5"/>
    <p:sldId id="265" r:id="rId6"/>
    <p:sldId id="279" r:id="rId7"/>
    <p:sldId id="284" r:id="rId8"/>
    <p:sldId id="275" r:id="rId9"/>
    <p:sldId id="267" r:id="rId10"/>
    <p:sldId id="273" r:id="rId11"/>
    <p:sldId id="28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5F4"/>
    <a:srgbClr val="EAE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B7DEBD3-3074-4A90-92B5-8F80CFD6D3E2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22AA64-5603-4618-AC54-0F0D7CB2C2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002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80B8B93-8820-459A-8C23-5E4BE6AFD31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9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D882898-8AF5-4C7A-99FB-E720A510B17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1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7F60333-D0CF-48D9-88A0-99A4A950685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71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7F60333-D0CF-48D9-88A0-99A4A9506852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06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0F4042-6A03-4BA6-B3BF-2AEFE926F34F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74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F955A28-6EB0-44D3-A9F2-95109ADA615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5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9F341D9-C640-4C6C-BA44-7A779BCF1FF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99767DF-0148-4134-8DF2-2B4DADD2780F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2E54-65DB-4F54-B044-94463FE0E86B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A6DC742-3428-4655-93D6-BC14EB3FD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63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925F2-5FCB-49C1-9925-D33791D3BB7A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2EC84-0305-455D-95BC-F069D8FF0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1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920F-34F2-4510-9038-1BA65FEC8A98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17C1-D1F5-45B7-9E73-854CCC9F1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059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B953D-8710-4356-94CF-C50EA1B8C6B8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22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EA3A5-803B-4901-B888-F477231B4479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B16FD-A82F-4D09-B7FA-86D6E6DB7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93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E97D-6B0F-4CC0-AA46-12C09A612763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6D133-9CB1-4F14-ADE2-8BB8053FA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77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D30B8F-9293-4E4A-A145-798270901B35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0DA84EB-403B-4D27-AB71-BACE4DFB5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3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B8C38B-769D-45F6-B6FC-0781D82BB3B2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20FD900-0663-4696-AC5E-72E04C7A6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08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2AA88-45C3-476C-A59B-650F43422903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B4D4ECD-134F-4FEC-9153-DC4B4047D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86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5D8F-85B3-480D-A33F-6DB65CB39F37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B998D-2B2D-4B55-88B5-A83854070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20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FBF6-87C8-4E28-82F2-73A2DD4E1F22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F725-3184-4EEF-B4FB-D2043B3C0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536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A74D-2979-435C-A872-414EE4393A8C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F8C81-0276-4082-873D-4A67D4168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0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4846-BE14-4589-8A01-3C9B32B6CE16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A713-A52B-43FF-BED2-8B2F1D900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0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51D7A3F-50C5-4785-A045-1922D0D6EC91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4BF83EA-9E09-4BAA-A4C5-FF9CB901FFCA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DC1DAA74-3C3F-4DEB-A958-D93D73424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86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6754-64A1-4901-B45D-8E36420F95FE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E1332-1ACD-45A4-A105-7B3B1321F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43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9AE6-7698-42B8-8B3C-324DB3F7C0DB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C7A49-63A1-4BAC-8BB3-73BEC2768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02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3866-72BB-4005-804A-E8AB61FAC81C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EEF6CE6-DDA2-49D6-B3B3-411FDE1F6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07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6AD7-65AE-40DF-8072-E02D6F2E47A5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2E623A44-E005-4E97-9D2B-4D6D5892F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2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9E32814E-57E2-4950-8F7A-D1582B3E4D40}" type="datetime1">
              <a:rPr lang="en-US" altLang="en-US"/>
              <a:pPr>
                <a:defRPr/>
              </a:pPr>
              <a:t>8/16/2016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D6CBD71-FC48-4539-A418-BA1615999D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  <p:sldLayoutId id="2147484432" r:id="rId12"/>
    <p:sldLayoutId id="2147484433" r:id="rId13"/>
    <p:sldLayoutId id="2147484434" r:id="rId14"/>
    <p:sldLayoutId id="2147484435" r:id="rId15"/>
    <p:sldLayoutId id="2147484436" r:id="rId16"/>
    <p:sldLayoutId id="2147484437" r:id="rId17"/>
    <p:sldLayoutId id="2147484438" r:id="rId18"/>
    <p:sldLayoutId id="2147484439" r:id="rId19"/>
    <p:sldLayoutId id="214748444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Warmup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75" y="3490404"/>
            <a:ext cx="7556500" cy="4144963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US" dirty="0" smtClean="0"/>
              <a:t>What is the height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What proportion of data is more than 5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What proportion of data is between 6 and 9?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01" y="1248607"/>
            <a:ext cx="3107762" cy="19280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209" y="141553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4722" y="5415379"/>
            <a:ext cx="8283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A distribution has a median of 25 and an IQR of 9.</a:t>
            </a:r>
          </a:p>
          <a:p>
            <a:r>
              <a:rPr lang="en-US" dirty="0"/>
              <a:t>	</a:t>
            </a:r>
            <a:r>
              <a:rPr lang="en-US" dirty="0" smtClean="0"/>
              <a:t>a) What is the adjusted median and IQR if I decrease every value by 5?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b) What is the adjusted median and IQR if I multiply every value by 2.5?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7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546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Normal Distributions</a:t>
            </a:r>
          </a:p>
        </p:txBody>
      </p:sp>
      <p:sp>
        <p:nvSpPr>
          <p:cNvPr id="3072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Finding Areas Under the Standard Normal Curve</a:t>
            </a:r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796925" y="1096963"/>
            <a:ext cx="71993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cs typeface="Arial" panose="020B0604020202020204" pitchFamily="34" charset="0"/>
              </a:rPr>
              <a:t>Find the proportion of observations from the standard Normal distribution that are between -1.25 and 0.81.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0725" name="Picture 10" descr="F2.1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989138"/>
            <a:ext cx="76660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 bwMode="auto">
          <a:xfrm>
            <a:off x="427038" y="309563"/>
            <a:ext cx="2557462" cy="3063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smtClean="0">
                <a:solidFill>
                  <a:srgbClr val="000000"/>
                </a:solidFill>
                <a:cs typeface="Arial" charset="0"/>
              </a:rPr>
              <a:t>Example, p. 117</a:t>
            </a:r>
            <a:endParaRPr lang="en-US" altLang="en-US" sz="14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01925" y="1879600"/>
            <a:ext cx="2851150" cy="21272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4313" y="1879600"/>
            <a:ext cx="2851150" cy="21272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0200" y="1989138"/>
            <a:ext cx="2852738" cy="21272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546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Normal Distributions</a:t>
            </a:r>
          </a:p>
        </p:txBody>
      </p:sp>
      <p:sp>
        <p:nvSpPr>
          <p:cNvPr id="3174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Normal Distribution Calculations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796925" y="1096963"/>
            <a:ext cx="719931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cs typeface="Arial" panose="020B0604020202020204" pitchFamily="34" charset="0"/>
              </a:rPr>
              <a:t>When Tiger Woods hits his driver, the distance the ball travels can be described by </a:t>
            </a:r>
            <a:r>
              <a:rPr lang="en-US" altLang="en-US" sz="1600" i="1">
                <a:solidFill>
                  <a:schemeClr val="tx1"/>
                </a:solidFill>
                <a:cs typeface="Arial" panose="020B0604020202020204" pitchFamily="34" charset="0"/>
              </a:rPr>
              <a:t>N</a:t>
            </a:r>
            <a:r>
              <a:rPr lang="en-US" altLang="en-US" sz="1600">
                <a:solidFill>
                  <a:schemeClr val="tx1"/>
                </a:solidFill>
                <a:cs typeface="Arial" panose="020B0604020202020204" pitchFamily="34" charset="0"/>
              </a:rPr>
              <a:t>(304, 8).  What percent of Tiger’s drives travel between 305 and 325 yards?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2.2</a:t>
            </a:r>
            <a:b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  <a:endParaRPr lang="en-US" altLang="en-US" sz="3000" b="1" smtClean="0">
              <a:ea typeface="ＭＳ Ｐゴシック" panose="020B0600070205080204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3678238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DESCRIBE and APPLY the 68-95-99.7 Rule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DESCRIBE the standard Normal Distribution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PERFORM Normal distribution calculations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ASSESS Normality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None/>
            </a:pPr>
            <a:endParaRPr lang="en-US" altLang="en-US" sz="20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altLang="en-US" b="1" smtClean="0">
                <a:ea typeface="ＭＳ Ｐゴシック" pitchFamily="-111" charset="-128"/>
              </a:rPr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4579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28145" y="-1947069"/>
            <a:ext cx="2760662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Normal Distributions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One particularly important class of density curves are the 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Normal curves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, which describe 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Normal distributions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</a:p>
          <a:p>
            <a:pPr lvl="2" eaLnBrk="1" hangingPunct="1"/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All Normal curves are symmetric, single-peaked, and bell-shaped</a:t>
            </a:r>
          </a:p>
          <a:p>
            <a:pPr lvl="2" eaLnBrk="1" hangingPunct="1"/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 Specific Normal curve is described by giving its mean </a:t>
            </a:r>
            <a:r>
              <a:rPr lang="en-US" altLang="en-US" sz="20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and standard deviation σ.</a:t>
            </a:r>
          </a:p>
          <a:p>
            <a:pPr eaLnBrk="1" hangingPunct="1"/>
            <a:endParaRPr lang="en-US" altLang="en-US" sz="18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80" name="TextBox 14"/>
          <p:cNvSpPr txBox="1">
            <a:spLocks noChangeArrowheads="1"/>
          </p:cNvSpPr>
          <p:nvPr/>
        </p:nvSpPr>
        <p:spPr bwMode="auto">
          <a:xfrm>
            <a:off x="1027113" y="5530850"/>
            <a:ext cx="6969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Two Normal curves, showing the mean </a:t>
            </a:r>
            <a:r>
              <a:rPr lang="en-US" altLang="en-US" sz="1800" i="1">
                <a:solidFill>
                  <a:schemeClr val="tx1"/>
                </a:solidFill>
              </a:rPr>
              <a:t>µ</a:t>
            </a:r>
            <a:r>
              <a:rPr lang="en-US" altLang="en-US" sz="1800">
                <a:solidFill>
                  <a:schemeClr val="tx1"/>
                </a:solidFill>
              </a:rPr>
              <a:t> and standard deviation σ.</a:t>
            </a:r>
          </a:p>
        </p:txBody>
      </p:sp>
      <p:pic>
        <p:nvPicPr>
          <p:cNvPr id="24581" name="Picture 5" descr="F2.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3121025"/>
            <a:ext cx="7548562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991769" y="-2780506"/>
            <a:ext cx="633413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Normal Distributions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3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1081088"/>
            <a:ext cx="7686675" cy="34004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1800" b="1" u="sng" dirty="0" smtClean="0">
                <a:solidFill>
                  <a:srgbClr val="E81F30"/>
                </a:solidFill>
              </a:rPr>
              <a:t>Definition:</a:t>
            </a:r>
          </a:p>
          <a:p>
            <a:pPr eaLnBrk="1" hangingPunct="1">
              <a:defRPr/>
            </a:pPr>
            <a:endParaRPr lang="en-US" altLang="en-US" sz="500" b="1" u="sng" dirty="0" smtClean="0">
              <a:solidFill>
                <a:srgbClr val="E81F3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1800" dirty="0" smtClean="0"/>
              <a:t>A </a:t>
            </a:r>
            <a:r>
              <a:rPr lang="en-US" altLang="en-US" sz="1800" b="1" dirty="0" smtClean="0"/>
              <a:t>Normal distribution</a:t>
            </a:r>
            <a:r>
              <a:rPr lang="en-US" altLang="en-US" sz="1800" dirty="0" smtClean="0"/>
              <a:t> is described by a Normal density curve.  Any particular Normal distribution is completely specified by two numbers: its mean </a:t>
            </a:r>
            <a:r>
              <a:rPr lang="en-US" altLang="en-US" sz="1800" i="1" dirty="0" smtClean="0"/>
              <a:t>µ</a:t>
            </a:r>
            <a:r>
              <a:rPr lang="en-US" altLang="en-US" sz="1800" dirty="0" smtClean="0"/>
              <a:t> and standard deviation σ. 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sz="1800" dirty="0" smtClean="0"/>
              <a:t>The mean of a Normal distribution is the center of the symmetric </a:t>
            </a:r>
            <a:r>
              <a:rPr lang="en-US" altLang="en-US" sz="1800" b="1" dirty="0" smtClean="0"/>
              <a:t>Normal curve</a:t>
            </a:r>
            <a:r>
              <a:rPr lang="en-US" altLang="en-US" sz="1800" dirty="0" smtClean="0"/>
              <a:t>. 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sz="1800" dirty="0" smtClean="0"/>
              <a:t>The standard deviation is the distance from the center to the change-of-curvature points on either side.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sz="1800" dirty="0" smtClean="0"/>
              <a:t>We abbreviate the Normal distribution with mean </a:t>
            </a:r>
            <a:r>
              <a:rPr lang="en-US" altLang="en-US" sz="1800" i="1" dirty="0" smtClean="0"/>
              <a:t>µ</a:t>
            </a:r>
            <a:r>
              <a:rPr lang="en-US" altLang="en-US" sz="1800" dirty="0" smtClean="0"/>
              <a:t> and standard deviation σ as </a:t>
            </a:r>
            <a:r>
              <a:rPr lang="en-US" altLang="en-US" sz="1800" i="1" dirty="0" smtClean="0"/>
              <a:t>N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/>
              <a:t>µ,σ</a:t>
            </a:r>
            <a:r>
              <a:rPr lang="en-US" altLang="en-US" sz="1800" dirty="0" smtClean="0"/>
              <a:t>).</a:t>
            </a:r>
          </a:p>
          <a:p>
            <a:pPr eaLnBrk="1" hangingPunct="1">
              <a:defRPr/>
            </a:pPr>
            <a:endParaRPr lang="en-US" altLang="en-US" sz="1000" b="1" dirty="0" smtClean="0"/>
          </a:p>
        </p:txBody>
      </p:sp>
      <p:sp>
        <p:nvSpPr>
          <p:cNvPr id="12" name="Vertical Text Placeholder 2"/>
          <p:cNvSpPr txBox="1">
            <a:spLocks/>
          </p:cNvSpPr>
          <p:nvPr/>
        </p:nvSpPr>
        <p:spPr bwMode="auto">
          <a:xfrm rot="-5400000">
            <a:off x="3567907" y="1562893"/>
            <a:ext cx="1955800" cy="805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228600" indent="-2286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00"/>
                </a:solidFill>
              </a:rPr>
              <a:t>Normal distributions are good descriptions for some distributions of </a:t>
            </a:r>
            <a:r>
              <a:rPr lang="en-US" altLang="en-US" sz="1800" i="1">
                <a:solidFill>
                  <a:srgbClr val="000000"/>
                </a:solidFill>
              </a:rPr>
              <a:t>real data.</a:t>
            </a:r>
            <a:endParaRPr lang="en-US" altLang="en-US" sz="1800">
              <a:solidFill>
                <a:srgbClr val="000000"/>
              </a:solidFill>
            </a:endParaRPr>
          </a:p>
          <a:p>
            <a:pPr defTabSz="914400"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00"/>
                </a:solidFill>
              </a:rPr>
              <a:t>Normal distributions are good approximations of the results of many kinds of </a:t>
            </a:r>
            <a:r>
              <a:rPr lang="en-US" altLang="en-US" sz="1800" i="1">
                <a:solidFill>
                  <a:srgbClr val="000000"/>
                </a:solidFill>
              </a:rPr>
              <a:t>chance outcomes</a:t>
            </a:r>
            <a:r>
              <a:rPr lang="en-US" altLang="en-US" sz="1800">
                <a:solidFill>
                  <a:srgbClr val="000000"/>
                </a:solidFill>
              </a:rPr>
              <a:t>.</a:t>
            </a:r>
          </a:p>
          <a:p>
            <a:pPr defTabSz="914400"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00"/>
                </a:solidFill>
              </a:rPr>
              <a:t>Many </a:t>
            </a:r>
            <a:r>
              <a:rPr lang="en-US" altLang="en-US" sz="1800" i="1">
                <a:solidFill>
                  <a:srgbClr val="000000"/>
                </a:solidFill>
              </a:rPr>
              <a:t>statistical inference</a:t>
            </a:r>
            <a:r>
              <a:rPr lang="en-US" altLang="en-US" sz="1800">
                <a:solidFill>
                  <a:srgbClr val="000000"/>
                </a:solidFill>
              </a:rPr>
              <a:t> procedures are based on Normal distributions.</a:t>
            </a:r>
          </a:p>
          <a:p>
            <a:pPr defTabSz="914400" eaLnBrk="1" hangingPunct="1"/>
            <a:endParaRPr lang="en-US" alt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" descr="F2.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r="4713" b="12131"/>
          <a:stretch>
            <a:fillRect/>
          </a:stretch>
        </p:blipFill>
        <p:spPr bwMode="auto">
          <a:xfrm>
            <a:off x="2311400" y="3748088"/>
            <a:ext cx="4321175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516562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6628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734595" y="-2159794"/>
            <a:ext cx="1147762" cy="737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Although there are many Normal curves, they all have properties in common.</a:t>
            </a:r>
          </a:p>
          <a:p>
            <a:pPr eaLnBrk="1" hangingPunct="1"/>
            <a:endParaRPr lang="en-US" altLang="en-US" sz="18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29" name="Vertical Text Placeholder 2"/>
          <p:cNvSpPr txBox="1">
            <a:spLocks/>
          </p:cNvSpPr>
          <p:nvPr/>
        </p:nvSpPr>
        <p:spPr bwMode="auto">
          <a:xfrm rot="-5400000">
            <a:off x="3970338" y="-2944812"/>
            <a:ext cx="676275" cy="73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228600" indent="-2286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US" altLang="en-US" b="1">
                <a:solidFill>
                  <a:srgbClr val="000000"/>
                </a:solidFill>
              </a:rPr>
              <a:t>The 68-95-99.7 Rule</a:t>
            </a:r>
            <a:endParaRPr lang="en-US" altLang="en-US">
              <a:solidFill>
                <a:srgbClr val="000000"/>
              </a:solidFill>
            </a:endParaRPr>
          </a:p>
          <a:p>
            <a:pPr defTabSz="914400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" y="1724025"/>
            <a:ext cx="7686675" cy="20161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1800" b="1" u="sng" dirty="0" smtClean="0">
                <a:solidFill>
                  <a:srgbClr val="E81F30"/>
                </a:solidFill>
              </a:rPr>
              <a:t>Definition:</a:t>
            </a:r>
            <a:r>
              <a:rPr lang="en-US" altLang="en-US" sz="1800" b="1" dirty="0" smtClean="0">
                <a:solidFill>
                  <a:srgbClr val="E81F30"/>
                </a:solidFill>
              </a:rPr>
              <a:t>    </a:t>
            </a:r>
            <a:r>
              <a:rPr lang="en-US" altLang="en-US" sz="1800" b="1" dirty="0" smtClean="0"/>
              <a:t>The 68-95-99.7 Rule  (“The Empirical Rule”)</a:t>
            </a:r>
            <a:endParaRPr lang="en-US" altLang="en-US" sz="1800" b="1" u="sng" dirty="0" smtClean="0"/>
          </a:p>
          <a:p>
            <a:pPr eaLnBrk="1" hangingPunct="1">
              <a:defRPr/>
            </a:pPr>
            <a:endParaRPr lang="en-US" altLang="en-US" sz="500" b="1" u="sng" dirty="0" smtClean="0">
              <a:solidFill>
                <a:srgbClr val="E81F3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1800" dirty="0" smtClean="0"/>
              <a:t>In the Normal distribution with mean</a:t>
            </a:r>
            <a:r>
              <a:rPr lang="en-US" altLang="en-US" sz="1800" i="1" dirty="0" smtClean="0"/>
              <a:t> µ</a:t>
            </a:r>
            <a:r>
              <a:rPr lang="en-US" altLang="en-US" sz="1800" dirty="0" smtClean="0"/>
              <a:t> and standard deviation σ: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sz="1800" dirty="0" smtClean="0"/>
              <a:t>Approximately </a:t>
            </a:r>
            <a:r>
              <a:rPr lang="en-US" altLang="en-US" sz="1800" b="1" dirty="0" smtClean="0"/>
              <a:t>68% </a:t>
            </a:r>
            <a:r>
              <a:rPr lang="en-US" altLang="en-US" sz="1800" dirty="0" smtClean="0"/>
              <a:t>of the observations fall within σ of </a:t>
            </a:r>
            <a:r>
              <a:rPr lang="en-US" altLang="en-US" sz="1800" i="1" dirty="0" smtClean="0"/>
              <a:t>µ.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sz="1800" dirty="0" smtClean="0"/>
              <a:t>Approximately </a:t>
            </a:r>
            <a:r>
              <a:rPr lang="en-US" altLang="en-US" sz="1800" b="1" dirty="0" smtClean="0"/>
              <a:t>95% </a:t>
            </a:r>
            <a:r>
              <a:rPr lang="en-US" altLang="en-US" sz="1800" dirty="0" smtClean="0"/>
              <a:t>of the observations fall within 2σ of </a:t>
            </a:r>
            <a:r>
              <a:rPr lang="en-US" altLang="en-US" sz="1800" i="1" dirty="0" smtClean="0"/>
              <a:t>µ.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altLang="en-US" sz="1800" dirty="0" smtClean="0"/>
              <a:t>Approximately </a:t>
            </a:r>
            <a:r>
              <a:rPr lang="en-US" altLang="en-US" sz="1800" b="1" dirty="0" smtClean="0"/>
              <a:t>99.7% </a:t>
            </a:r>
            <a:r>
              <a:rPr lang="en-US" altLang="en-US" sz="1800" dirty="0" smtClean="0"/>
              <a:t>of the observations fall within 3σ of </a:t>
            </a:r>
            <a:r>
              <a:rPr lang="en-US" altLang="en-US" sz="1800" i="1" dirty="0" smtClean="0"/>
              <a:t>µ.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endParaRPr lang="en-US" altLang="en-US" sz="1000" b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956050" y="5278438"/>
            <a:ext cx="1000125" cy="265112"/>
          </a:xfrm>
          <a:prstGeom prst="rect">
            <a:avLst/>
          </a:prstGeom>
          <a:solidFill>
            <a:srgbClr val="EDF5F4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73513" y="5648325"/>
            <a:ext cx="947737" cy="265113"/>
          </a:xfrm>
          <a:prstGeom prst="rect">
            <a:avLst/>
          </a:prstGeom>
          <a:solidFill>
            <a:srgbClr val="EDF5F4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49700" y="6064250"/>
            <a:ext cx="1023938" cy="265113"/>
          </a:xfrm>
          <a:prstGeom prst="rect">
            <a:avLst/>
          </a:prstGeom>
          <a:solidFill>
            <a:srgbClr val="EDF5F4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5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516562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765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800351" y="-1409700"/>
            <a:ext cx="3016250" cy="737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distribution of Iowa Test of Basic Skills (ITBS) vocabulary scores for 7</a:t>
            </a:r>
            <a:r>
              <a:rPr lang="en-US" altLang="en-US" baseline="30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grade students in Gary, Indiana, is close to Normal.  Suppose the distribution is </a:t>
            </a:r>
            <a:r>
              <a:rPr lang="en-US" altLang="en-US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(6.84, 1.55).</a:t>
            </a:r>
          </a:p>
          <a:p>
            <a:pPr eaLnBrk="1" hangingPunct="1">
              <a:buFont typeface="Wingdings" panose="05000000000000000000" pitchFamily="2" charset="2"/>
              <a:buAutoNum type="alphaLcParenR"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Sketch the Normal density curve for this distribution.</a:t>
            </a:r>
          </a:p>
          <a:p>
            <a:pPr eaLnBrk="1" hangingPunct="1">
              <a:buFont typeface="Wingdings" panose="05000000000000000000" pitchFamily="2" charset="2"/>
              <a:buAutoNum type="alphaLcParenR"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percent of ITBS vocabulary scores are less than 3.74?</a:t>
            </a:r>
          </a:p>
          <a:p>
            <a:pPr eaLnBrk="1" hangingPunct="1">
              <a:buFont typeface="Wingdings" panose="05000000000000000000" pitchFamily="2" charset="2"/>
              <a:buAutoNum type="alphaLcParenR"/>
            </a:pP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percent of the scores are between 5.29 and 9.94?</a:t>
            </a:r>
          </a:p>
          <a:p>
            <a:pPr eaLnBrk="1" hangingPunct="1"/>
            <a:endParaRPr lang="en-US" altLang="en-US" sz="18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652" name="Vertical Text Placeholder 2"/>
          <p:cNvSpPr txBox="1">
            <a:spLocks/>
          </p:cNvSpPr>
          <p:nvPr/>
        </p:nvSpPr>
        <p:spPr bwMode="auto">
          <a:xfrm rot="-5400000">
            <a:off x="3970338" y="-2944812"/>
            <a:ext cx="676275" cy="73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228600" indent="-2286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27038" y="463550"/>
            <a:ext cx="2557462" cy="306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 smtClean="0">
                <a:solidFill>
                  <a:srgbClr val="000000"/>
                </a:solidFill>
              </a:rPr>
              <a:t>Example 1</a:t>
            </a:r>
            <a:endParaRPr lang="en-US" altLang="en-US" sz="1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516562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765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800351" y="-1409700"/>
            <a:ext cx="3016250" cy="737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distribution of the heights of adult females is </a:t>
            </a:r>
            <a:r>
              <a:rPr lang="en-US" altLang="en-US" i="1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(64.5, 2.5).</a:t>
            </a:r>
          </a:p>
          <a:p>
            <a:pPr eaLnBrk="1" hangingPunct="1">
              <a:buFont typeface="Wingdings" panose="05000000000000000000" pitchFamily="2" charset="2"/>
              <a:buAutoNum type="alphaLcParenR"/>
            </a:pP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Sketch the Normal density curve for this distribution.</a:t>
            </a:r>
          </a:p>
          <a:p>
            <a:pPr eaLnBrk="1" hangingPunct="1">
              <a:buFont typeface="Wingdings" panose="05000000000000000000" pitchFamily="2" charset="2"/>
              <a:buAutoNum type="alphaLcParenR"/>
            </a:pP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percent of females are taller than 67 inches?</a:t>
            </a:r>
          </a:p>
          <a:p>
            <a:pPr eaLnBrk="1" hangingPunct="1">
              <a:buFont typeface="Wingdings" panose="05000000000000000000" pitchFamily="2" charset="2"/>
              <a:buAutoNum type="alphaLcParenR"/>
            </a:pP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What percent of females are between 59.5 inches and 64.5 inches?</a:t>
            </a:r>
          </a:p>
          <a:p>
            <a:pPr eaLnBrk="1" hangingPunct="1"/>
            <a:endParaRPr lang="en-US" altLang="en-US" sz="1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652" name="Vertical Text Placeholder 2"/>
          <p:cNvSpPr txBox="1">
            <a:spLocks/>
          </p:cNvSpPr>
          <p:nvPr/>
        </p:nvSpPr>
        <p:spPr bwMode="auto">
          <a:xfrm rot="-5400000">
            <a:off x="4164014" y="-2944812"/>
            <a:ext cx="676275" cy="73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228600" indent="-228600"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27038" y="463550"/>
            <a:ext cx="2557462" cy="306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 smtClean="0">
                <a:solidFill>
                  <a:srgbClr val="000000"/>
                </a:solidFill>
              </a:rPr>
              <a:t>Example 2</a:t>
            </a:r>
            <a:endParaRPr lang="en-US" altLang="en-US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6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8675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Standard Normal Distribution</a:t>
            </a:r>
            <a:endParaRPr lang="en-US" altLang="en-US" sz="2400" i="1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All Normal distributions are the same if we measure in units of size σ from the mean </a:t>
            </a:r>
            <a:r>
              <a:rPr lang="en-US" altLang="en-US" sz="20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µ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as center.</a:t>
            </a:r>
          </a:p>
          <a:p>
            <a:pPr eaLnBrk="1" hangingPunct="1"/>
            <a:endParaRPr lang="en-US" altLang="en-US" sz="18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20713" y="1643063"/>
            <a:ext cx="7375525" cy="3424237"/>
            <a:chOff x="620714" y="1643450"/>
            <a:chExt cx="7375524" cy="3424226"/>
          </a:xfrm>
        </p:grpSpPr>
        <p:sp>
          <p:nvSpPr>
            <p:cNvPr id="19" name="TextBox 18"/>
            <p:cNvSpPr txBox="1"/>
            <p:nvPr/>
          </p:nvSpPr>
          <p:spPr>
            <a:xfrm>
              <a:off x="620714" y="1643450"/>
              <a:ext cx="7375524" cy="342422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 b="1" u="sng" dirty="0" smtClean="0">
                  <a:solidFill>
                    <a:srgbClr val="E81F30"/>
                  </a:solidFill>
                </a:rPr>
                <a:t>Definition:</a:t>
              </a:r>
            </a:p>
            <a:p>
              <a:pPr eaLnBrk="1" hangingPunct="1">
                <a:defRPr/>
              </a:pPr>
              <a:endParaRPr lang="en-US" altLang="en-US" sz="600" b="1" u="sng" dirty="0" smtClean="0">
                <a:solidFill>
                  <a:srgbClr val="E81F30"/>
                </a:solidFill>
              </a:endParaRPr>
            </a:p>
            <a:p>
              <a:pPr eaLnBrk="1" hangingPunct="1">
                <a:defRPr/>
              </a:pPr>
              <a:r>
                <a:rPr lang="en-US" altLang="en-US" sz="2000" dirty="0" smtClean="0"/>
                <a:t>The </a:t>
              </a:r>
              <a:r>
                <a:rPr lang="en-US" altLang="en-US" sz="2000" b="1" dirty="0" smtClean="0"/>
                <a:t>standard Normal distribution</a:t>
              </a:r>
              <a:r>
                <a:rPr lang="en-US" altLang="en-US" sz="2000" dirty="0" smtClean="0"/>
                <a:t> is the Normal distribution with mean 0 and standard deviation 1.</a:t>
              </a:r>
            </a:p>
            <a:p>
              <a:pPr eaLnBrk="1" hangingPunct="1">
                <a:defRPr/>
              </a:pPr>
              <a:r>
                <a:rPr lang="en-US" altLang="en-US" sz="2000" dirty="0" smtClean="0"/>
                <a:t>If a variable </a:t>
              </a:r>
              <a:r>
                <a:rPr lang="en-US" altLang="en-US" sz="2000" i="1" dirty="0" smtClean="0"/>
                <a:t>x</a:t>
              </a:r>
              <a:r>
                <a:rPr lang="en-US" altLang="en-US" sz="2000" dirty="0" smtClean="0"/>
                <a:t> has any Normal distribution </a:t>
              </a:r>
              <a:r>
                <a:rPr lang="en-US" altLang="en-US" sz="2000" i="1" dirty="0" smtClean="0"/>
                <a:t>N</a:t>
              </a:r>
              <a:r>
                <a:rPr lang="en-US" altLang="en-US" sz="2000" dirty="0" smtClean="0"/>
                <a:t>(</a:t>
              </a:r>
              <a:r>
                <a:rPr lang="en-US" altLang="en-US" sz="2000" i="1" dirty="0" smtClean="0"/>
                <a:t>µ,σ</a:t>
              </a:r>
              <a:r>
                <a:rPr lang="en-US" altLang="en-US" sz="2000" dirty="0" smtClean="0"/>
                <a:t>) with mean </a:t>
              </a:r>
              <a:r>
                <a:rPr lang="en-US" altLang="en-US" sz="2000" i="1" dirty="0" smtClean="0"/>
                <a:t>µ</a:t>
              </a:r>
              <a:r>
                <a:rPr lang="en-US" altLang="en-US" sz="2000" dirty="0" smtClean="0"/>
                <a:t> and standard deviation σ, then the standardized variable</a:t>
              </a:r>
              <a:endParaRPr lang="en-US" altLang="en-US" sz="2000" i="1" dirty="0" smtClean="0"/>
            </a:p>
            <a:p>
              <a:pPr eaLnBrk="1" hangingPunct="1">
                <a:defRPr/>
              </a:pPr>
              <a:endParaRPr lang="en-US" altLang="en-US" sz="2000" dirty="0" smtClean="0"/>
            </a:p>
            <a:p>
              <a:pPr eaLnBrk="1" hangingPunct="1">
                <a:defRPr/>
              </a:pPr>
              <a:endParaRPr lang="en-US" altLang="en-US" sz="2000" dirty="0" smtClean="0"/>
            </a:p>
            <a:p>
              <a:pPr eaLnBrk="1" hangingPunct="1">
                <a:defRPr/>
              </a:pPr>
              <a:endParaRPr lang="en-US" altLang="en-US" sz="2000" dirty="0" smtClean="0"/>
            </a:p>
            <a:p>
              <a:pPr eaLnBrk="1" hangingPunct="1">
                <a:defRPr/>
              </a:pPr>
              <a:endParaRPr lang="en-US" altLang="en-US" sz="2000" dirty="0" smtClean="0"/>
            </a:p>
            <a:p>
              <a:pPr eaLnBrk="1" hangingPunct="1">
                <a:defRPr/>
              </a:pPr>
              <a:r>
                <a:rPr lang="en-US" altLang="en-US" sz="2000" dirty="0" smtClean="0"/>
                <a:t>has the standard Normal distribution, </a:t>
              </a:r>
              <a:r>
                <a:rPr lang="en-US" altLang="en-US" sz="2000" i="1" dirty="0" smtClean="0"/>
                <a:t>N</a:t>
              </a:r>
              <a:r>
                <a:rPr lang="en-US" altLang="en-US" sz="2000" dirty="0" smtClean="0"/>
                <a:t>(0,1).</a:t>
              </a:r>
            </a:p>
            <a:p>
              <a:pPr eaLnBrk="1" hangingPunct="1">
                <a:defRPr/>
              </a:pPr>
              <a:endParaRPr lang="en-US" altLang="en-US" sz="1000" b="1" dirty="0" smtClean="0"/>
            </a:p>
          </p:txBody>
        </p:sp>
        <p:graphicFrame>
          <p:nvGraphicFramePr>
            <p:cNvPr id="28679" name="Object 2"/>
            <p:cNvGraphicFramePr>
              <a:graphicFrameLocks noChangeAspect="1"/>
            </p:cNvGraphicFramePr>
            <p:nvPr/>
          </p:nvGraphicFramePr>
          <p:xfrm>
            <a:off x="3551239" y="3421560"/>
            <a:ext cx="1390650" cy="885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3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1239" y="3421560"/>
                          <a:ext cx="1390650" cy="885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" name="Picture 8" descr="F2.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721" y="5007979"/>
            <a:ext cx="5098184" cy="1736766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alpha val="75000"/>
              </a:schemeClr>
            </a:glo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95300" y="4081463"/>
            <a:ext cx="6199188" cy="2141537"/>
            <a:chOff x="495277" y="4080919"/>
            <a:chExt cx="6199902" cy="2141927"/>
          </a:xfrm>
        </p:grpSpPr>
        <p:sp>
          <p:nvSpPr>
            <p:cNvPr id="19" name="Rectangle 18"/>
            <p:cNvSpPr/>
            <p:nvPr/>
          </p:nvSpPr>
          <p:spPr>
            <a:xfrm>
              <a:off x="495277" y="5830663"/>
              <a:ext cx="4480441" cy="392183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96647" y="4080919"/>
              <a:ext cx="498532" cy="392183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747963" y="4081463"/>
            <a:ext cx="4098925" cy="2505075"/>
            <a:chOff x="2747817" y="4080954"/>
            <a:chExt cx="4098638" cy="2505344"/>
          </a:xfrm>
        </p:grpSpPr>
        <p:sp>
          <p:nvSpPr>
            <p:cNvPr id="22" name="Rectangle 21"/>
            <p:cNvSpPr/>
            <p:nvPr/>
          </p:nvSpPr>
          <p:spPr>
            <a:xfrm flipH="1">
              <a:off x="2747817" y="5103414"/>
              <a:ext cx="1120697" cy="1482884"/>
            </a:xfrm>
            <a:prstGeom prst="rect">
              <a:avLst/>
            </a:prstGeom>
            <a:solidFill>
              <a:srgbClr val="3366FF">
                <a:alpha val="62000"/>
              </a:srgbClr>
            </a:solidFill>
            <a:ln>
              <a:solidFill>
                <a:srgbClr val="3366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95653" y="4080954"/>
              <a:ext cx="150802" cy="392154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970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6102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Normal Distributions</a:t>
            </a:r>
          </a:p>
        </p:txBody>
      </p:sp>
      <p:sp>
        <p:nvSpPr>
          <p:cNvPr id="2970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007394"/>
            <a:ext cx="2179638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 Standard Normal Table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620713" y="1147763"/>
            <a:ext cx="71707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Because all Normal distributions are the same when we standardize, we can find areas under any Normal curve from a single table.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" y="2239963"/>
            <a:ext cx="7686675" cy="12303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1800" b="1" u="sng" dirty="0" smtClean="0">
                <a:solidFill>
                  <a:srgbClr val="E81F30"/>
                </a:solidFill>
              </a:rPr>
              <a:t>Definition:</a:t>
            </a:r>
            <a:r>
              <a:rPr lang="en-US" altLang="en-US" sz="1800" b="1" dirty="0" smtClean="0">
                <a:solidFill>
                  <a:srgbClr val="E81F30"/>
                </a:solidFill>
              </a:rPr>
              <a:t>    </a:t>
            </a:r>
            <a:r>
              <a:rPr lang="en-US" altLang="en-US" sz="1800" b="1" dirty="0" smtClean="0"/>
              <a:t>The Standard Normal Table</a:t>
            </a:r>
            <a:endParaRPr lang="en-US" altLang="en-US" sz="1800" b="1" u="sng" dirty="0" smtClean="0"/>
          </a:p>
          <a:p>
            <a:pPr eaLnBrk="1" hangingPunct="1">
              <a:defRPr/>
            </a:pPr>
            <a:endParaRPr lang="en-US" altLang="en-US" sz="500" b="1" u="sng" dirty="0" smtClean="0">
              <a:solidFill>
                <a:srgbClr val="E81F3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altLang="en-US" sz="1800" b="1" dirty="0" smtClean="0"/>
              <a:t>Table A</a:t>
            </a:r>
            <a:r>
              <a:rPr lang="en-US" altLang="en-US" sz="1800" dirty="0" smtClean="0"/>
              <a:t> is a table of areas under the standard Normal curve.  The table entry for each value </a:t>
            </a:r>
            <a:r>
              <a:rPr lang="en-US" altLang="en-US" sz="1800" i="1" dirty="0" smtClean="0"/>
              <a:t>z</a:t>
            </a:r>
            <a:r>
              <a:rPr lang="en-US" altLang="en-US" sz="1800" dirty="0" smtClean="0"/>
              <a:t> is the area under the curve to the left of </a:t>
            </a:r>
            <a:r>
              <a:rPr lang="en-US" altLang="en-US" sz="1800" i="1" dirty="0" smtClean="0"/>
              <a:t>z</a:t>
            </a:r>
            <a:r>
              <a:rPr lang="en-US" altLang="en-US" sz="1800" dirty="0" smtClean="0"/>
              <a:t>.</a:t>
            </a:r>
            <a:endParaRPr lang="en-US" altLang="en-US" sz="1800" b="1" dirty="0" smtClean="0"/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endParaRPr lang="en-US" altLang="en-US" sz="1000" b="1" dirty="0" smtClean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5300" y="5102225"/>
          <a:ext cx="4481513" cy="1485900"/>
        </p:xfrm>
        <a:graphic>
          <a:graphicData uri="http://schemas.openxmlformats.org/drawingml/2006/table">
            <a:tbl>
              <a:tblPr/>
              <a:tblGrid>
                <a:gridCol w="1120775"/>
                <a:gridCol w="1119188"/>
                <a:gridCol w="1120775"/>
                <a:gridCol w="1120775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.7580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.7611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.7642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.7881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.7910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.7939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.8159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.8186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-111" charset="2"/>
                        <a:defRPr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1pPr>
                      <a:lvl2pPr marL="37931725" indent="-37474525" eaLnBrk="0" hangingPunct="0">
                        <a:spcBef>
                          <a:spcPts val="600"/>
                        </a:spcBef>
                        <a:buClr>
                          <a:srgbClr val="C7EEEC"/>
                        </a:buClr>
                        <a:buSzPct val="75000"/>
                        <a:buFont typeface="Wingdings" pitchFamily="-111" charset="2"/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Arial" charset="0"/>
                          <a:ea typeface="ＭＳ Ｐゴシック" pitchFamily="-11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.8212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68925" y="4029075"/>
            <a:ext cx="1963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P(</a:t>
            </a:r>
            <a:r>
              <a:rPr lang="en-US" altLang="en-US" sz="2400" b="1" i="1">
                <a:solidFill>
                  <a:schemeClr val="tx1"/>
                </a:solidFill>
              </a:rPr>
              <a:t>z </a:t>
            </a:r>
            <a:r>
              <a:rPr lang="en-US" altLang="en-US" sz="2400" b="1">
                <a:solidFill>
                  <a:schemeClr val="tx1"/>
                </a:solidFill>
              </a:rPr>
              <a:t>&lt; 0.81) 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32663" y="4029075"/>
            <a:ext cx="954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.7910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95300" y="3587750"/>
            <a:ext cx="4108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Suppose we want to find the proportion of observations from the standard Normal distribution that are less than 0.81.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We can use Table 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rot="20222494" flipV="1">
            <a:off x="2771753" y="4071639"/>
            <a:ext cx="5416034" cy="801469"/>
          </a:xfrm>
          <a:prstGeom prst="curvedUpArrow">
            <a:avLst>
              <a:gd name="adj1" fmla="val 47151"/>
              <a:gd name="adj2" fmla="val 113590"/>
              <a:gd name="adj3" fmla="val 3523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8" name="Picture 27" descr="F2.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4516438"/>
            <a:ext cx="2481263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5" animBg="1"/>
      <p:bldP spid="17" grpId="0"/>
      <p:bldP spid="18" grpId="0"/>
      <p:bldP spid="23" grpId="0"/>
    </p:bld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3710</TotalTime>
  <Words>728</Words>
  <Application>Microsoft Office PowerPoint</Application>
  <PresentationFormat>On-screen Show (4:3)</PresentationFormat>
  <Paragraphs>106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Rockwell</vt:lpstr>
      <vt:lpstr>Wingdings</vt:lpstr>
      <vt:lpstr>Advantage</vt:lpstr>
      <vt:lpstr>Equation</vt:lpstr>
      <vt:lpstr>Warmup</vt:lpstr>
      <vt:lpstr>Section 2.2 Normal Distributions</vt:lpstr>
      <vt:lpstr>Normal Distributions</vt:lpstr>
      <vt:lpstr>Normal Distributions</vt:lpstr>
      <vt:lpstr>Normal Distributions</vt:lpstr>
      <vt:lpstr>Normal Distributions</vt:lpstr>
      <vt:lpstr>Normal Distributions</vt:lpstr>
      <vt:lpstr>Normal Distributions</vt:lpstr>
      <vt:lpstr>Normal Distributions</vt:lpstr>
      <vt:lpstr>Normal Distributions</vt:lpstr>
      <vt:lpstr>Normal Distributions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128</cp:revision>
  <dcterms:created xsi:type="dcterms:W3CDTF">2010-09-30T16:43:39Z</dcterms:created>
  <dcterms:modified xsi:type="dcterms:W3CDTF">2016-08-16T14:53:03Z</dcterms:modified>
</cp:coreProperties>
</file>