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4441" r:id="rId2"/>
    <p:sldMasterId id="2147484462" r:id="rId3"/>
  </p:sldMasterIdLst>
  <p:notesMasterIdLst>
    <p:notesMasterId r:id="rId9"/>
  </p:notesMasterIdLst>
  <p:sldIdLst>
    <p:sldId id="263" r:id="rId4"/>
    <p:sldId id="261" r:id="rId5"/>
    <p:sldId id="267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5F4"/>
    <a:srgbClr val="EAE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8E1A93B-CE07-4437-9488-2788F4B95133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98F3F6-828F-41B8-A20A-1B01F421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52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B7654CD-0466-41FF-92D1-CF7F5FA4C061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56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79DA763-513D-4284-9BF8-65E4DE1AED17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1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79DA763-513D-4284-9BF8-65E4DE1AED17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9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1979798-FB18-4339-866A-787A6B5679E2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3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FB5D-04F8-41CB-A261-D004BD4D7A22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A5B9E57D-5ABA-4758-AA2E-E54FF629F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08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1A3B-ADEE-4436-9FC0-FEBC5DC8CD9E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1C23C-848D-4546-9B75-FD5BFCD8C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55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D0D7-2009-4839-975C-E73808E40323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0DDD5-0EFB-49CB-84E2-9EF00B158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26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2EF1-5FCB-4C52-884E-87D61EB6BD12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31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8A451-4562-42F5-AE53-9EDC630D092D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A7929-07E9-4849-9773-5506030B88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656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2B87-E676-4CAB-983D-BB74D5D02D56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73753-E969-4ADF-A87B-5FF04E1A3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868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4F91FF2-6CBC-40AB-8B15-ACF20D4F0608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A2967BC-ED27-436E-B236-69D611276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118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EC43BF4-E3D6-459B-A370-7ADDBA21F1CA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CBC8560-09C8-4AAE-90E0-979F08ED1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53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7739-92B0-4A83-AFAB-E664897AC6B4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884349A-0C90-4E0F-9DEA-739AF2EB6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399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674B-FD02-468A-AB2A-FA1E80CAA8D4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598E1-08B2-44D7-8292-875FCD0F7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02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4115-1C30-4BA7-A007-E73D20EC1F29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927B-E57B-4F60-8732-DA78FF764F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633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C6BD-6A4B-4DAE-8602-91B9639A6D7F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B2823-DCF0-44BA-A066-36181DCEA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933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813ABDC-5B8E-474E-8D8E-F081F75468B0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1CEE41-082D-41BB-BE18-B4A851068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217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1EBAF6C-5710-413A-82A3-B1C5E8BA30A7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B66F10-EC73-4057-A28E-0D124E7EA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651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9F2EF10-6526-49B9-ABB9-380028844BF7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40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6B62CBF-51F7-48C3-829F-097AFB53E052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446114-58A9-4B02-AA33-6F099B605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7246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366A487-47D4-475C-9EF7-1B24E9C004BD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BC893A-D0AF-49FA-A6B9-80FBA4C66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664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89AD5EE-504C-4B93-8CD2-EEB196FE55CA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AC1877-746F-4972-968A-C5B97D904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83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90DC892-27D8-4CE5-8218-34F6CD513C1F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CFF54E-8244-470A-91B9-F7DE9A65E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124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4B253DB-FE46-4B72-BD33-69326F7B586F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0B0FA9-952A-4022-B8C4-669D1681A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1522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CBE24D3-F080-4045-90BE-12BB20743972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5B7E62-0FD1-49A1-9DDB-ABBF64E7C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2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EEDB-0D0E-4A8F-B1CF-0A9F42C81C75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65EE9-8ADA-44F4-A59D-BE79084678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164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5FD600C-FF50-4958-85D9-36FC2BE690C0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19C0C4-2114-4D14-A5E7-D6C4C3BEB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904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B6E8243-BCEF-4D2C-93EB-3726EC9560BE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18C149-1338-4144-B024-1A3D3C03E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165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27AEC8C-1F89-48DD-83E2-AF5734D46253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16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9B1FD04-84D3-433B-AF0C-30CA5ED0AFCD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53976D-6691-411C-9571-69A8C1E81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2841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BC020D3-C092-4EE4-980B-BE9756497886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FEDD4-12BA-4412-8B1E-F746093AF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8233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EF7D887-B491-4D6B-99BF-28FE958E10A3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437F2A-4B1A-4844-B0A4-28467B5A05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939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9D3D251-776C-4A86-AE7B-9A2ABD272B57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7474A3-12B7-4F3D-AFF2-C63B61817C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100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E0B30B8-717A-4A91-A5E1-330FBAB313F6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50D789-3F2C-49BC-AD47-A52FC48E5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5765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25B9EED-F202-4925-B8D7-F04F7723E3C1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BC26FA-871A-45C3-93A0-DA09CB8F7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7201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0BEC513-DE1B-4338-8127-509C1D904262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71E250-01EE-4D59-BF08-08A43E97C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53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A40E6D7-66B0-498C-B096-F6B719ADBA87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45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A8B7205-687D-4D43-969F-3432EF54ABE2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12C50D-4F2C-4EB9-8A14-5A493056A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5441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4CEEC46-4D34-4231-97BF-75D16A5ED038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DDAB80-A9C5-4408-88AC-766F754A0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2700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F03EE5E-1EE8-41B6-95B4-25420EC9C683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3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1BE3798-DB6A-43E6-B812-D8C21AE246F9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E93668-16E1-40CE-BC06-A4F07F15E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452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0C59766-6969-4D1B-83AC-E031A5F9E169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C1EF8D-D991-4F7C-B623-880BF108CE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8260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C20BA75-5E1E-4A10-9F95-CF11AE2BC43B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3D6768-9EB2-4B38-BD31-5497C87B9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2238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ACCA5DA-B2D3-423F-A14C-0D86FB457946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D52A2E-E218-4328-BD23-6288E0302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3182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D8BC266-B38C-4BA6-8133-1BE83E0229A8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669667-6CF4-488A-A5EA-34F76D8EB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9392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F22E7A2-E9BA-4C51-AFDB-FE2380B670E1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29D5ED-6ADA-4EDD-B952-CDE94276E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5594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801D83A-70F6-4880-A6FF-411038EAC786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CA227B-76B4-435A-A786-757F532D1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6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B119AB-A2E5-4419-A3B4-667B9936D603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EEDCB32F-A505-4CD9-857B-DBA8702C1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8756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65B6651-33CC-4F83-ABC5-26D966BDEF97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E05FAA-9421-486C-8808-9D01770BC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3805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527BCCA-A778-4A83-8CCB-CFDB970408E9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959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48AF7AC-D36C-48F1-8D61-047690D48DED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A46B9-01A6-4B03-80F3-53609B927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6189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D65E5BB-FC16-4C8C-B923-1280DF58A9C7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555D29-6CBA-4DA7-9F92-F7C7A5678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2854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4C8638A-E0CE-460A-A04E-5708432692A9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C3167C-C4F9-4BC4-8175-E717144355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8044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A1F1EEC-50B8-43FA-BD6E-AA19F41AD4A9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D5AD38-77DC-4A2F-A5D1-445AEDBFB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668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72C7A4D-1565-4F81-98DD-0AA55A5123AC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18D459-8728-4812-BC07-AEE806D75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9449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3B4C8C2-6C16-47B0-9F16-97D5624300F0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26589A-E676-462D-BDB9-E7015DE95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3713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954A963-0289-4CC4-858E-51589D4CDE8E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E6A1A5-905C-4223-AE9E-AC6FB83977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70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53D5-C724-482E-86CF-331A2561F03A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67D8-2E89-4753-8CF7-B8C427F18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58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7FAE-97CD-4BAD-AD65-03ECAE3BC417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ADD51-87D2-425B-A981-B774BC3C3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65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A0D8-6612-4DB4-BC57-465CE69B7375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24EA28C-FDDB-4443-B28F-A05BE4785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8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43AB0-416B-4809-AF0D-20B2E045120E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436C056C-4338-4DCA-9620-439D0E330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74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B53B38A-C200-4966-85C8-5E83F40AC3A9}" type="datetime1">
              <a:rPr lang="en-US" altLang="en-US"/>
              <a:pPr>
                <a:defRPr/>
              </a:pPr>
              <a:t>8/19/2016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E9C1FA0-CBF0-46C9-BA1C-D50E000442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1" r:id="rId1"/>
    <p:sldLayoutId id="2147484542" r:id="rId2"/>
    <p:sldLayoutId id="2147484543" r:id="rId3"/>
    <p:sldLayoutId id="2147484544" r:id="rId4"/>
    <p:sldLayoutId id="2147484545" r:id="rId5"/>
    <p:sldLayoutId id="2147484546" r:id="rId6"/>
    <p:sldLayoutId id="2147484547" r:id="rId7"/>
    <p:sldLayoutId id="2147484548" r:id="rId8"/>
    <p:sldLayoutId id="2147484549" r:id="rId9"/>
    <p:sldLayoutId id="2147484550" r:id="rId10"/>
    <p:sldLayoutId id="2147484551" r:id="rId11"/>
    <p:sldLayoutId id="2147484552" r:id="rId12"/>
    <p:sldLayoutId id="2147484553" r:id="rId13"/>
    <p:sldLayoutId id="2147484554" r:id="rId14"/>
    <p:sldLayoutId id="2147484555" r:id="rId15"/>
    <p:sldLayoutId id="2147484556" r:id="rId16"/>
    <p:sldLayoutId id="2147484557" r:id="rId17"/>
    <p:sldLayoutId id="2147484558" r:id="rId18"/>
    <p:sldLayoutId id="2147484559" r:id="rId19"/>
    <p:sldLayoutId id="214748456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chemeClr val="accent1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E.) Response E</a:t>
            </a: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  <p:sldLayoutId id="2147484577" r:id="rId17"/>
    <p:sldLayoutId id="2147484578" r:id="rId18"/>
    <p:sldLayoutId id="214748457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  <p:sldLayoutId id="2147484587" r:id="rId8"/>
    <p:sldLayoutId id="2147484588" r:id="rId9"/>
    <p:sldLayoutId id="2147484589" r:id="rId10"/>
    <p:sldLayoutId id="2147484590" r:id="rId11"/>
    <p:sldLayoutId id="2147484591" r:id="rId12"/>
    <p:sldLayoutId id="2147484592" r:id="rId13"/>
    <p:sldLayoutId id="2147484593" r:id="rId14"/>
    <p:sldLayoutId id="2147484594" r:id="rId15"/>
    <p:sldLayoutId id="2147484595" r:id="rId16"/>
    <p:sldLayoutId id="2147484596" r:id="rId17"/>
    <p:sldLayoutId id="2147484597" r:id="rId18"/>
    <p:sldLayoutId id="2147484598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24579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928145" y="-1947069"/>
            <a:ext cx="2760662" cy="7375525"/>
          </a:xfrm>
        </p:spPr>
        <p:txBody>
          <a:bodyPr/>
          <a:lstStyle/>
          <a:p>
            <a:pPr marL="0" indent="0" eaLnBrk="1" hangingPunct="1">
              <a:buFont typeface="Wingdings" pitchFamily="-111" charset="2"/>
              <a:buNone/>
              <a:defRPr/>
            </a:pPr>
            <a:r>
              <a:rPr lang="en-US" altLang="en-US" sz="3600" b="1" u="sng" dirty="0" err="1" smtClean="0">
                <a:solidFill>
                  <a:srgbClr val="000000"/>
                </a:solidFill>
                <a:ea typeface="ＭＳ Ｐゴシック" pitchFamily="-111" charset="-128"/>
              </a:rPr>
              <a:t>Warmup</a:t>
            </a:r>
            <a:endParaRPr lang="en-US" altLang="en-US" sz="3600" b="1" u="sng" dirty="0" smtClean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228600" lvl="1" indent="0" eaLnBrk="1" hangingPunct="1">
              <a:buFont typeface="Wingdings" pitchFamily="-111" charset="2"/>
              <a:buNone/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ＭＳ Ｐゴシック" pitchFamily="-111" charset="-128"/>
              </a:rPr>
              <a:t>The height of adult females is distributed N(64, 2.5).</a:t>
            </a: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ＭＳ Ｐゴシック" pitchFamily="-111" charset="-128"/>
              </a:rPr>
              <a:t>Use the 68-95-99.7 rule to find the percentage of females between 59 and 71.5 inches</a:t>
            </a: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endParaRPr lang="en-US" altLang="en-US" sz="20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ＭＳ Ｐゴシック" pitchFamily="-111" charset="-128"/>
              </a:rPr>
              <a:t>What proportion of females are between 60 and 66 inches?</a:t>
            </a:r>
            <a:endParaRPr lang="en-US" altLang="en-US" dirty="0" smtClean="0">
              <a:solidFill>
                <a:srgbClr val="000000"/>
              </a:solidFill>
              <a:ea typeface="ＭＳ Ｐゴシック" pitchFamily="-111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Section 2.2</a:t>
            </a:r>
            <a:b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</a:br>
            <a: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  <a:endParaRPr lang="en-US" altLang="en-US" sz="3000" b="1" smtClean="0">
              <a:ea typeface="ＭＳ Ｐゴシック" panose="020B0600070205080204" pitchFamily="34" charset="-128"/>
            </a:endParaRPr>
          </a:p>
        </p:txBody>
      </p:sp>
      <p:sp>
        <p:nvSpPr>
          <p:cNvPr id="64515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3678238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After this section, you should be able to…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DESCRIBE and APPLY the 68-95-99.7 Rule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DESCRIBE the standard Normal Distribution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PERFORM Normal distribution calculations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ASSESS Normality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None/>
            </a:pPr>
            <a:endParaRPr lang="en-US" altLang="en-US" sz="20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altLang="en-US" b="1" smtClean="0">
                <a:ea typeface="ＭＳ Ｐゴシック" pitchFamily="-111" charset="-128"/>
              </a:rPr>
              <a:t>Learning Objectives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6102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65539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007394"/>
            <a:ext cx="2179638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Using the Calculator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425450" y="3727450"/>
            <a:ext cx="7170738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 sz="20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marL="228600" lvl="1" indent="0" eaLnBrk="1" hangingPunct="1">
              <a:buFont typeface="Wingdings" pitchFamily="-111" charset="2"/>
              <a:buNone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Example:</a:t>
            </a:r>
          </a:p>
          <a:p>
            <a:pPr marL="228600" lvl="1" indent="0" eaLnBrk="1" hangingPunct="1">
              <a:buFont typeface="Wingdings" pitchFamily="-111" charset="2"/>
              <a:buNone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The height of adult females is distributed N(64, 2.5).</a:t>
            </a: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What proportion of females are between 60 and 66 inches?</a:t>
            </a: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What proportion of females are shorter than 68 inches?</a:t>
            </a: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What proportion of females are taller than 60 inches?</a:t>
            </a: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endParaRPr lang="en-US" altLang="en-US" sz="2000" dirty="0" smtClean="0">
              <a:solidFill>
                <a:srgbClr val="000000"/>
              </a:solidFill>
            </a:endParaRPr>
          </a:p>
          <a:p>
            <a:pPr marL="685800" lvl="1" indent="-457200" eaLnBrk="1" hangingPunct="1">
              <a:buClr>
                <a:schemeClr val="tx1"/>
              </a:buClr>
              <a:buFont typeface="+mj-lt"/>
              <a:buAutoNum type="arabicPeriod"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0713" y="1200150"/>
            <a:ext cx="74358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 sz="20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To find the proportion of values within a range for a Normal distribution: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Home -&gt; Add Calculator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Menu -&gt; 5 Probability -&gt; 5 Distributions -&gt; 2 Normal CDF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If it is a “less than” question, leave Lower Bound as is and put value in Upper Bound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If it is a “greater than” question, put value in Lower Bound and a few 9’s in Upper Bound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6102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6656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007394"/>
            <a:ext cx="2179638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Using Table A backwards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452037" y="4432297"/>
            <a:ext cx="71707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b="1" u="sng" dirty="0" smtClean="0"/>
              <a:t>Example #1</a:t>
            </a:r>
          </a:p>
          <a:p>
            <a:pPr marL="685800" lvl="1" indent="-457200" eaLnBrk="1" hangingPunct="1">
              <a:buFont typeface="Wingdings" panose="05000000000000000000" pitchFamily="2" charset="2"/>
              <a:buAutoNum type="alphaLcParenR"/>
            </a:pPr>
            <a:r>
              <a:rPr lang="en-US" altLang="en-US" sz="2200" b="1" dirty="0" smtClean="0"/>
              <a:t>How </a:t>
            </a:r>
            <a:r>
              <a:rPr lang="en-US" altLang="en-US" sz="2200" b="1" dirty="0"/>
              <a:t>many days do the shortest 30% of pregnancies last</a:t>
            </a:r>
            <a:r>
              <a:rPr lang="en-US" altLang="en-US" sz="2200" b="1" dirty="0" smtClean="0"/>
              <a:t>?</a:t>
            </a:r>
          </a:p>
          <a:p>
            <a:pPr marL="685800" lvl="1" indent="-457200" eaLnBrk="1" hangingPunct="1">
              <a:buFont typeface="Wingdings" panose="05000000000000000000" pitchFamily="2" charset="2"/>
              <a:buAutoNum type="alphaLcParenR"/>
            </a:pPr>
            <a:r>
              <a:rPr lang="en-US" altLang="en-US" sz="2200" b="1" dirty="0" smtClean="0"/>
              <a:t>How many days do the longest 12% of pregnancies last?</a:t>
            </a:r>
            <a:endParaRPr lang="en-US" altLang="en-US" sz="2200" b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0713" y="1200150"/>
            <a:ext cx="743585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 sz="20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1" charset="2"/>
              <a:buChar char="n"/>
              <a:defRPr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buFont typeface="Wingdings" pitchFamily="-111" charset="2"/>
              <a:buNone/>
              <a:defRPr/>
            </a:pPr>
            <a:r>
              <a:rPr lang="en-US" sz="2200" b="1" dirty="0" smtClean="0"/>
              <a:t>Human pregnancies have a distribution N(266, 16).  How many days do the shortest 30% of pregnancies last?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200" b="1" dirty="0" smtClean="0"/>
              <a:t>Find the closest value in the body of the table to the decimal equivalent of the percentage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200" b="1" dirty="0" smtClean="0"/>
              <a:t>Determine the corresponding z-score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200" b="1" dirty="0" smtClean="0"/>
              <a:t>Use the z-score formula to find x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6102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6656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007394"/>
            <a:ext cx="2179638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Using Table A backwards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381016" y="1218481"/>
            <a:ext cx="7170737" cy="366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b="1" u="sng" dirty="0" smtClean="0"/>
              <a:t>Example #2</a:t>
            </a:r>
          </a:p>
          <a:p>
            <a:pPr marL="0" indent="0">
              <a:buNone/>
            </a:pPr>
            <a:r>
              <a:rPr lang="en-US" dirty="0"/>
              <a:t>The height of adult males is N(69, 3). </a:t>
            </a:r>
          </a:p>
          <a:p>
            <a:pPr marL="0" lvl="0" indent="0">
              <a:buNone/>
            </a:pPr>
            <a:r>
              <a:rPr lang="en-US" dirty="0" smtClean="0"/>
              <a:t>a) How </a:t>
            </a:r>
            <a:r>
              <a:rPr lang="en-US" dirty="0"/>
              <a:t>tall is a male to be in the shortest 60</a:t>
            </a:r>
            <a:r>
              <a:rPr lang="en-US" dirty="0" smtClean="0"/>
              <a:t>%?</a:t>
            </a:r>
          </a:p>
          <a:p>
            <a:pPr marL="457200" lvl="0" indent="-457200">
              <a:buAutoNum type="alphaLcParenR"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b) What </a:t>
            </a:r>
            <a:r>
              <a:rPr lang="en-US" dirty="0"/>
              <a:t>are the range of heights to be in the middle 50%?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943323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3748</TotalTime>
  <Words>310</Words>
  <Application>Microsoft Office PowerPoint</Application>
  <PresentationFormat>On-screen Show (4:3)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Rockwell</vt:lpstr>
      <vt:lpstr>Wingdings</vt:lpstr>
      <vt:lpstr>Advantage</vt:lpstr>
      <vt:lpstr>iRespondQuestionMaster</vt:lpstr>
      <vt:lpstr>iRespondGraphMaster</vt:lpstr>
      <vt:lpstr>Normal Distributions</vt:lpstr>
      <vt:lpstr>Section 2.2 Normal Distributions</vt:lpstr>
      <vt:lpstr>Normal Distributions</vt:lpstr>
      <vt:lpstr>Normal Distributions</vt:lpstr>
      <vt:lpstr>Normal Distributions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132</cp:revision>
  <dcterms:created xsi:type="dcterms:W3CDTF">2010-09-30T16:43:39Z</dcterms:created>
  <dcterms:modified xsi:type="dcterms:W3CDTF">2016-08-19T11:33:55Z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