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5201" r:id="rId2"/>
    <p:sldMasterId id="2147485222" r:id="rId3"/>
  </p:sldMasterIdLst>
  <p:notesMasterIdLst>
    <p:notesMasterId r:id="rId11"/>
  </p:notesMasterIdLst>
  <p:sldIdLst>
    <p:sldId id="320" r:id="rId4"/>
    <p:sldId id="261" r:id="rId5"/>
    <p:sldId id="314" r:id="rId6"/>
    <p:sldId id="324" r:id="rId7"/>
    <p:sldId id="315" r:id="rId8"/>
    <p:sldId id="316" r:id="rId9"/>
    <p:sldId id="329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CA7373-8675-4896-AC53-F05170065391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F52134-1A42-4210-824C-6B018F2FC0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162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18C757D-B79F-4B37-B4E6-AA3CD28E0B9C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1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1F42-9CB8-4904-9EB3-BCF09D0F7347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8C3ACA5D-4955-45BC-B862-B13F75D49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55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6E7C9-4845-4B1C-A74C-962ACF1989FB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822FA-D5AA-4D3E-AE6A-31F7648A2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956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17979-560E-434A-9980-DFBFE9C9547E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14BC-AB56-46A1-8686-CDDF94D59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330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2705-E790-4E4B-A499-0E0858AA98D8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88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8B712-C4DF-4FC0-8672-916AD7223662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FF65D-C97C-41C2-B5C9-B06A6CA3C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554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EFF0F-1983-43DA-8A7C-AD09327F78AA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23122-AB04-4358-9CDF-26F4607876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085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DA41FA-466C-41CD-A9BC-425345CD6CDC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FC0B839-39F2-49C9-9555-9A1913DBD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669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C8AFEEC-BCEF-4369-AAAB-A8189A36A22C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259EA51-1666-4C64-B627-CE1FEF3C0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672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C60D-0358-4296-AF8C-196620922FCE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20AA67C-ED24-49AE-99D9-9D27C2EF56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197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D92B9-635B-49EB-9A85-59A9CC68CD8E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C1E56-2D30-4CFF-A3BE-718CCD805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74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9744-4722-42EB-9194-23A58E86B5B7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B3D8A-3A34-4262-BCB8-79E48FA16B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239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5C86F-25E6-4B8E-832B-9F56E3DBA9C5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7D89B-DC39-4AE3-BF2D-EA555BA74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558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1931EF1-BA3F-4044-AB44-25D61D45FF60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031191-8E75-4EE5-9437-725D81CF0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395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22250C8-273B-47A3-8642-06AABE05F3E9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99A6D1-E478-45E8-865E-B1960946A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208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fld id="{6A9239C9-C98F-4034-AD5F-ABEE94BE26E6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98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4C5C482E-980F-499C-916D-C3AA06EF4D58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E2AA03-CF68-4F8D-8195-C75ABF2FB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020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2084900-655C-44DE-9D53-232314F634AF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06D70D-58AC-4AF6-AA15-451BCE8AE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1400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4CFC01A-AE4D-40DE-9CC8-17EB9D670EB9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012458-C8CB-4B27-9154-31BE5C9B1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8532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A9607C9-DF0C-4412-84D8-2774A5901A20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DCD3B8-301F-4DE9-8D4D-C21A2D07D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993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4753B1B-970B-4C1E-8810-9D017549B715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61F039-495A-43D8-94E2-937ABDFF7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209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C4035E9-C1C6-4379-981E-E69575AEACC4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DC211A-122F-40FB-9A16-64846B9F6B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36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A7D8E-375D-48C2-9084-26DB4E4C98CF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39279-11AA-46F3-A3B5-A2A5272F5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2835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6C9EAC0-7D4F-45D2-964B-EC2557F3FB7F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41B7C4-E0D0-4D98-8EA5-B29CB6F09B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8888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54FA83B-7B55-4DB8-9D85-CC6394BC5BB8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6D6953-A0E3-40C0-8D59-0CBC30633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4861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53A0DAC-49D8-4483-BD97-CA3F757AF444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845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21D3B06-3A59-47DA-9842-CCD5D6A56C6B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E76160-C251-4403-ACA6-CC2C4FB8C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0378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4115AB3-BB78-48EE-BDAE-7A5FF27DBF12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F7074E-3D04-4091-9A18-27E8ACB3F2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69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B5D2BDCE-1546-43CB-9575-5B628C34685F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965BB0-817F-417B-8643-481C652E4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9948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34A044B5-C24A-4CE8-AF38-75997A89E73C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302954-DE76-4AC7-B7DB-2B93700FB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1194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2E8B896-0E4B-413E-9FD4-1E6191DEBB07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999919-8FDE-4DA4-B02F-30108F389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1835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C68E2D5-7683-476D-8C6A-C7097DF65974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FA0197-8518-4E8F-A18D-EBBE651D5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6649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31530AC-BC3E-4F8D-99C9-2F452001D664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6F2B60-3909-419B-8EB3-FAC234ED2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71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6A5079B-280B-4C96-8BF4-79D16849342F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E46508C-F5D7-4E09-9A2E-E5333989C351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06BD99-09AF-4451-8FDE-839767A011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150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45DE119-8BBA-4FB7-AF92-F89535D667B9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08C384-3F6E-4450-8808-ACEEFFE58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9677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fld id="{F63E9618-97E3-4768-B15D-6D043AC85357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972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4477ECB7-E351-4013-AFC4-49A597647C23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1154C3-301A-4469-9368-1AA3C229E4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042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CC4B73E-352D-42AC-93B5-1D450A1BD3B5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95E600-1917-4B96-A771-874B9425D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0370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97A68F6-D40B-4BC6-BA88-C9BE3E2E86DA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FF5557-B6EF-43A4-B6C6-D278035941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1065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87F8EE4-A9AC-4516-BDD3-5D96646BB895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AD31CC-4EDE-47D3-9EA1-78B9E9EE8C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4134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0CE11F7-FCD3-4D44-9DCB-E6FAB26FD660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446996-D9E7-448B-A15F-14BEEBE62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7216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FA1FAA0-0B3A-4356-B969-34B6CA5BF438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9C4A13-53E9-4378-A160-DF81221B2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4660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ED1E448-49AA-4BFF-9375-CC77BE6DA2FF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E0C4E3-FE3B-4112-BC21-27A90B8E9A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20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61D1A5D-36C5-46AA-B54B-498AAE542A36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A376F554-0729-4B5F-9E53-96DEA3CF9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0030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1E1691C-B89A-4867-A33B-12BAFBE73764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CFDA5D-D718-4B08-94ED-B889FB99D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9434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99D2E63-15A8-43A6-BEF9-973A38D04BAE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712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E5C56D-6AC9-44D0-8F60-6DD36E69E10D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A840B7-38F6-49F4-85D4-8B5BB4A9E8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8544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B1677CE-87D8-4A51-8CF1-1469BDA79E49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1D2418-C7A4-4D03-98BE-233F01353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7634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77D87EE9-F728-40D7-8E6F-3EA7537227BC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570BA1-63B7-4377-B9A1-93BB01022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4778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5ADE5CF6-3910-4C39-ADD8-8A9B4C9A7589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72DE41-A559-4AF8-9470-8196C0293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3981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4F40471-0864-4B11-83E8-40B53E38251D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554B14-96B4-44DB-AEA3-FED9C16BC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8799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1ECC645-CC7E-4881-9D9D-8F73010B4594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7F4F39-900F-481B-B7DB-BA9B4C52D4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14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47C133B-96AB-468B-89AD-F86293D65247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3CD6F7-2522-460C-B464-AC0827BCE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06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996ED-BBBD-40BA-B499-B92B8B3DBB81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3F5B4-687E-4237-BFB9-0E2367162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33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FE9-73CB-41F7-B0E7-C32FAD0ABD4F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A34BC-15C1-44C9-91EE-8D72C6C7C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77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A616-C893-413B-855C-239323651B00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757A72D-7468-4CE7-B587-9E0A193DEA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91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3D2F-A437-4C9A-A367-4BBDB27CC39E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B152BDB9-A808-4E4A-A10C-B4E421525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82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Arial" charset="0"/>
              </a:defRPr>
            </a:lvl1pPr>
          </a:lstStyle>
          <a:p>
            <a:pPr>
              <a:defRPr/>
            </a:pPr>
            <a:fld id="{7185FC4B-5136-46DF-8BCF-234142F81BD2}" type="datetime1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F8FAF55-3545-4A63-B77D-1341EC82B6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1" r:id="rId1"/>
    <p:sldLayoutId id="2147485302" r:id="rId2"/>
    <p:sldLayoutId id="2147485303" r:id="rId3"/>
    <p:sldLayoutId id="2147485304" r:id="rId4"/>
    <p:sldLayoutId id="2147485305" r:id="rId5"/>
    <p:sldLayoutId id="2147485306" r:id="rId6"/>
    <p:sldLayoutId id="2147485307" r:id="rId7"/>
    <p:sldLayoutId id="2147485308" r:id="rId8"/>
    <p:sldLayoutId id="2147485309" r:id="rId9"/>
    <p:sldLayoutId id="2147485310" r:id="rId10"/>
    <p:sldLayoutId id="2147485311" r:id="rId11"/>
    <p:sldLayoutId id="2147485312" r:id="rId12"/>
    <p:sldLayoutId id="2147485313" r:id="rId13"/>
    <p:sldLayoutId id="2147485314" r:id="rId14"/>
    <p:sldLayoutId id="2147485315" r:id="rId15"/>
    <p:sldLayoutId id="2147485316" r:id="rId16"/>
    <p:sldLayoutId id="2147485317" r:id="rId17"/>
    <p:sldLayoutId id="2147485318" r:id="rId18"/>
    <p:sldLayoutId id="2147485319" r:id="rId19"/>
    <p:sldLayoutId id="214748532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r>
              <a:rPr lang="en-US" altLang="en-US" sz="3600">
                <a:solidFill>
                  <a:schemeClr val="accent1"/>
                </a:solidFill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E.) Response E</a:t>
            </a:r>
          </a:p>
        </p:txBody>
      </p:sp>
      <p:sp>
        <p:nvSpPr>
          <p:cNvPr id="11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2" r:id="rId2"/>
    <p:sldLayoutId id="2147485323" r:id="rId3"/>
    <p:sldLayoutId id="2147485324" r:id="rId4"/>
    <p:sldLayoutId id="2147485325" r:id="rId5"/>
    <p:sldLayoutId id="2147485326" r:id="rId6"/>
    <p:sldLayoutId id="2147485327" r:id="rId7"/>
    <p:sldLayoutId id="2147485328" r:id="rId8"/>
    <p:sldLayoutId id="2147485329" r:id="rId9"/>
    <p:sldLayoutId id="2147485330" r:id="rId10"/>
    <p:sldLayoutId id="2147485331" r:id="rId11"/>
    <p:sldLayoutId id="2147485332" r:id="rId12"/>
    <p:sldLayoutId id="2147485333" r:id="rId13"/>
    <p:sldLayoutId id="2147485334" r:id="rId14"/>
    <p:sldLayoutId id="2147485335" r:id="rId15"/>
    <p:sldLayoutId id="2147485336" r:id="rId16"/>
    <p:sldLayoutId id="2147485337" r:id="rId17"/>
    <p:sldLayoutId id="2147485338" r:id="rId18"/>
    <p:sldLayoutId id="214748533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45" r:id="rId6"/>
    <p:sldLayoutId id="2147485346" r:id="rId7"/>
    <p:sldLayoutId id="2147485347" r:id="rId8"/>
    <p:sldLayoutId id="2147485348" r:id="rId9"/>
    <p:sldLayoutId id="2147485349" r:id="rId10"/>
    <p:sldLayoutId id="2147485350" r:id="rId11"/>
    <p:sldLayoutId id="2147485351" r:id="rId12"/>
    <p:sldLayoutId id="2147485352" r:id="rId13"/>
    <p:sldLayoutId id="2147485353" r:id="rId14"/>
    <p:sldLayoutId id="2147485354" r:id="rId15"/>
    <p:sldLayoutId id="2147485355" r:id="rId16"/>
    <p:sldLayoutId id="2147485356" r:id="rId17"/>
    <p:sldLayoutId id="2147485357" r:id="rId18"/>
    <p:sldLayoutId id="2147485358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r>
              <a:rPr lang="en-US" altLang="en-US" smtClean="0"/>
              <a:t>Check Yourself</a:t>
            </a:r>
          </a:p>
        </p:txBody>
      </p:sp>
      <p:sp>
        <p:nvSpPr>
          <p:cNvPr id="63491" name="Rectangle 1"/>
          <p:cNvSpPr>
            <a:spLocks noChangeArrowheads="1"/>
          </p:cNvSpPr>
          <p:nvPr/>
        </p:nvSpPr>
        <p:spPr bwMode="auto">
          <a:xfrm>
            <a:off x="568325" y="190500"/>
            <a:ext cx="1608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</a:rPr>
              <a:t>Warmup</a:t>
            </a:r>
            <a:endParaRPr lang="en-US" altLang="en-US" sz="2800">
              <a:solidFill>
                <a:srgbClr val="000000"/>
              </a:solidFill>
            </a:endParaRPr>
          </a:p>
        </p:txBody>
      </p:sp>
      <p:pic>
        <p:nvPicPr>
          <p:cNvPr id="63492" name="Picture 7" descr="http://mathbitsnotebook.com/Algebra1/StatisticsReg/sportscartablepla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739775"/>
            <a:ext cx="3654425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350838" y="2559050"/>
            <a:ext cx="7310437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AutoNum type="alphaLcParenR"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Find the probability a driver has a sports car</a:t>
            </a:r>
          </a:p>
          <a:p>
            <a:pPr eaLnBrk="1" hangingPunct="1">
              <a:spcAft>
                <a:spcPts val="600"/>
              </a:spcAft>
              <a:buFontTx/>
              <a:buAutoNum type="alphaLcParenR"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spcAft>
                <a:spcPts val="600"/>
              </a:spcAft>
              <a:buFontTx/>
              <a:buAutoNum type="alphaLcParenR"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Find the probability that a driver is male given that they drive a sports car</a:t>
            </a: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63495" name="TextBox 1"/>
          <p:cNvSpPr txBox="1">
            <a:spLocks noChangeArrowheads="1"/>
          </p:cNvSpPr>
          <p:nvPr/>
        </p:nvSpPr>
        <p:spPr bwMode="auto">
          <a:xfrm>
            <a:off x="350838" y="4267200"/>
            <a:ext cx="73904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c) Are being </a:t>
            </a:r>
            <a:r>
              <a:rPr lang="en-US" altLang="en-US" sz="1800" dirty="0" smtClean="0">
                <a:solidFill>
                  <a:schemeClr val="tx1"/>
                </a:solidFill>
              </a:rPr>
              <a:t>female </a:t>
            </a:r>
            <a:r>
              <a:rPr lang="en-US" altLang="en-US" sz="1800" dirty="0">
                <a:solidFill>
                  <a:schemeClr val="tx1"/>
                </a:solidFill>
              </a:rPr>
              <a:t>and </a:t>
            </a:r>
            <a:r>
              <a:rPr lang="en-US" altLang="en-US" sz="1800" dirty="0" smtClean="0">
                <a:solidFill>
                  <a:schemeClr val="tx1"/>
                </a:solidFill>
              </a:rPr>
              <a:t>driving an SUV independent?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346075" y="484188"/>
            <a:ext cx="7834313" cy="1116012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rgbClr val="E81F30"/>
                </a:solidFill>
              </a:rPr>
              <a:t>Section 5.3</a:t>
            </a:r>
            <a:br>
              <a:rPr lang="en-US" altLang="en-US" sz="3000" b="1" smtClean="0">
                <a:solidFill>
                  <a:srgbClr val="E81F30"/>
                </a:solidFill>
              </a:rPr>
            </a:br>
            <a:r>
              <a:rPr lang="en-US" altLang="en-US" sz="3000" b="1" smtClean="0">
                <a:solidFill>
                  <a:srgbClr val="E81F30"/>
                </a:solidFill>
              </a:rPr>
              <a:t>Conditional Probability and Independence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8402637" cy="4102100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rgbClr val="000000"/>
                </a:solidFill>
              </a:rPr>
              <a:t>After this section, you should be able to…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</a:rPr>
              <a:t>DEFINE conditional probability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</a:rPr>
              <a:t>COMPUTE conditional probabilities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</a:rPr>
              <a:t>DESCRIBE chance behavior with a tree diagram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</a:rPr>
              <a:t>DEFINE independent events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</a:rPr>
              <a:t>DETERMINE whether two events are independent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</a:rPr>
              <a:t>APPLY the general multiplication rule to solve probability questions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7683500" cy="3238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charset="2"/>
              <a:buNone/>
              <a:defRPr/>
            </a:pPr>
            <a:r>
              <a:rPr lang="en-US" b="1" smtClean="0"/>
              <a:t>Learning Objectives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</a:rPr>
              <a:t>Independence: A Special Multiplication Rule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</a:rPr>
              <a:t>When events </a:t>
            </a:r>
            <a:r>
              <a:rPr lang="en-US" altLang="en-US" i="1" smtClean="0">
                <a:solidFill>
                  <a:srgbClr val="000000"/>
                </a:solidFill>
              </a:rPr>
              <a:t>A </a:t>
            </a:r>
            <a:r>
              <a:rPr lang="en-US" altLang="en-US" smtClean="0">
                <a:solidFill>
                  <a:srgbClr val="000000"/>
                </a:solidFill>
              </a:rPr>
              <a:t>and </a:t>
            </a:r>
            <a:r>
              <a:rPr lang="en-US" altLang="en-US" i="1" smtClean="0">
                <a:solidFill>
                  <a:srgbClr val="000000"/>
                </a:solidFill>
              </a:rPr>
              <a:t>B </a:t>
            </a:r>
            <a:r>
              <a:rPr lang="en-US" altLang="en-US" smtClean="0">
                <a:solidFill>
                  <a:srgbClr val="000000"/>
                </a:solidFill>
              </a:rPr>
              <a:t>are independent, we can simplify the general multiplication rule since </a:t>
            </a:r>
            <a:r>
              <a:rPr lang="en-US" altLang="en-US" i="1" smtClean="0">
                <a:solidFill>
                  <a:srgbClr val="000000"/>
                </a:solidFill>
              </a:rPr>
              <a:t>P</a:t>
            </a:r>
            <a:r>
              <a:rPr lang="en-US" altLang="en-US" smtClean="0">
                <a:solidFill>
                  <a:srgbClr val="000000"/>
                </a:solidFill>
              </a:rPr>
              <a:t>(</a:t>
            </a:r>
            <a:r>
              <a:rPr lang="en-US" altLang="en-US" i="1" smtClean="0">
                <a:solidFill>
                  <a:srgbClr val="000000"/>
                </a:solidFill>
              </a:rPr>
              <a:t>B</a:t>
            </a:r>
            <a:r>
              <a:rPr lang="en-US" altLang="en-US" smtClean="0">
                <a:solidFill>
                  <a:srgbClr val="000000"/>
                </a:solidFill>
              </a:rPr>
              <a:t>| </a:t>
            </a:r>
            <a:r>
              <a:rPr lang="en-US" altLang="en-US" i="1" smtClean="0">
                <a:solidFill>
                  <a:srgbClr val="000000"/>
                </a:solidFill>
              </a:rPr>
              <a:t>A</a:t>
            </a:r>
            <a:r>
              <a:rPr lang="en-US" altLang="en-US" smtClean="0">
                <a:solidFill>
                  <a:srgbClr val="000000"/>
                </a:solidFill>
              </a:rPr>
              <a:t>) = </a:t>
            </a:r>
            <a:r>
              <a:rPr lang="en-US" altLang="en-US" i="1" smtClean="0">
                <a:solidFill>
                  <a:srgbClr val="000000"/>
                </a:solidFill>
              </a:rPr>
              <a:t>P</a:t>
            </a:r>
            <a:r>
              <a:rPr lang="en-US" altLang="en-US" smtClean="0">
                <a:solidFill>
                  <a:srgbClr val="000000"/>
                </a:solidFill>
              </a:rPr>
              <a:t>(</a:t>
            </a:r>
            <a:r>
              <a:rPr lang="en-US" altLang="en-US" i="1" smtClean="0">
                <a:solidFill>
                  <a:srgbClr val="000000"/>
                </a:solidFill>
              </a:rPr>
              <a:t>B</a:t>
            </a:r>
            <a:r>
              <a:rPr lang="en-US" altLang="en-US" smtClean="0">
                <a:solidFill>
                  <a:srgbClr val="000000"/>
                </a:solidFill>
              </a:rPr>
              <a:t>).</a:t>
            </a:r>
            <a:endParaRPr lang="en-US" altLang="en-US" sz="3600" smtClean="0">
              <a:solidFill>
                <a:srgbClr val="000000"/>
              </a:solidFill>
            </a:endParaRPr>
          </a:p>
        </p:txBody>
      </p:sp>
      <p:sp>
        <p:nvSpPr>
          <p:cNvPr id="72707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499100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</a:rPr>
              <a:t>Conditional Probability and Independence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0713" y="2019300"/>
            <a:ext cx="7375525" cy="17240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000" b="1" u="sng" dirty="0" smtClean="0">
                <a:solidFill>
                  <a:srgbClr val="E81F30"/>
                </a:solidFill>
              </a:rPr>
              <a:t>Definition:</a:t>
            </a:r>
          </a:p>
          <a:p>
            <a:pPr eaLnBrk="1" hangingPunct="1">
              <a:defRPr/>
            </a:pPr>
            <a:endParaRPr lang="en-US" sz="600" b="1" u="sng" dirty="0" smtClean="0">
              <a:solidFill>
                <a:srgbClr val="E81F30"/>
              </a:solidFill>
            </a:endParaRP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Multiplication rule for independent events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If </a:t>
            </a:r>
            <a:r>
              <a:rPr lang="en-US" sz="2000" i="1" dirty="0" smtClean="0">
                <a:solidFill>
                  <a:srgbClr val="000000"/>
                </a:solidFill>
              </a:rPr>
              <a:t>A </a:t>
            </a:r>
            <a:r>
              <a:rPr lang="en-US" sz="2000" dirty="0" smtClean="0">
                <a:solidFill>
                  <a:srgbClr val="000000"/>
                </a:solidFill>
              </a:rPr>
              <a:t>and </a:t>
            </a:r>
            <a:r>
              <a:rPr lang="en-US" sz="2000" i="1" dirty="0" smtClean="0">
                <a:solidFill>
                  <a:srgbClr val="000000"/>
                </a:solidFill>
              </a:rPr>
              <a:t>B </a:t>
            </a:r>
            <a:r>
              <a:rPr lang="en-US" sz="2000" dirty="0" smtClean="0">
                <a:solidFill>
                  <a:srgbClr val="000000"/>
                </a:solidFill>
              </a:rPr>
              <a:t>are independent events, then the probability that </a:t>
            </a:r>
            <a:r>
              <a:rPr lang="en-US" sz="2000" i="1" dirty="0" smtClean="0">
                <a:solidFill>
                  <a:srgbClr val="000000"/>
                </a:solidFill>
              </a:rPr>
              <a:t>A </a:t>
            </a:r>
            <a:r>
              <a:rPr lang="en-US" sz="2000" dirty="0" smtClean="0">
                <a:solidFill>
                  <a:srgbClr val="000000"/>
                </a:solidFill>
              </a:rPr>
              <a:t>and </a:t>
            </a:r>
            <a:r>
              <a:rPr lang="en-US" sz="2000" i="1" dirty="0" smtClean="0">
                <a:solidFill>
                  <a:srgbClr val="000000"/>
                </a:solidFill>
              </a:rPr>
              <a:t>B </a:t>
            </a:r>
            <a:r>
              <a:rPr lang="en-US" sz="2000" dirty="0" smtClean="0">
                <a:solidFill>
                  <a:srgbClr val="000000"/>
                </a:solidFill>
              </a:rPr>
              <a:t>both occur is</a:t>
            </a:r>
          </a:p>
          <a:p>
            <a:pPr algn="ctr" eaLnBrk="1" hangingPunct="1">
              <a:spcAft>
                <a:spcPts val="1200"/>
              </a:spcAft>
              <a:defRPr/>
            </a:pPr>
            <a:r>
              <a:rPr lang="en-US" sz="2000" i="1" dirty="0" smtClean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</a:rPr>
              <a:t>A </a:t>
            </a:r>
            <a:r>
              <a:rPr lang="en-US" sz="2000" b="1" dirty="0" smtClean="0">
                <a:solidFill>
                  <a:srgbClr val="000000"/>
                </a:solidFill>
              </a:rPr>
              <a:t>∩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</a:rPr>
              <a:t>B</a:t>
            </a:r>
            <a:r>
              <a:rPr lang="en-US" sz="2000" dirty="0" smtClean="0">
                <a:solidFill>
                  <a:srgbClr val="000000"/>
                </a:solidFill>
              </a:rPr>
              <a:t>) = </a:t>
            </a:r>
            <a:r>
              <a:rPr lang="en-US" sz="2000" i="1" dirty="0" smtClean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) • </a:t>
            </a:r>
            <a:r>
              <a:rPr lang="en-US" sz="2000" i="1" dirty="0" smtClean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</a:rPr>
              <a:t>B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5588" y="3921125"/>
            <a:ext cx="8043862" cy="1692275"/>
            <a:chOff x="256244" y="3860457"/>
            <a:chExt cx="8043822" cy="1693093"/>
          </a:xfrm>
        </p:grpSpPr>
        <p:sp>
          <p:nvSpPr>
            <p:cNvPr id="72711" name="TextBox 9"/>
            <p:cNvSpPr txBox="1">
              <a:spLocks noChangeArrowheads="1"/>
            </p:cNvSpPr>
            <p:nvPr/>
          </p:nvSpPr>
          <p:spPr bwMode="auto">
            <a:xfrm>
              <a:off x="621366" y="4229786"/>
              <a:ext cx="7678700" cy="1323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Following the Space Shuttle </a:t>
              </a:r>
              <a:r>
                <a:rPr lang="en-US" altLang="en-US" sz="1600" i="1">
                  <a:solidFill>
                    <a:schemeClr val="tx1"/>
                  </a:solidFill>
                </a:rPr>
                <a:t>Challenger</a:t>
              </a:r>
              <a:r>
                <a:rPr lang="en-US" altLang="en-US" sz="1600">
                  <a:solidFill>
                    <a:schemeClr val="tx1"/>
                  </a:solidFill>
                </a:rPr>
                <a:t> disaster, it was determined that the failure of O-ring joints in the shuttle’s booster rockets was to blame.  Under cold conditions, it was estimated that the probability that an individual O-ring joint would function properly was 0.977.  Assuming O-ring joints succeed or fail independently, what is the probability all six would function properly?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6244" y="3860457"/>
              <a:ext cx="1402941" cy="36951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000000"/>
                  </a:solidFill>
                </a:rPr>
                <a:t>Example 1: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737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650875"/>
            <a:ext cx="69056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838450"/>
            <a:ext cx="7021512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4327525"/>
            <a:ext cx="645318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</a:rPr>
              <a:t>Calculating Conditional Probabilities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</a:rPr>
              <a:t>If we rearrange the terms in the general multiplication rule, we can get a formula for the conditional probability </a:t>
            </a:r>
            <a:r>
              <a:rPr lang="en-US" altLang="en-US" i="1" smtClean="0">
                <a:solidFill>
                  <a:srgbClr val="000000"/>
                </a:solidFill>
              </a:rPr>
              <a:t>P</a:t>
            </a:r>
            <a:r>
              <a:rPr lang="en-US" altLang="en-US" smtClean="0">
                <a:solidFill>
                  <a:srgbClr val="000000"/>
                </a:solidFill>
              </a:rPr>
              <a:t>(</a:t>
            </a:r>
            <a:r>
              <a:rPr lang="en-US" altLang="en-US" i="1" smtClean="0">
                <a:solidFill>
                  <a:srgbClr val="000000"/>
                </a:solidFill>
              </a:rPr>
              <a:t>B </a:t>
            </a:r>
            <a:r>
              <a:rPr lang="en-US" altLang="en-US" smtClean="0">
                <a:solidFill>
                  <a:srgbClr val="000000"/>
                </a:solidFill>
              </a:rPr>
              <a:t>| </a:t>
            </a:r>
            <a:r>
              <a:rPr lang="en-US" altLang="en-US" i="1" smtClean="0">
                <a:solidFill>
                  <a:srgbClr val="000000"/>
                </a:solidFill>
              </a:rPr>
              <a:t>A</a:t>
            </a:r>
            <a:r>
              <a:rPr lang="en-US" altLang="en-US" smtClean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74755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499100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</a:rPr>
              <a:t>Conditional Probability and Independence</a:t>
            </a:r>
          </a:p>
        </p:txBody>
      </p:sp>
      <p:sp>
        <p:nvSpPr>
          <p:cNvPr id="74756" name="TextBox 6"/>
          <p:cNvSpPr txBox="1">
            <a:spLocks noChangeArrowheads="1"/>
          </p:cNvSpPr>
          <p:nvPr/>
        </p:nvSpPr>
        <p:spPr bwMode="auto">
          <a:xfrm>
            <a:off x="514350" y="2540000"/>
            <a:ext cx="7481888" cy="46196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FFFFF"/>
              </a:gs>
            </a:gsLst>
            <a:lin ang="522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</a:rPr>
              <a:t>P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A </a:t>
            </a:r>
            <a:r>
              <a:rPr lang="en-US" altLang="en-US" sz="2400" b="1">
                <a:solidFill>
                  <a:schemeClr val="tx1"/>
                </a:solidFill>
              </a:rPr>
              <a:t>∩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 i="1">
                <a:solidFill>
                  <a:schemeClr val="tx1"/>
                </a:solidFill>
              </a:rPr>
              <a:t>B</a:t>
            </a:r>
            <a:r>
              <a:rPr lang="en-US" altLang="en-US" sz="2400">
                <a:solidFill>
                  <a:schemeClr val="tx1"/>
                </a:solidFill>
              </a:rPr>
              <a:t>) = </a:t>
            </a:r>
            <a:r>
              <a:rPr lang="en-US" altLang="en-US" sz="2400" i="1">
                <a:solidFill>
                  <a:schemeClr val="tx1"/>
                </a:solidFill>
              </a:rPr>
              <a:t>P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A</a:t>
            </a:r>
            <a:r>
              <a:rPr lang="en-US" altLang="en-US" sz="2400">
                <a:solidFill>
                  <a:schemeClr val="tx1"/>
                </a:solidFill>
              </a:rPr>
              <a:t>) • </a:t>
            </a:r>
            <a:r>
              <a:rPr lang="en-US" altLang="en-US" sz="2400" i="1">
                <a:solidFill>
                  <a:schemeClr val="tx1"/>
                </a:solidFill>
              </a:rPr>
              <a:t>P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B </a:t>
            </a:r>
            <a:r>
              <a:rPr lang="en-US" altLang="en-US" sz="2400">
                <a:solidFill>
                  <a:schemeClr val="tx1"/>
                </a:solidFill>
              </a:rPr>
              <a:t>| </a:t>
            </a:r>
            <a:r>
              <a:rPr lang="en-US" altLang="en-US" sz="2400" i="1">
                <a:solidFill>
                  <a:schemeClr val="tx1"/>
                </a:solidFill>
              </a:rPr>
              <a:t>A</a:t>
            </a:r>
            <a:r>
              <a:rPr lang="en-US" altLang="en-US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2278063" y="2078038"/>
            <a:ext cx="4152900" cy="4619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/>
              <a:t>General Multiplication Rule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14350" y="3716338"/>
            <a:ext cx="7481888" cy="1785937"/>
            <a:chOff x="514350" y="3716421"/>
            <a:chExt cx="7481888" cy="1785401"/>
          </a:xfrm>
        </p:grpSpPr>
        <p:sp>
          <p:nvSpPr>
            <p:cNvPr id="74765" name="TextBox 6"/>
            <p:cNvSpPr txBox="1">
              <a:spLocks noChangeArrowheads="1"/>
            </p:cNvSpPr>
            <p:nvPr/>
          </p:nvSpPr>
          <p:spPr bwMode="auto">
            <a:xfrm>
              <a:off x="514350" y="4178383"/>
              <a:ext cx="7481888" cy="1323439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522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</a:rPr>
                <a:t>To find the conditional probability P(B | A), use the formula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957388" y="3716421"/>
              <a:ext cx="4852987" cy="46182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/>
                <a:t>Conditional Probability Formula</a:t>
              </a: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16175" y="2540000"/>
            <a:ext cx="164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</a:rPr>
              <a:t>P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A </a:t>
            </a:r>
            <a:r>
              <a:rPr lang="en-US" altLang="en-US" sz="2400" b="1">
                <a:solidFill>
                  <a:schemeClr val="tx1"/>
                </a:solidFill>
              </a:rPr>
              <a:t>∩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 i="1">
                <a:solidFill>
                  <a:schemeClr val="tx1"/>
                </a:solidFill>
              </a:rPr>
              <a:t>B</a:t>
            </a:r>
            <a:r>
              <a:rPr lang="en-US" altLang="en-US" sz="240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846638" y="2540000"/>
            <a:ext cx="1271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</a:rPr>
              <a:t>P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B </a:t>
            </a:r>
            <a:r>
              <a:rPr lang="en-US" altLang="en-US" sz="2400">
                <a:solidFill>
                  <a:schemeClr val="tx1"/>
                </a:solidFill>
              </a:rPr>
              <a:t>| </a:t>
            </a:r>
            <a:r>
              <a:rPr lang="en-US" altLang="en-US" sz="2400" i="1">
                <a:solidFill>
                  <a:schemeClr val="tx1"/>
                </a:solidFill>
              </a:rPr>
              <a:t>A</a:t>
            </a:r>
            <a:r>
              <a:rPr lang="en-US" altLang="en-US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962400" y="2540000"/>
            <a:ext cx="817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</a:rPr>
              <a:t>P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A</a:t>
            </a:r>
            <a:r>
              <a:rPr lang="en-US" altLang="en-US" sz="240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651250" y="4837113"/>
            <a:ext cx="2028825" cy="461962"/>
            <a:chOff x="3651841" y="4837619"/>
            <a:chExt cx="2028523" cy="461665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4056594" y="5069245"/>
              <a:ext cx="1623770" cy="111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64" name="TextBox 15"/>
            <p:cNvSpPr txBox="1">
              <a:spLocks noChangeArrowheads="1"/>
            </p:cNvSpPr>
            <p:nvPr/>
          </p:nvSpPr>
          <p:spPr bwMode="auto">
            <a:xfrm>
              <a:off x="3651841" y="4837619"/>
              <a:ext cx="364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1"/>
                  </a:solidFill>
                </a:rPr>
                <a:t>=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118 L -0.26441 0.333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160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5.55556E-6 L 0.06146 0.36342 " pathEditMode="relative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4.81481E-6 L 0.20157 0.2997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147220" y="-2166144"/>
            <a:ext cx="2322512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</a:rPr>
              <a:t>Example 2: Who Reads the Newspaper?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In Section 5.2, we noted that residents of a large apartment complex can be classified based on the events </a:t>
            </a:r>
            <a:r>
              <a:rPr lang="en-US" altLang="en-US" sz="1600" i="1" smtClean="0">
                <a:solidFill>
                  <a:srgbClr val="000000"/>
                </a:solidFill>
              </a:rPr>
              <a:t>A</a:t>
            </a:r>
            <a:r>
              <a:rPr lang="en-US" altLang="en-US" sz="1600" smtClean="0">
                <a:solidFill>
                  <a:srgbClr val="000000"/>
                </a:solidFill>
              </a:rPr>
              <a:t>: reads </a:t>
            </a:r>
            <a:r>
              <a:rPr lang="en-US" altLang="en-US" sz="1600" i="1" smtClean="0">
                <a:solidFill>
                  <a:srgbClr val="000000"/>
                </a:solidFill>
              </a:rPr>
              <a:t>USA Today</a:t>
            </a:r>
            <a:r>
              <a:rPr lang="en-US" altLang="en-US" sz="1600" smtClean="0">
                <a:solidFill>
                  <a:srgbClr val="000000"/>
                </a:solidFill>
              </a:rPr>
              <a:t> and </a:t>
            </a:r>
            <a:r>
              <a:rPr lang="en-US" altLang="en-US" sz="1600" i="1" smtClean="0">
                <a:solidFill>
                  <a:srgbClr val="000000"/>
                </a:solidFill>
              </a:rPr>
              <a:t>B</a:t>
            </a:r>
            <a:r>
              <a:rPr lang="en-US" altLang="en-US" sz="1600" smtClean="0">
                <a:solidFill>
                  <a:srgbClr val="000000"/>
                </a:solidFill>
              </a:rPr>
              <a:t>: reads the </a:t>
            </a:r>
            <a:r>
              <a:rPr lang="en-US" altLang="en-US" sz="1600" i="1" smtClean="0">
                <a:solidFill>
                  <a:srgbClr val="000000"/>
                </a:solidFill>
              </a:rPr>
              <a:t>New York Times</a:t>
            </a:r>
            <a:r>
              <a:rPr lang="en-US" altLang="en-US" sz="1600" smtClean="0">
                <a:solidFill>
                  <a:srgbClr val="000000"/>
                </a:solidFill>
              </a:rPr>
              <a:t>. The Venn Diagram below describes the residents.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What is the probability that a randomly selected resident who reads </a:t>
            </a:r>
            <a:r>
              <a:rPr lang="en-US" altLang="en-US" sz="1600" b="1" i="1" smtClean="0">
                <a:solidFill>
                  <a:srgbClr val="000000"/>
                </a:solidFill>
              </a:rPr>
              <a:t>USA Today </a:t>
            </a:r>
            <a:r>
              <a:rPr lang="en-US" altLang="en-US" sz="1600" b="1" smtClean="0">
                <a:solidFill>
                  <a:srgbClr val="000000"/>
                </a:solidFill>
              </a:rPr>
              <a:t>also reads the </a:t>
            </a:r>
            <a:r>
              <a:rPr lang="en-US" altLang="en-US" sz="1600" b="1" i="1" smtClean="0">
                <a:solidFill>
                  <a:srgbClr val="000000"/>
                </a:solidFill>
              </a:rPr>
              <a:t>New York Times</a:t>
            </a:r>
            <a:r>
              <a:rPr lang="en-US" altLang="en-US" sz="1600" b="1" smtClean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75779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499100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</a:rPr>
              <a:t>Conditional Probability and Independence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502150" y="2767013"/>
          <a:ext cx="28352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3" name="Equation" r:id="rId3" imgW="1282700" imgH="393700" progId="Equation.3">
                  <p:embed/>
                </p:oleObj>
              </mc:Choice>
              <mc:Fallback>
                <p:oleObj name="Equation" r:id="rId3" imgW="12827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2767013"/>
                        <a:ext cx="2835275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3"/>
          <p:cNvGraphicFramePr>
            <a:graphicFrameLocks noChangeAspect="1"/>
          </p:cNvGraphicFramePr>
          <p:nvPr/>
        </p:nvGraphicFramePr>
        <p:xfrm>
          <a:off x="4502150" y="3962400"/>
          <a:ext cx="22034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4" name="Equation" r:id="rId5" imgW="1016000" imgH="381000" progId="Equation.3">
                  <p:embed/>
                </p:oleObj>
              </mc:Choice>
              <mc:Fallback>
                <p:oleObj name="Equation" r:id="rId5" imgW="1016000" imgH="38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962400"/>
                        <a:ext cx="220345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5782" name="Picture 9" descr="F5.UN15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2682875"/>
            <a:ext cx="3813175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4457700" y="5019675"/>
          <a:ext cx="32289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5" name="Equation" r:id="rId8" imgW="1460500" imgH="368300" progId="Equation.3">
                  <p:embed/>
                </p:oleObj>
              </mc:Choice>
              <mc:Fallback>
                <p:oleObj name="Equation" r:id="rId8" imgW="1460500" imgH="36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5019675"/>
                        <a:ext cx="32289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TextBox 12"/>
          <p:cNvSpPr txBox="1">
            <a:spLocks noChangeArrowheads="1"/>
          </p:cNvSpPr>
          <p:nvPr/>
        </p:nvSpPr>
        <p:spPr bwMode="auto">
          <a:xfrm>
            <a:off x="427038" y="6080125"/>
            <a:ext cx="7904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There is a 12.5% chance that a randomly selected resident who reads </a:t>
            </a:r>
            <a:r>
              <a:rPr lang="en-US" altLang="en-US" sz="1600" b="1" i="1">
                <a:solidFill>
                  <a:schemeClr val="tx1"/>
                </a:solidFill>
              </a:rPr>
              <a:t>USA Today</a:t>
            </a:r>
            <a:r>
              <a:rPr lang="en-US" altLang="en-US" sz="1600" b="1">
                <a:solidFill>
                  <a:schemeClr val="tx1"/>
                </a:solidFill>
              </a:rPr>
              <a:t> also reads the </a:t>
            </a:r>
            <a:r>
              <a:rPr lang="en-US" altLang="en-US" sz="1600" b="1" i="1">
                <a:solidFill>
                  <a:schemeClr val="tx1"/>
                </a:solidFill>
              </a:rPr>
              <a:t>New York Times</a:t>
            </a:r>
            <a:r>
              <a:rPr lang="en-US" altLang="en-US" sz="16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Curved Right Arrow 13"/>
          <p:cNvSpPr/>
          <p:nvPr/>
        </p:nvSpPr>
        <p:spPr>
          <a:xfrm rot="16439485">
            <a:off x="3292627" y="2748897"/>
            <a:ext cx="556381" cy="4284776"/>
          </a:xfrm>
          <a:prstGeom prst="curved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rot="5400000" flipV="1">
            <a:off x="3906549" y="1385254"/>
            <a:ext cx="488934" cy="4665358"/>
          </a:xfrm>
          <a:prstGeom prst="curved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ChangeArrowheads="1"/>
          </p:cNvSpPr>
          <p:nvPr/>
        </p:nvSpPr>
        <p:spPr bwMode="auto">
          <a:xfrm>
            <a:off x="463550" y="261938"/>
            <a:ext cx="82375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Example 3: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What is the probability of  rolling a 7 given that at least one of the dice has a 2?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76803" name="Picture 4" descr="F5.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801688"/>
            <a:ext cx="7827963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QuestionMaster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GraphMaster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16091</TotalTime>
  <Words>409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Rockwell</vt:lpstr>
      <vt:lpstr>Wingdings</vt:lpstr>
      <vt:lpstr>Advantage</vt:lpstr>
      <vt:lpstr>iRespondQuestionMaster</vt:lpstr>
      <vt:lpstr>iRespondGraphMaster</vt:lpstr>
      <vt:lpstr>Equation</vt:lpstr>
      <vt:lpstr>Check Yourself</vt:lpstr>
      <vt:lpstr>Section 5.3 Conditional Probability and Independence</vt:lpstr>
      <vt:lpstr>Conditional Probability and Independence</vt:lpstr>
      <vt:lpstr>PowerPoint Presentation</vt:lpstr>
      <vt:lpstr>Conditional Probability and Independence</vt:lpstr>
      <vt:lpstr>Conditional Probability and Independence</vt:lpstr>
      <vt:lpstr>PowerPoint Presentation</vt:lpstr>
    </vt:vector>
  </TitlesOfParts>
  <Company>Lakeville Area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Hinding</dc:creator>
  <cp:lastModifiedBy>Bruce Nicol</cp:lastModifiedBy>
  <cp:revision>277</cp:revision>
  <dcterms:created xsi:type="dcterms:W3CDTF">2010-10-24T20:59:23Z</dcterms:created>
  <dcterms:modified xsi:type="dcterms:W3CDTF">2016-09-23T11:14:17Z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utoReflect">
    <vt:bool>false</vt:bool>
  </property>
  <property fmtid="{D5CDD505-2E9C-101B-9397-08002B2CF9AE}" pid="4" name="KeepGraph">
    <vt:bool>false</vt:bool>
  </property>
</Properties>
</file>