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  <p:sldMasterId id="2147483682" r:id="rId5"/>
    <p:sldMasterId id="2147483695" r:id="rId6"/>
  </p:sldMasterIdLst>
  <p:notesMasterIdLst>
    <p:notesMasterId r:id="rId19"/>
  </p:notesMasterIdLst>
  <p:handoutMasterIdLst>
    <p:handoutMasterId r:id="rId20"/>
  </p:handoutMasterIdLst>
  <p:sldIdLst>
    <p:sldId id="256" r:id="rId7"/>
    <p:sldId id="259" r:id="rId8"/>
    <p:sldId id="265" r:id="rId9"/>
    <p:sldId id="266" r:id="rId10"/>
    <p:sldId id="261" r:id="rId11"/>
    <p:sldId id="262" r:id="rId12"/>
    <p:sldId id="275" r:id="rId13"/>
    <p:sldId id="276" r:id="rId14"/>
    <p:sldId id="277" r:id="rId15"/>
    <p:sldId id="278" r:id="rId16"/>
    <p:sldId id="279" r:id="rId17"/>
    <p:sldId id="280" r:id="rId18"/>
  </p:sldIdLst>
  <p:sldSz cx="12192000" cy="6858000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evy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602"/>
    <a:srgbClr val="1578BC"/>
    <a:srgbClr val="FFFF66"/>
    <a:srgbClr val="CC66FF"/>
    <a:srgbClr val="CCFFCC"/>
    <a:srgbClr val="CCFF99"/>
    <a:srgbClr val="FFCCFF"/>
    <a:srgbClr val="FF99FF"/>
    <a:srgbClr val="92D050"/>
    <a:srgbClr val="6EA9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4" autoAdjust="0"/>
    <p:restoredTop sz="84502" autoAdjust="0"/>
  </p:normalViewPr>
  <p:slideViewPr>
    <p:cSldViewPr>
      <p:cViewPr varScale="1">
        <p:scale>
          <a:sx n="83" d="100"/>
          <a:sy n="83" d="100"/>
        </p:scale>
        <p:origin x="67" y="1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2008"/>
    </p:cViewPr>
  </p:outlineViewPr>
  <p:notesTextViewPr>
    <p:cViewPr>
      <p:scale>
        <a:sx n="130" d="100"/>
        <a:sy n="13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72" y="64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71" y="0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5B415-68C8-4A58-B2FB-027E28498B27}" type="datetime1">
              <a:rPr lang="en-US"/>
              <a:pPr/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33"/>
            <a:ext cx="3013763" cy="465455"/>
          </a:xfrm>
          <a:prstGeom prst="rect">
            <a:avLst/>
          </a:prstGeom>
        </p:spPr>
        <p:txBody>
          <a:bodyPr vert="horz" lIns="91660" tIns="45830" rIns="91660" bIns="4583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71" y="8842033"/>
            <a:ext cx="3013763" cy="465455"/>
          </a:xfrm>
          <a:prstGeom prst="rect">
            <a:avLst/>
          </a:prstGeom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E3D93-84EA-4E8B-BF2A-F31F2C855D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4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078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3063" y="696913"/>
            <a:ext cx="6210300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421827"/>
            <a:ext cx="5100215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078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31D1C9-99ED-4BAE-B0EB-0468EAB041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7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1320800" y="2286000"/>
            <a:ext cx="95504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cs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1320800" y="3657600"/>
            <a:ext cx="95504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599" y="2548220"/>
            <a:ext cx="9448800" cy="841375"/>
          </a:xfrm>
          <a:prstGeom prst="rect">
            <a:avLst/>
          </a:prstGeom>
        </p:spPr>
        <p:txBody>
          <a:bodyPr/>
          <a:lstStyle>
            <a:lvl1pPr algn="ctr">
              <a:defRPr b="1" baseline="0">
                <a:solidFill>
                  <a:srgbClr val="004A80"/>
                </a:solidFill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Module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0" y="1144588"/>
            <a:ext cx="5448300" cy="990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71599" y="3930197"/>
            <a:ext cx="944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Minimum Wage</a:t>
            </a:r>
            <a:r>
              <a:rPr lang="en-US" sz="3200" b="1" baseline="0" dirty="0" smtClean="0"/>
              <a:t> </a:t>
            </a:r>
            <a:r>
              <a:rPr lang="en-US" sz="3200" b="1" dirty="0" smtClean="0"/>
              <a:t>By Brett Burkey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4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38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3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51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2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35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5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2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17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10.30.2015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485093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609600" y="1219200"/>
            <a:ext cx="1097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9448800" cy="36576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Char char="•"/>
              <a:defRPr sz="18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0" indent="-365760" algn="l"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150" y="609600"/>
            <a:ext cx="2933700" cy="53340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1007927" y="6324600"/>
            <a:ext cx="105281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737600" y="64770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42663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857699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95811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60585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82208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43897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30132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388206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1674"/>
      </p:ext>
    </p:extLst>
  </p:cSld>
  <p:clrMapOvr>
    <a:masterClrMapping/>
  </p:clrMapOvr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27479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10.30.2015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599" y="2548220"/>
            <a:ext cx="9448800" cy="841375"/>
          </a:xfrm>
          <a:prstGeom prst="rect">
            <a:avLst/>
          </a:prstGeom>
        </p:spPr>
        <p:txBody>
          <a:bodyPr/>
          <a:lstStyle>
            <a:lvl1pPr algn="ctr">
              <a:defRPr b="1" baseline="0">
                <a:solidFill>
                  <a:srgbClr val="004A80"/>
                </a:solidFill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Module Title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3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9448800" cy="36576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Char char="•"/>
              <a:defRPr sz="18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0" indent="-365760" algn="l"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1007927" y="6324600"/>
            <a:ext cx="105281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737600" y="64770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0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onopoly Cards w/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48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33600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1" y="2133600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6197600" y="1524001"/>
            <a:ext cx="53848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007927" y="6324600"/>
            <a:ext cx="105281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7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nopoly Cards w/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600" y="1219200"/>
            <a:ext cx="1097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48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33600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1" y="2133600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6197600" y="1524001"/>
            <a:ext cx="53848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150" y="609600"/>
            <a:ext cx="2933700" cy="533400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007927" y="6324600"/>
            <a:ext cx="105281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nopoly Cards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09600" y="2438400"/>
            <a:ext cx="53848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09600" y="1828800"/>
            <a:ext cx="53848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cs typeface="ＭＳ Ｐゴシック" charset="-128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609600" y="1219200"/>
            <a:ext cx="1097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cs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197600" y="1828800"/>
            <a:ext cx="53848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cs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197600" y="2438400"/>
            <a:ext cx="53848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39914"/>
            <a:ext cx="53848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1" y="2438400"/>
            <a:ext cx="5389033" cy="36576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600">
                <a:latin typeface="Gill Sans"/>
                <a:cs typeface="Gill Sans"/>
              </a:defRPr>
            </a:lvl3pPr>
            <a:lvl4pPr>
              <a:defRPr sz="1400">
                <a:latin typeface="Gill Sans"/>
                <a:cs typeface="Gill Sans"/>
              </a:defRPr>
            </a:lvl4pPr>
            <a:lvl5pPr>
              <a:defRPr sz="1200">
                <a:latin typeface="Gill Sans"/>
                <a:cs typeface="Gill San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6197600" y="1828801"/>
            <a:ext cx="53848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4"/>
          </p:nvPr>
        </p:nvSpPr>
        <p:spPr>
          <a:xfrm>
            <a:off x="609600" y="1295400"/>
            <a:ext cx="109728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FEBA4D8-2E47-4345-BA21-5CD61A5A0BBD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150" y="609600"/>
            <a:ext cx="2933700" cy="533400"/>
          </a:xfrm>
          <a:prstGeom prst="rect">
            <a:avLst/>
          </a:prstGeom>
        </p:spPr>
      </p:pic>
      <p:sp>
        <p:nvSpPr>
          <p:cNvPr id="1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1007927" y="6324600"/>
            <a:ext cx="105281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EconEdLink Teacher Webinar: Children’s Literature &amp; Economics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609600" y="1219200"/>
            <a:ext cx="1097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133600"/>
            <a:ext cx="9906000" cy="37338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None/>
              <a:defRPr sz="2400">
                <a:solidFill>
                  <a:srgbClr val="6EA92C"/>
                </a:solidFill>
                <a:latin typeface="Gill Sans"/>
                <a:cs typeface="Gill Sans"/>
              </a:defRPr>
            </a:lvl1pPr>
            <a:lvl2pPr marL="182880" indent="-374904" algn="l">
              <a:buClr>
                <a:srgbClr val="004A80"/>
              </a:buClr>
              <a:buFont typeface="BankGothic Md BT"/>
              <a:buChar char="»"/>
              <a:defRPr sz="24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609600"/>
          </a:xfrm>
          <a:prstGeom prst="rect">
            <a:avLst/>
          </a:prstGeom>
        </p:spPr>
        <p:txBody>
          <a:bodyPr vert="horz" anchor="t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609600" y="1295400"/>
            <a:ext cx="109728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10464800" y="6248400"/>
            <a:ext cx="812800" cy="457200"/>
          </a:xfrm>
        </p:spPr>
        <p:txBody>
          <a:bodyPr/>
          <a:lstStyle>
            <a:lvl1pPr>
              <a:defRPr/>
            </a:lvl1pPr>
          </a:lstStyle>
          <a:p>
            <a:fld id="{0AAD9021-A74D-4FF0-868C-40F10C5CABE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150" y="609600"/>
            <a:ext cx="2933700" cy="53340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1007927" y="6324600"/>
            <a:ext cx="105281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Money and Elections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609600" y="1219200"/>
            <a:ext cx="1097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cs typeface="ＭＳ Ｐゴシック" charset="-128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609600" y="1295400"/>
            <a:ext cx="109728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12800" y="1905001"/>
            <a:ext cx="10566400" cy="43434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Gill Sans"/>
                <a:cs typeface="Gill Sans"/>
              </a:defRPr>
            </a:lvl1pPr>
            <a:lvl2pPr>
              <a:defRPr sz="1800">
                <a:latin typeface="Gill Sans"/>
                <a:cs typeface="Gill Sans"/>
              </a:defRPr>
            </a:lvl2pPr>
            <a:lvl3pPr>
              <a:defRPr sz="1800">
                <a:latin typeface="Gill Sans"/>
                <a:cs typeface="Gill Sans"/>
              </a:defRPr>
            </a:lvl3pPr>
            <a:lvl4pPr>
              <a:defRPr sz="1800">
                <a:latin typeface="Gill Sans"/>
                <a:cs typeface="Gill Sans"/>
              </a:defRPr>
            </a:lvl4pPr>
            <a:lvl5pPr>
              <a:defRPr sz="1800"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812801" y="6400800"/>
            <a:ext cx="105281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 dirty="0" smtClean="0"/>
              <a:t>Lesson Title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9550400" y="6553200"/>
            <a:ext cx="1727200" cy="457200"/>
          </a:xfrm>
        </p:spPr>
        <p:txBody>
          <a:bodyPr/>
          <a:lstStyle>
            <a:lvl1pPr>
              <a:defRPr/>
            </a:lvl1pPr>
          </a:lstStyle>
          <a:p>
            <a:fld id="{9EBAAD4B-9DCB-4A12-AD43-92C60FC4370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150" y="609600"/>
            <a:ext cx="29337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1793-7E79-45E4-9D23-AD39533D512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770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ill Sans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770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</a:defRPr>
            </a:lvl1pPr>
          </a:lstStyle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4770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10.30.2015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94" r:id="rId3"/>
    <p:sldLayoutId id="2147483678" r:id="rId4"/>
    <p:sldLayoutId id="2147483679" r:id="rId5"/>
    <p:sldLayoutId id="2147483680" r:id="rId6"/>
    <p:sldLayoutId id="2147483681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/>
          <a:ea typeface="ＭＳ Ｐゴシック" charset="-128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A1793-7E79-45E4-9D23-AD39533D512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9695-8517-4318-9952-3DDF4D4F8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10.30.2015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CEE Board Meeting - Confidential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02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usiness.time.com/2014/02/28/an-animated-history-of-the-minimum-wage/" TargetMode="Externa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47800" y="1295400"/>
            <a:ext cx="9448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Minimum Wage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05000" y="2743200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Can a person live on it?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988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1097278" y="1845734"/>
            <a:ext cx="1018032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29602"/>
                </a:solidFill>
              </a:rPr>
              <a:t>What do you think the term “living wage” means?</a:t>
            </a:r>
            <a:endParaRPr lang="en-US" sz="3600" i="1" dirty="0" smtClean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29602"/>
                </a:solidFill>
              </a:rPr>
              <a:t>Is this different than a minimum wage?</a:t>
            </a:r>
            <a:endParaRPr lang="en-US" sz="3600" dirty="0" smtClean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29602"/>
                </a:solidFill>
              </a:rPr>
              <a:t>Will this be the same for each person and their specific </a:t>
            </a:r>
            <a:r>
              <a:rPr lang="en-US" sz="3600" dirty="0" err="1" smtClean="0">
                <a:solidFill>
                  <a:srgbClr val="029602"/>
                </a:solidFill>
              </a:rPr>
              <a:t>situat</a:t>
            </a:r>
            <a:r>
              <a:rPr lang="en-US" sz="3600" dirty="0" smtClean="0">
                <a:solidFill>
                  <a:srgbClr val="029602"/>
                </a:solidFill>
              </a:rPr>
              <a:t>?</a:t>
            </a:r>
            <a:endParaRPr lang="en-US" sz="3600" dirty="0" smtClean="0">
              <a:solidFill>
                <a:srgbClr val="029602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2960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Wage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Minimum Wage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2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1097279" y="990600"/>
            <a:ext cx="10180321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29602"/>
                </a:solidFill>
              </a:rPr>
              <a:t>Using the Typical Expenses table: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29602"/>
                </a:solidFill>
              </a:rPr>
              <a:t>Choose a family size (1, 2 or 3 children)</a:t>
            </a:r>
            <a:endParaRPr lang="en-US" sz="3600" i="1" dirty="0" smtClean="0">
              <a:solidFill>
                <a:srgbClr val="029602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029602"/>
                </a:solidFill>
              </a:rPr>
              <a:t>For each column for this family size as well as the 1 adult column (4 total calculations)</a:t>
            </a:r>
            <a:endParaRPr lang="en-US" sz="3600" dirty="0" smtClean="0">
              <a:solidFill>
                <a:srgbClr val="029602"/>
              </a:solidFill>
            </a:endParaRPr>
          </a:p>
          <a:p>
            <a:pPr marL="1257300" lvl="4" indent="-571500">
              <a:buFontTx/>
              <a:buChar char="-"/>
            </a:pPr>
            <a:r>
              <a:rPr lang="en-US" sz="3600" dirty="0" smtClean="0">
                <a:solidFill>
                  <a:srgbClr val="029602"/>
                </a:solidFill>
              </a:rPr>
              <a:t>Using the before tax income, calculate the hourly rate required to achieve this income (assume 2,080 hours per year)</a:t>
            </a:r>
          </a:p>
          <a:p>
            <a:pPr marL="1540764" lvl="6" indent="-571500">
              <a:buFontTx/>
              <a:buChar char="-"/>
            </a:pPr>
            <a:r>
              <a:rPr lang="en-US" sz="3600" dirty="0" smtClean="0">
                <a:solidFill>
                  <a:srgbClr val="029602"/>
                </a:solidFill>
              </a:rPr>
              <a:t>Note: when both adults work, use 4,160 hours per year</a:t>
            </a:r>
            <a:endParaRPr lang="en-US" sz="3600" dirty="0" smtClean="0">
              <a:solidFill>
                <a:srgbClr val="029602"/>
              </a:solidFill>
            </a:endParaRPr>
          </a:p>
          <a:p>
            <a:pPr marL="1257300" lvl="4" indent="-571500">
              <a:buFontTx/>
              <a:buChar char="-"/>
            </a:pPr>
            <a:r>
              <a:rPr lang="en-US" sz="3600" dirty="0" smtClean="0">
                <a:solidFill>
                  <a:srgbClr val="029602"/>
                </a:solidFill>
              </a:rPr>
              <a:t>For each case, compare this to the minimum wage</a:t>
            </a:r>
            <a:endParaRPr lang="en-US" sz="3600" dirty="0" smtClean="0">
              <a:solidFill>
                <a:srgbClr val="029602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2960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1039" y="228600"/>
            <a:ext cx="10972800" cy="6096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Wage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Minimum Wage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87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1097278" y="1845734"/>
            <a:ext cx="1018032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29602"/>
                </a:solidFill>
              </a:rPr>
              <a:t>Did you find situations where it would be very difficult to earn the living wage?  Explain</a:t>
            </a:r>
            <a:endParaRPr lang="en-US" sz="3600" i="1" dirty="0" smtClean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29602"/>
                </a:solidFill>
              </a:rPr>
              <a:t>What options do adults have when the living wage is higher than their actual wage?</a:t>
            </a:r>
            <a:endParaRPr lang="en-US" sz="3600" dirty="0" smtClean="0">
              <a:solidFill>
                <a:srgbClr val="029602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2960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Wage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Minimum Wage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7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1097278" y="1845734"/>
            <a:ext cx="1018032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29602"/>
                </a:solidFill>
              </a:rPr>
              <a:t>Who currently has a job?</a:t>
            </a:r>
            <a:endParaRPr lang="en-US" sz="2800" i="1" dirty="0" smtClean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29602"/>
                </a:solidFill>
              </a:rPr>
              <a:t>If you worked full-time (40 </a:t>
            </a:r>
            <a:r>
              <a:rPr lang="en-US" sz="2800" dirty="0" err="1" smtClean="0">
                <a:solidFill>
                  <a:srgbClr val="029602"/>
                </a:solidFill>
              </a:rPr>
              <a:t>hrs</a:t>
            </a:r>
            <a:r>
              <a:rPr lang="en-US" sz="2800" dirty="0" smtClean="0">
                <a:solidFill>
                  <a:srgbClr val="029602"/>
                </a:solidFill>
              </a:rPr>
              <a:t>/week), could you support yourself on your current pay-rate?</a:t>
            </a:r>
            <a:endParaRPr lang="en-US" sz="2800" dirty="0" smtClean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29602"/>
                </a:solidFill>
              </a:rPr>
              <a:t>What is the current minimum wage?</a:t>
            </a:r>
            <a:endParaRPr lang="en-US" sz="2800" dirty="0" smtClean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29602"/>
                </a:solidFill>
              </a:rPr>
              <a:t>One of the issues in the current presidential election is raising the federal minimum wage.  Some propose to $10.10.  Others propose to $15.  What are the pros and cons to these suggestions?</a:t>
            </a:r>
            <a:endParaRPr lang="en-US" sz="2800" dirty="0">
              <a:solidFill>
                <a:srgbClr val="02960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2960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discussion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Minimum Wage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2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Raising the minimum wage would increase economic activity and spur job growth.</a:t>
            </a:r>
          </a:p>
        </p:txBody>
      </p:sp>
      <p:sp>
        <p:nvSpPr>
          <p:cNvPr id="23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Any increase in income for low-wage workers would be completely dedicated to consumption as they try to catch up to the cost of living.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Once the increases and decreases in income for all </a:t>
            </a:r>
            <a:r>
              <a:rPr lang="en-US" dirty="0" smtClean="0"/>
              <a:t>workers </a:t>
            </a:r>
            <a:r>
              <a:rPr lang="en-US" dirty="0"/>
              <a:t>are taken into account, overall real income </a:t>
            </a:r>
            <a:r>
              <a:rPr lang="en-US" dirty="0" smtClean="0"/>
              <a:t>would </a:t>
            </a:r>
            <a:r>
              <a:rPr lang="en-US" dirty="0"/>
              <a:t>rise by $2 billion</a:t>
            </a:r>
            <a:r>
              <a:rPr lang="en-US" dirty="0" smtClean="0"/>
              <a:t>.*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sz="1050" dirty="0"/>
              <a:t>https://www.cbo.gov/publication/44995</a:t>
            </a:r>
          </a:p>
        </p:txBody>
      </p:sp>
      <p:sp>
        <p:nvSpPr>
          <p:cNvPr id="24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Congressional Budget Office has predicted that this proposed wage increase 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dirty="0" smtClean="0"/>
              <a:t>ould cost the economy 500,000 jobs.*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tx1"/>
                </a:solidFill>
              </a:rPr>
              <a:t>2014</a:t>
            </a:r>
            <a:r>
              <a:rPr lang="en-US" dirty="0" smtClean="0"/>
              <a:t> survey of 1213 business owners </a:t>
            </a:r>
            <a:r>
              <a:rPr lang="en-US" dirty="0"/>
              <a:t>finds that 39 percent of respondents would reduce future hiring. Among those employers who currently pay the minimum wage, 54 percent would reduce future hiring</a:t>
            </a:r>
            <a:r>
              <a:rPr lang="en-US" dirty="0" smtClean="0"/>
              <a:t>.**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200" dirty="0"/>
              <a:t>*https://www.cbo.gov/publication/45138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**http</a:t>
            </a:r>
            <a:r>
              <a:rPr lang="en-US" sz="1200" dirty="0"/>
              <a:t>://www.prweb.com/releases/2014/05/prweb11811070.htm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sz="1500" dirty="0"/>
              <a:t>Increasing the minimum wage would force businesses to lay off employees and raise unemployment levels.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a Higher Minimum Wage </a:t>
            </a:r>
            <a:r>
              <a:rPr lang="en-US" sz="21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Spur </a:t>
            </a:r>
            <a:r>
              <a:rPr lang="en-US" sz="21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 and Job Growth?</a:t>
            </a:r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Minimum Wage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72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Increasing the minimum wage would reduce poverty.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Based on 2015 poverty thresholds, an increase to $10.10 an hour would elevate a single parent with two children out of poverty.*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According to a 2014 CBO report, this would lift 900,000 people out of poverty.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200" dirty="0"/>
              <a:t>*https://aspe.hhs.gov/2015-poverty-guidelines#threshholds</a:t>
            </a:r>
          </a:p>
        </p:txBody>
      </p:sp>
      <p:sp>
        <p:nvSpPr>
          <p:cNvPr id="27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57% of poor families with heads of household ages 18–64 have no </a:t>
            </a:r>
            <a:r>
              <a:rPr lang="en-US" dirty="0" smtClean="0"/>
              <a:t>workers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workers are poor not because of low wages but because of low </a:t>
            </a:r>
            <a:r>
              <a:rPr lang="en-US" dirty="0" smtClean="0"/>
              <a:t>hours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Many </a:t>
            </a:r>
            <a:r>
              <a:rPr lang="en-US" dirty="0"/>
              <a:t>low-wage workers, such as teens, are not in poor </a:t>
            </a:r>
            <a:r>
              <a:rPr lang="en-US" dirty="0" smtClean="0"/>
              <a:t>families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dirty="0"/>
              <a:t>wages were simply raised to $10.10 with no changes to the number of jobs or hours, only 18% of the total increase in incomes would go to poor </a:t>
            </a:r>
            <a:r>
              <a:rPr lang="en-US" dirty="0" smtClean="0"/>
              <a:t>families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sz="1200" dirty="0"/>
              <a:t>http://www.frbsf.org/economic-research/publications/economic-letter/2015/december/reducing-poverty-via-minimum-wages-tax-credit/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Raising the minimum wage </a:t>
            </a:r>
            <a:r>
              <a:rPr lang="en-US" dirty="0" smtClean="0"/>
              <a:t>WON’T HAVE MUCH IMPACT ON </a:t>
            </a:r>
            <a:r>
              <a:rPr lang="en-US" dirty="0"/>
              <a:t>poverty.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Raising the Minimum Wage Solve the Poverty Problem in the U.S.?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Minimum Wage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845734"/>
            <a:ext cx="6324600" cy="46312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29602"/>
                </a:solidFill>
              </a:rPr>
              <a:t>According to the BLS, in 2015 there were 2.6 million wage earners at or below the minimum (some jobs are exempt).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29602"/>
                </a:solidFill>
              </a:rPr>
              <a:t>50% are in the food preparation or food serving sector.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29602"/>
                </a:solidFill>
              </a:rPr>
              <a:t>63% are women and 55% are over the age of 25, according to the U.S. Department of Labor.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29602"/>
                </a:solidFill>
              </a:rPr>
              <a:t>More likely to live in the South than anywhere else, with Florida the only state to adjust higher ($8.05/hour).  </a:t>
            </a:r>
          </a:p>
          <a:p>
            <a:pPr marL="0" indent="0">
              <a:buNone/>
            </a:pPr>
            <a:endParaRPr lang="en-US" dirty="0" smtClean="0">
              <a:solidFill>
                <a:srgbClr val="02960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MAKES MINIMUM WAGE?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Minimum Wage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854067"/>
            <a:ext cx="446456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6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1937015"/>
            <a:ext cx="4938712" cy="384122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RAISE THE FEDERAL MINIMUM?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Minimum Wage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4294967295"/>
          </p:nvPr>
        </p:nvSpPr>
        <p:spPr>
          <a:xfrm>
            <a:off x="7254875" y="1846263"/>
            <a:ext cx="4937125" cy="40227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States and municipalities are free to set there own minimum hourly wage rate, the higher one prevails.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29 states plus D.C. have established rates higher than the federal $7.25/hour.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 least 30 cities and counties have adopted their own minimum rates.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For example, Washington D.C. has a minimum wage of $10.50/hour and Emeryville, CA of $14.44/hour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050" dirty="0">
                <a:solidFill>
                  <a:srgbClr val="FF0000"/>
                </a:solidFill>
              </a:rPr>
              <a:t>*http://laborcenter.berkeley.edu/minimum-wage-living-wage-resources/inventory-of-us-city-and-county-minimum-wage-ordinances/ </a:t>
            </a:r>
            <a:r>
              <a:rPr lang="en-US" sz="1050" dirty="0" smtClean="0">
                <a:solidFill>
                  <a:srgbClr val="FF0000"/>
                </a:solidFill>
              </a:rPr>
              <a:t>provides a complete list.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9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457200" y="1845734"/>
            <a:ext cx="7391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29602"/>
                </a:solidFill>
              </a:rPr>
              <a:t>Introduced in </a:t>
            </a:r>
            <a:r>
              <a:rPr lang="en-US" sz="2400" dirty="0" smtClean="0">
                <a:solidFill>
                  <a:srgbClr val="029602"/>
                </a:solidFill>
              </a:rPr>
              <a:t>1938 </a:t>
            </a:r>
            <a:r>
              <a:rPr lang="en-US" sz="2400" dirty="0">
                <a:solidFill>
                  <a:srgbClr val="029602"/>
                </a:solidFill>
              </a:rPr>
              <a:t>through the </a:t>
            </a:r>
            <a:r>
              <a:rPr lang="en-US" sz="2400" i="1" dirty="0">
                <a:solidFill>
                  <a:srgbClr val="029602"/>
                </a:solidFill>
              </a:rPr>
              <a:t>Fair Labor Standards Act</a:t>
            </a:r>
            <a:r>
              <a:rPr lang="en-US" sz="2400" i="1" dirty="0" smtClean="0">
                <a:solidFill>
                  <a:srgbClr val="029602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29602"/>
                </a:solidFill>
              </a:rPr>
              <a:t>The oversupply of labor and continued use of children in factories led to passage to end the exploitation.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29602"/>
                </a:solidFill>
              </a:rPr>
              <a:t>Set </a:t>
            </a:r>
            <a:r>
              <a:rPr lang="en-US" sz="2400" dirty="0">
                <a:solidFill>
                  <a:srgbClr val="029602"/>
                </a:solidFill>
              </a:rPr>
              <a:t>a national minimum wage of $0.25 an hour, a 44-hour work week, and the prohibition of "</a:t>
            </a:r>
            <a:r>
              <a:rPr lang="en-US" sz="2400" i="1" dirty="0">
                <a:solidFill>
                  <a:srgbClr val="029602"/>
                </a:solidFill>
              </a:rPr>
              <a:t>oppressive</a:t>
            </a:r>
            <a:r>
              <a:rPr lang="en-US" sz="2400" dirty="0">
                <a:solidFill>
                  <a:srgbClr val="029602"/>
                </a:solidFill>
              </a:rPr>
              <a:t>" child labor. </a:t>
            </a:r>
            <a:endParaRPr lang="en-US" sz="2400" dirty="0" smtClean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29602"/>
                </a:solidFill>
              </a:rPr>
              <a:t>FDR indicated it was his 2</a:t>
            </a:r>
            <a:r>
              <a:rPr lang="en-US" sz="2400" baseline="30000" dirty="0" smtClean="0">
                <a:solidFill>
                  <a:srgbClr val="029602"/>
                </a:solidFill>
              </a:rPr>
              <a:t>nd</a:t>
            </a:r>
            <a:r>
              <a:rPr lang="en-US" sz="2400" dirty="0" smtClean="0">
                <a:solidFill>
                  <a:srgbClr val="029602"/>
                </a:solidFill>
              </a:rPr>
              <a:t> most important domestic accomplishment after Social Security. </a:t>
            </a:r>
            <a:endParaRPr lang="en-US" sz="2400" dirty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2960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CREATED AT THE END OF THE DEPRESSION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Minimum Wage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7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194" y="1760537"/>
            <a:ext cx="3444812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8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1097278" y="1845734"/>
            <a:ext cx="1018032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29602"/>
                </a:solidFill>
              </a:rPr>
              <a:t>Use the provided chart from the Department of Labor for the history of the Federal minimum wage</a:t>
            </a:r>
            <a:endParaRPr lang="en-US" sz="2800" i="1" dirty="0" smtClean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29602"/>
                </a:solidFill>
              </a:rPr>
              <a:t>Using the values in the “1938 Act” column, create a graph of the history of the federal minimum wage</a:t>
            </a:r>
            <a:endParaRPr lang="en-US" sz="2800" dirty="0" smtClean="0">
              <a:solidFill>
                <a:srgbClr val="029602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29602"/>
                </a:solidFill>
              </a:rPr>
              <a:t> </a:t>
            </a:r>
            <a:r>
              <a:rPr lang="en-US" sz="3000" dirty="0">
                <a:solidFill>
                  <a:srgbClr val="029602"/>
                </a:solidFill>
              </a:rPr>
              <a:t>Y</a:t>
            </a:r>
            <a:r>
              <a:rPr lang="en-US" sz="3000" dirty="0" smtClean="0">
                <a:solidFill>
                  <a:srgbClr val="029602"/>
                </a:solidFill>
              </a:rPr>
              <a:t>ear should be on the x-axis and minimum wage should be on the y-axis</a:t>
            </a:r>
            <a:endParaRPr lang="en-US" sz="3000" dirty="0" smtClean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29602"/>
                </a:solidFill>
              </a:rPr>
              <a:t>Once you have drawn your graph, write down two observations you have about the graph</a:t>
            </a:r>
            <a:endParaRPr lang="en-US" sz="2800" dirty="0">
              <a:solidFill>
                <a:srgbClr val="02960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2960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OF FEDERAL MINIMUM WAGE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Minimum Wage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6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4"/>
          <p:cNvSpPr>
            <a:spLocks noGrp="1"/>
          </p:cNvSpPr>
          <p:nvPr>
            <p:ph idx="1"/>
          </p:nvPr>
        </p:nvSpPr>
        <p:spPr>
          <a:xfrm>
            <a:off x="1042563" y="2682240"/>
            <a:ext cx="1018032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29602"/>
                </a:solidFill>
              </a:rPr>
              <a:t>When was the minimum wage highest in today’s dollars?</a:t>
            </a:r>
            <a:endParaRPr lang="en-US" sz="3600" i="1" dirty="0" smtClean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29602"/>
                </a:solidFill>
              </a:rPr>
              <a:t>When was the last time the minimum wage was worth on $7.25 in today’s dollars?</a:t>
            </a:r>
            <a:endParaRPr lang="en-US" sz="3600" dirty="0" smtClean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>
                <a:solidFill>
                  <a:srgbClr val="029602"/>
                </a:solidFill>
              </a:rPr>
              <a:t>What does this mean in terms of buying power today?</a:t>
            </a:r>
            <a:endParaRPr lang="en-US" sz="3600" dirty="0" smtClean="0">
              <a:solidFill>
                <a:srgbClr val="029602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029602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02960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INCREASES UNDER 12 </a:t>
            </a:r>
            <a:r>
              <a:rPr lang="en-US" sz="4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PRESIDENTS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Minimum Wage</a:t>
            </a:r>
          </a:p>
          <a:p>
            <a:pPr>
              <a:defRPr/>
            </a:pPr>
            <a:r>
              <a:rPr lang="en-US" b="1" dirty="0" smtClean="0">
                <a:solidFill>
                  <a:srgbClr val="1578BC"/>
                </a:solidFill>
              </a:rPr>
              <a:t>www.EconEdLink.org </a:t>
            </a:r>
            <a:endParaRPr lang="en-US" b="1" dirty="0">
              <a:solidFill>
                <a:srgbClr val="1578B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36A2A04-44CB-4FD5-A22C-EC7DA5CF840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1601586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2"/>
              </a:rPr>
              <a:t>Animated History of the Minimum  Wage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153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85725c-6fad-472e-a48b-c8f76591c91b">
      <UserInfo>
        <DisplayName/>
        <AccountId xsi:nil="true"/>
        <AccountType/>
      </UserInfo>
    </SharedWithUsers>
    <Status xmlns="6f5f0874-9380-45e6-a4b7-6b39252ece02">Draft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14FA7D75A0BB4FA402BA6C268B700C" ma:contentTypeVersion="4" ma:contentTypeDescription="Create a new document." ma:contentTypeScope="" ma:versionID="a52573295eaf0909ea6942f1d6c3fce3">
  <xsd:schema xmlns:xsd="http://www.w3.org/2001/XMLSchema" xmlns:xs="http://www.w3.org/2001/XMLSchema" xmlns:p="http://schemas.microsoft.com/office/2006/metadata/properties" xmlns:ns2="6f5f0874-9380-45e6-a4b7-6b39252ece02" xmlns:ns3="f585725c-6fad-472e-a48b-c8f76591c91b" targetNamespace="http://schemas.microsoft.com/office/2006/metadata/properties" ma:root="true" ma:fieldsID="c7477185176c1264378cd2f5e178989f" ns2:_="" ns3:_="">
    <xsd:import namespace="6f5f0874-9380-45e6-a4b7-6b39252ece02"/>
    <xsd:import namespace="f585725c-6fad-472e-a48b-c8f76591c91b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f0874-9380-45e6-a4b7-6b39252ece02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fault="Draft" ma:format="Dropdown" ma:internalName="Status">
      <xsd:simpleType>
        <xsd:restriction base="dms:Choice">
          <xsd:enumeration value="Draft"/>
          <xsd:enumeration value="Out for Review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5725c-6fad-472e-a48b-c8f76591c91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297DD3-A2EA-4D53-B11C-2136071F829E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6f5f0874-9380-45e6-a4b7-6b39252ece02"/>
    <ds:schemaRef ds:uri="http://purl.org/dc/elements/1.1/"/>
    <ds:schemaRef ds:uri="http://purl.org/dc/terms/"/>
    <ds:schemaRef ds:uri="f585725c-6fad-472e-a48b-c8f76591c91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4A96DE8-B18F-4B6A-93E2-2A40DA5664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4D7F85-B6FE-4844-BF87-169DA4D195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5f0874-9380-45e6-a4b7-6b39252ece02"/>
    <ds:schemaRef ds:uri="f585725c-6fad-472e-a48b-c8f76591c9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107667</TotalTime>
  <Words>958</Words>
  <Application>Microsoft Office PowerPoint</Application>
  <PresentationFormat>Widescreen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MS PGothic</vt:lpstr>
      <vt:lpstr>Arial</vt:lpstr>
      <vt:lpstr>BankGothic Md BT</vt:lpstr>
      <vt:lpstr>Calibri</vt:lpstr>
      <vt:lpstr>Calibri Light</vt:lpstr>
      <vt:lpstr>Gill Sans</vt:lpstr>
      <vt:lpstr>Tw Cen MT</vt:lpstr>
      <vt:lpstr>Tw Cen MT Condensed</vt:lpstr>
      <vt:lpstr>Wingdings</vt:lpstr>
      <vt:lpstr>Wingdings 3</vt:lpstr>
      <vt:lpstr>Blank Presentation</vt:lpstr>
      <vt:lpstr>Custom Design</vt:lpstr>
      <vt:lpstr>Integral</vt:lpstr>
      <vt:lpstr>Minimum Wage</vt:lpstr>
      <vt:lpstr>Class discussion</vt:lpstr>
      <vt:lpstr>Will a Higher Minimum Wage Spur Income and Job Growth?</vt:lpstr>
      <vt:lpstr>Will Raising the Minimum Wage Solve the Poverty Problem in the U.S.?</vt:lpstr>
      <vt:lpstr>WHO MAKES MINIMUM WAGE?</vt:lpstr>
      <vt:lpstr>RAISE THE FEDERAL MINIMUM?</vt:lpstr>
      <vt:lpstr>CREATED AT THE END OF THE DEPRESSION</vt:lpstr>
      <vt:lpstr>HISTORY OF FEDERAL MINIMUM WAGE</vt:lpstr>
      <vt:lpstr>22 INCREASES UNDER 12 PRESIDENTS</vt:lpstr>
      <vt:lpstr>Living Wage</vt:lpstr>
      <vt:lpstr>Living Wage</vt:lpstr>
      <vt:lpstr>Living Wage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Office 2004 Test Drive User</dc:creator>
  <cp:lastModifiedBy>Bruce Nicol</cp:lastModifiedBy>
  <cp:revision>2831</cp:revision>
  <cp:lastPrinted>2015-12-16T17:04:17Z</cp:lastPrinted>
  <dcterms:created xsi:type="dcterms:W3CDTF">2012-10-20T14:14:15Z</dcterms:created>
  <dcterms:modified xsi:type="dcterms:W3CDTF">2016-10-06T11:25:07Z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0x0101002414FA7D75A0BB4FA402BA6C268B700C</vt:lpwstr>
  </property>
  <property fmtid="{D5CDD505-2E9C-101B-9397-08002B2CF9AE}" pid="3" name="Order">
    <vt:r8>200</vt:r8>
  </property>
  <property fmtid="{D5CDD505-2E9C-101B-9397-08002B2CF9AE}" pid="4" name="_CopySource">
    <vt:lpwstr>https://council4econed.sharepoint.com/CMT/Board Meeting Feb 8, 2013 v2 njm.pptx</vt:lpwstr>
  </property>
  <property fmtid="{D5CDD505-2E9C-101B-9397-08002B2CF9AE}" pid="5" name="xd_ProgID">
    <vt:lpwstr/>
  </property>
  <property fmtid="{D5CDD505-2E9C-101B-9397-08002B2CF9AE}" pid="6" name="TemplateUrl">
    <vt:lpwstr/>
  </property>
</Properties>
</file>