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481" r:id="rId2"/>
    <p:sldMasterId id="2147484502" r:id="rId3"/>
    <p:sldMasterId id="2147484871" r:id="rId4"/>
  </p:sldMasterIdLst>
  <p:notesMasterIdLst>
    <p:notesMasterId r:id="rId20"/>
  </p:notesMasterIdLst>
  <p:sldIdLst>
    <p:sldId id="302" r:id="rId5"/>
    <p:sldId id="303" r:id="rId6"/>
    <p:sldId id="304" r:id="rId7"/>
    <p:sldId id="280" r:id="rId8"/>
    <p:sldId id="301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60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1552173-64C3-415E-B9C0-735C2FBA0831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3BDA5-6EA7-4BA1-839B-F0830E26D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0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A5DF6D-DA27-4813-97EE-1E5EA2F545F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4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A3E20AC-B654-4A78-B394-C521F145A43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AD96F2-2C76-42E1-9F75-41FB9BD9A64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5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B9985C8-C9C8-4619-AABC-458208DF716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3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D4B52-5A86-4566-ADD1-8E7C1D782B5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8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147710-B31F-4D28-B213-13B3AE99A90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8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E3E56F0-FF00-454B-985C-050CFC6C2FE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5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CFA8CF-ACCC-4EDF-916C-E1D23B0E8C65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4243-9D59-47CC-8FEF-77BE8B4C9F8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C056982-4EC4-44A6-8131-C8F9B47E9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9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1BB3-9CFE-42B1-8A2E-7617340DF8E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BB41-C035-40D7-A179-5EA8D86B9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8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83BE-1B7F-4196-9468-616330DB912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8F671-C5F0-4150-9AF5-CAEFC620F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52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7684-29DA-451F-BC1C-D4AFEEFE655A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B65B-0D27-4258-A58C-011BD542C360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BCC4D-8468-44C0-84D6-94FA27084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6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6858-A1A7-496A-8C48-BD1D5862189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499A-1230-43CE-A627-DD4097792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6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E6C8A-4923-470D-A42F-34A5EB9B03D4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A013058-3089-4EB8-BCA0-317C9F751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0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EEFFC7-B27C-470F-9E5D-4D4021A0E033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7C1E1A7-0BE6-4585-8BA5-0AE00CB32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7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BB9D-F2D0-4562-AE46-DD5CF9455D3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1D80227-9CA9-4048-A8C8-14B27F24E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07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5A6A-E390-433A-AE15-DEEE133BD859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7C36-3280-423E-9996-695CAF74D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8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2741-A89F-40E5-AE11-F7C8147DFDD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4740F-5D4D-4367-9A9A-D7C0AC206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22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85FB-C065-48C4-ABB4-DB9B728BB37A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B0E85-F1AB-4EA9-A903-F12F1C91D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574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B8D8C58-15E8-4593-AE9F-D2B0897674D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6D156E-5991-4F07-8F47-EE93687C7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284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58E0E0B-3215-42A7-878C-7919AD74A67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3893B1-1F43-43CD-B035-E32106924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617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BFB8E68-49A3-4257-8425-483B055593BC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38698DA-91CF-430E-93CF-E92498C1B240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D5A1A7-604F-4248-BB99-798F7A3AC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6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C5668CC-E738-4744-AD2A-F958FC785CC0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ACD578-6116-46F0-97BD-C2711E002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20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0805EFF-DFB4-42AF-8C08-6D49FF21B40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82CFC3-0793-4042-88E8-D8C5BC12E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87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EF07DE4-F25A-401E-8C22-58F3ABF80D3B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5E094F-60FD-49BD-B1CE-402C20202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2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D904B059-A64C-4CC0-9FB7-CA20600367C5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534F7D-9389-4F93-9A94-C27B450C4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45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153824F-8E2A-489E-A8ED-47814CE3B0DE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1877A5-8FFC-46C3-AAE9-A7B373591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A5BB-7E9E-4981-A32A-C066818056AC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24AF-79DC-403B-83C3-7EDD2FF2F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933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D44382B6-421E-45A4-AB13-CB41ECEA0A63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AC81B4-4F66-4764-86E0-856A29CF3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58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9AF4E57-CB36-498E-AC1D-E366CD6D0CE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00E9DA-ABDC-479F-8FE4-7A838D57D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887B31F-B95F-4164-92FE-5EFDEB85585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6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2CEEE7D-0289-4829-957D-27ECE27D451E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4574E6-31C6-4C1E-858B-84F5FA60B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25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3F8465D-D6F5-46EE-91D2-7B2D809B70E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D34535-F3F3-4671-8A29-857930BF0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742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D029CE6-256B-4653-9E16-56494BE5FA8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9ED9EC-6502-4C54-B147-A117B2DA3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23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DD569CF5-8C8D-4B38-9E8C-E4C7CEE4E50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5CB353-9419-452E-B8ED-7DF5C104D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1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67AB2B7-AF49-42E2-B36C-3744809FB2C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D5CB4C-B21F-499A-9EA9-89B35086F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64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24FD7EC-7828-4292-BDA7-4F529FF4EE0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476435-0289-49BB-84E2-9F0E58F64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27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71CF413-279B-4FF1-A675-6DB88CE87B4C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C2FA84-9704-427B-A24B-9EAD60421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58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F3828DB-74DE-4C80-B477-556113D8ED2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98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1E83CFBE-3F55-4FB9-80B4-2D8B9AE5B2E4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1822A7-3324-42DE-BC8C-05585B8BA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93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C50B099-9A79-4B9D-9191-4D4B0C69E16E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2E6B80-4535-4613-B0CB-2955B638D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337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3AFC947-8EF8-4A15-BA81-27B40DD62AB1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0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BFBA785-B265-4385-869B-460032C527F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085729-D9FB-4C23-B0CF-DE3272EE0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144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5CAEC4E-A179-4D61-A2FF-8ECBB2E1C05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7E199D-50D4-4C45-A8C9-E15FDD137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0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6FD6624-E570-4212-A42F-317F5427E98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167A19-D683-49EB-84EC-34CA67CD1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55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4741B92-F77D-42B1-849C-02CC94376A05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BEFBA7-F9F9-4BBA-8E7B-3402568C7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067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0849CCD-8630-4081-9F9C-433AC9CA9F8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C5102D-DE3B-4748-B77D-4C7A14614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14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BBA454F-61A3-4EF6-899E-4041191CD57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038473-E02E-4CBD-B379-2C150F53A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832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4D64154-5C8F-4D6E-B724-43322EC69F2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C886B-4592-4397-8003-7032C10AC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5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B049AE-3524-4483-B6A1-957494EF9D70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3C8B1AB-E580-4A0B-AC6F-59D6539E3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569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5E3E1B2-3F1B-4A92-AFE2-02D21C41CFA6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21F46C-39FC-4AFD-8411-EFD5FFC22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33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B1520D3-3158-4E8C-A1EB-2BC4FBC26BEE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3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F1AA50C-4AB0-4A37-84A2-80ECF644D477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4DF8B1-1F22-4B96-BF6D-B3C339D22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95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92DCB4C-47EB-44F1-967A-DB0E2D6C96B3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AEB366-4661-48B5-9F19-673587265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868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37200008-F64C-4C43-B7E2-9B57CB40928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8DD588-9B18-4666-8894-430AA700B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180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32B7BC8-3F1B-4F95-84EA-C1D5BCEC21A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DD715A-6899-470C-9819-36491498B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746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DD328F2-E621-4319-A15A-068F906EAED7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6B6D1B-9A31-42E2-9A27-E7D66BE03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67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3BF23EC-A60D-476E-89BE-59A083BBD947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256E2E-FBB6-4B01-BFD0-A4CF981CA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87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75CFC9C-5A97-4DA5-B4AC-83569307B5DA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1201E4-F1F1-420E-A470-2671EEA53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78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FED178E-ADE3-4904-8C29-CA902BF6382A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D4-36DA-4656-9C34-5AF7E2C4243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F4AF-7B43-4B82-9918-54DA62603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203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2E456FB-EA23-4E90-8027-E06A537716B3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CF03A-78E6-4E63-9268-27AD3906E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70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2B10EE7-2811-4F45-AF70-7405676F0E4A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2B9CF-4194-4AF9-9DED-FC2705E56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98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D787A41-6153-45EB-91C0-8B7863444743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73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prstClr val="white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A79E7AD-3C9C-46E2-8789-38967098FFA5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AF9EFFF7-9229-4207-BBC1-816696738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11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C59D58E-3176-4B99-BD49-24411D0CBE33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CAD21-095A-493E-8BD8-8C0BC29FE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393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EC1C8E6-4F74-4523-940A-77FA1F014066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C702D-7BD1-4311-B5B3-C8C75865A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62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F56EFEE-B44F-4AB9-A62C-F60CC073C25E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CC5652-EFCE-4A32-A38C-E5E94C7A1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872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FF2A3FB-6E95-4D61-9CCD-74FE26944DD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15A85B5-F924-4BBE-B606-64E428998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184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30CB1DB-B3D6-4B16-8640-C98529764152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EB9D7DC-9D01-4013-B5C3-CB0B97598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220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3720855-CC74-4773-85B8-68BA6D2C5BF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90C64-D3D5-4FEB-8496-444563E4E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15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DE8E-0F35-4A27-B6CC-2B9891A1D05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E588B-48A1-436C-84B4-2029F425F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862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F8975C0-3FB9-421B-BF2C-3692F176C81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0450A-D435-4F86-A570-E631F1252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98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2D7584C-2583-426C-B192-7A859A4F8F2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0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C339C62-7762-47D0-B926-44C7769C681D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6E82A-94C2-462F-BEAB-13BA20677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713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216C9CDE-82A1-4227-8631-B6BD36148885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B559-D8A1-4928-AE19-B6D29EE64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868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5CF6E23-8241-4E40-B4B1-15E4D931965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380013-8568-4D14-8ECE-D1A4BB757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822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A78378C-C3CE-4C29-BBFA-FF870401C75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ED78E06-32AA-4654-BEF2-33B4E11A5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D609CC1-3F4C-45AA-B8A4-C3E4632B2ADB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23D2EA4-E1EE-4142-BB38-C10927030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69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A45C5EB-3A2F-4F7B-AABF-13E27D26ECD8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C09EF-0AAE-431E-8ECA-7114917F3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260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98F2FD0-D431-420F-819A-E1F1BA1E1A7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AE7D5-1360-4E1B-A469-5EFE62074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8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E3C-5D0F-43C3-B79D-2293BD348513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9448194-B17D-412E-878E-0834D3B79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14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1780-66B8-49C5-940D-FA2B6A689C70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3CB2A7D-A9CE-4649-ACE9-624DA129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35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3719B34C-9D9C-40C2-ACBC-A381975416EF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7FDD2A9-E183-4779-80B5-DA474B4F6F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  <p:sldLayoutId id="2147485439" r:id="rId2"/>
    <p:sldLayoutId id="2147485440" r:id="rId3"/>
    <p:sldLayoutId id="2147485441" r:id="rId4"/>
    <p:sldLayoutId id="2147485442" r:id="rId5"/>
    <p:sldLayoutId id="2147485443" r:id="rId6"/>
    <p:sldLayoutId id="2147485444" r:id="rId7"/>
    <p:sldLayoutId id="2147485445" r:id="rId8"/>
    <p:sldLayoutId id="2147485446" r:id="rId9"/>
    <p:sldLayoutId id="2147485447" r:id="rId10"/>
    <p:sldLayoutId id="2147485448" r:id="rId11"/>
    <p:sldLayoutId id="2147485449" r:id="rId12"/>
    <p:sldLayoutId id="2147485450" r:id="rId13"/>
    <p:sldLayoutId id="2147485451" r:id="rId14"/>
    <p:sldLayoutId id="2147485452" r:id="rId15"/>
    <p:sldLayoutId id="2147485453" r:id="rId16"/>
    <p:sldLayoutId id="2147485454" r:id="rId17"/>
    <p:sldLayoutId id="2147485455" r:id="rId18"/>
    <p:sldLayoutId id="2147485456" r:id="rId19"/>
    <p:sldLayoutId id="2147485457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altLang="en-US" sz="3600" smtClean="0">
                <a:solidFill>
                  <a:schemeClr val="accent1"/>
                </a:solidFill>
              </a:rPr>
              <a:t>iRespond Question Master</a:t>
            </a:r>
          </a:p>
        </p:txBody>
      </p:sp>
      <p:sp>
        <p:nvSpPr>
          <p:cNvPr id="2051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A.) Response A</a:t>
            </a:r>
          </a:p>
        </p:txBody>
      </p:sp>
      <p:sp>
        <p:nvSpPr>
          <p:cNvPr id="2052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B.) Response B</a:t>
            </a:r>
          </a:p>
        </p:txBody>
      </p:sp>
      <p:sp>
        <p:nvSpPr>
          <p:cNvPr id="2053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C.) Response C</a:t>
            </a:r>
          </a:p>
        </p:txBody>
      </p:sp>
      <p:sp>
        <p:nvSpPr>
          <p:cNvPr id="2054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D.) Response D</a:t>
            </a:r>
          </a:p>
        </p:txBody>
      </p:sp>
      <p:sp>
        <p:nvSpPr>
          <p:cNvPr id="2055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E.) Response E</a:t>
            </a: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  <p:sldLayoutId id="2147485469" r:id="rId12"/>
    <p:sldLayoutId id="2147485470" r:id="rId13"/>
    <p:sldLayoutId id="2147485471" r:id="rId14"/>
    <p:sldLayoutId id="2147485472" r:id="rId15"/>
    <p:sldLayoutId id="2147485473" r:id="rId16"/>
    <p:sldLayoutId id="2147485474" r:id="rId17"/>
    <p:sldLayoutId id="2147485475" r:id="rId18"/>
    <p:sldLayoutId id="2147485476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4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7" r:id="rId1"/>
    <p:sldLayoutId id="2147485478" r:id="rId2"/>
    <p:sldLayoutId id="2147485479" r:id="rId3"/>
    <p:sldLayoutId id="2147485480" r:id="rId4"/>
    <p:sldLayoutId id="2147485481" r:id="rId5"/>
    <p:sldLayoutId id="2147485482" r:id="rId6"/>
    <p:sldLayoutId id="2147485483" r:id="rId7"/>
    <p:sldLayoutId id="2147485484" r:id="rId8"/>
    <p:sldLayoutId id="2147485485" r:id="rId9"/>
    <p:sldLayoutId id="2147485486" r:id="rId10"/>
    <p:sldLayoutId id="2147485487" r:id="rId11"/>
    <p:sldLayoutId id="2147485488" r:id="rId12"/>
    <p:sldLayoutId id="2147485489" r:id="rId13"/>
    <p:sldLayoutId id="2147485490" r:id="rId14"/>
    <p:sldLayoutId id="2147485491" r:id="rId15"/>
    <p:sldLayoutId id="2147485492" r:id="rId16"/>
    <p:sldLayoutId id="2147485493" r:id="rId17"/>
    <p:sldLayoutId id="2147485494" r:id="rId18"/>
    <p:sldLayoutId id="214748549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53D31BF-CC63-45F7-8A6E-73FD6C853B40}" type="datetime1">
              <a:rPr lang="en-US" altLang="en-US"/>
              <a:pPr>
                <a:defRPr/>
              </a:pPr>
              <a:t>2/7/2017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7E6C132-4815-473A-A516-8925D51F8F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  <p:sldLayoutId id="2147485503" r:id="rId8"/>
    <p:sldLayoutId id="2147485504" r:id="rId9"/>
    <p:sldLayoutId id="2147485505" r:id="rId10"/>
    <p:sldLayoutId id="2147485506" r:id="rId11"/>
    <p:sldLayoutId id="2147485507" r:id="rId12"/>
    <p:sldLayoutId id="2147485508" r:id="rId13"/>
    <p:sldLayoutId id="2147485509" r:id="rId14"/>
    <p:sldLayoutId id="2147485510" r:id="rId15"/>
    <p:sldLayoutId id="2147485511" r:id="rId16"/>
    <p:sldLayoutId id="2147485512" r:id="rId17"/>
    <p:sldLayoutId id="2147485513" r:id="rId18"/>
    <p:sldLayoutId id="2147485514" r:id="rId19"/>
    <p:sldLayoutId id="2147485515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8575"/>
            <a:ext cx="7556500" cy="1116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ea typeface="+mj-ea"/>
                <a:cs typeface="+mj-cs"/>
              </a:rPr>
              <a:t>Warmup</a:t>
            </a:r>
            <a:endParaRPr lang="en-US" b="1" dirty="0" smtClean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77813" y="962025"/>
            <a:ext cx="7777162" cy="3336925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en-US" dirty="0" smtClean="0"/>
              <a:t>A study was done comparing the </a:t>
            </a:r>
            <a:r>
              <a:rPr lang="en-US" dirty="0"/>
              <a:t>number of registered automatic weapons (in thousands) along with the murder rate (in murders per 100,000) for 8 randomly selected states. The number of </a:t>
            </a:r>
            <a:r>
              <a:rPr lang="en-US" dirty="0" smtClean="0"/>
              <a:t>registered weapons had a </a:t>
            </a:r>
            <a:r>
              <a:rPr lang="en-US" dirty="0"/>
              <a:t>mean of </a:t>
            </a:r>
            <a:r>
              <a:rPr lang="en-US" dirty="0" smtClean="0"/>
              <a:t>4.8 </a:t>
            </a:r>
            <a:r>
              <a:rPr lang="en-US" dirty="0"/>
              <a:t>and a standard deviation of </a:t>
            </a:r>
            <a:r>
              <a:rPr lang="en-US" dirty="0" smtClean="0"/>
              <a:t>3.74  </a:t>
            </a:r>
            <a:r>
              <a:rPr lang="en-US" dirty="0"/>
              <a:t>The </a:t>
            </a:r>
            <a:r>
              <a:rPr lang="en-US" dirty="0" smtClean="0"/>
              <a:t>murder rate had a </a:t>
            </a:r>
            <a:r>
              <a:rPr lang="en-US" dirty="0"/>
              <a:t>mean of </a:t>
            </a:r>
            <a:r>
              <a:rPr lang="en-US" dirty="0" smtClean="0"/>
              <a:t>8.1and </a:t>
            </a:r>
            <a:r>
              <a:rPr lang="en-US" dirty="0"/>
              <a:t>a standard deviation of </a:t>
            </a:r>
            <a:r>
              <a:rPr lang="en-US" dirty="0" smtClean="0"/>
              <a:t>3.6. </a:t>
            </a:r>
            <a:r>
              <a:rPr lang="en-US" dirty="0"/>
              <a:t>The correlation r = </a:t>
            </a:r>
            <a:r>
              <a:rPr lang="en-US" dirty="0" smtClean="0"/>
              <a:t>.885.</a:t>
            </a:r>
            <a:endParaRPr lang="en-US" dirty="0"/>
          </a:p>
          <a:p>
            <a:pPr marL="457200" indent="-457200" eaLnBrk="1" hangingPunct="1">
              <a:buClr>
                <a:schemeClr val="tx1"/>
              </a:buClr>
              <a:buFont typeface="Arial" pitchFamily="34" charset="0"/>
              <a:buAutoNum type="arabicParenR"/>
              <a:defRPr/>
            </a:pP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Find the least square regression line for this relationship?</a:t>
            </a:r>
          </a:p>
          <a:p>
            <a:pPr marL="457200" indent="-457200" eaLnBrk="1" hangingPunct="1">
              <a:buClr>
                <a:schemeClr val="tx1"/>
              </a:buClr>
              <a:buFont typeface="Arial" pitchFamily="34" charset="0"/>
              <a:buAutoNum type="arabicParenR"/>
              <a:defRPr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indent="-457200" eaLnBrk="1" hangingPunct="1">
              <a:buClr>
                <a:schemeClr val="tx1"/>
              </a:buClr>
              <a:buFont typeface="Arial" pitchFamily="34" charset="0"/>
              <a:buAutoNum type="arabicParenR"/>
              <a:defRPr/>
            </a:pPr>
            <a:endParaRPr lang="en-US" alt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200" indent="-457200" eaLnBrk="1" hangingPunct="1">
              <a:buClr>
                <a:schemeClr val="tx1"/>
              </a:buClr>
              <a:buFont typeface="Arial" pitchFamily="34" charset="0"/>
              <a:buAutoNum type="arabicParenR"/>
              <a:defRPr/>
            </a:pP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Predict the murder rate if 10 thousand automatic guns are registered</a:t>
            </a:r>
          </a:p>
        </p:txBody>
      </p:sp>
    </p:spTree>
    <p:extLst>
      <p:ext uri="{BB962C8B-B14F-4D97-AF65-F5344CB8AC3E}">
        <p14:creationId xmlns:p14="http://schemas.microsoft.com/office/powerpoint/2010/main" val="1795026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9113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Wisdom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407988" y="954088"/>
            <a:ext cx="793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. Correlation and regression lines describe only linear relationships.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988" y="1630363"/>
            <a:ext cx="776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. Correlation and least-squares regression lines are not resistant.</a:t>
            </a:r>
          </a:p>
        </p:txBody>
      </p:sp>
      <p:pic>
        <p:nvPicPr>
          <p:cNvPr id="9" name="Picture 8" descr="F3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500313"/>
            <a:ext cx="753745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3.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138363"/>
            <a:ext cx="776128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7988" y="2138363"/>
            <a:ext cx="7761287" cy="39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 dirty="0" smtClean="0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5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endParaRPr lang="en-US" altLang="en-US" sz="1800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An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outlier </a:t>
            </a:r>
            <a:r>
              <a:rPr lang="en-US" altLang="en-US" sz="2000" dirty="0" smtClean="0">
                <a:solidFill>
                  <a:prstClr val="black"/>
                </a:solidFill>
              </a:rPr>
              <a:t>is an observation that lies outside the overall pattern of the other observations. Points that are outliers in the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y</a:t>
            </a:r>
            <a:r>
              <a:rPr lang="en-US" altLang="en-US" sz="2000" dirty="0" smtClean="0">
                <a:solidFill>
                  <a:prstClr val="black"/>
                </a:solidFill>
              </a:rPr>
              <a:t> direction but not the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x</a:t>
            </a:r>
            <a:r>
              <a:rPr lang="en-US" altLang="en-US" sz="2000" dirty="0" smtClean="0">
                <a:solidFill>
                  <a:prstClr val="black"/>
                </a:solidFill>
              </a:rPr>
              <a:t> direction of a scatterplot have large residuals. Other outliers may not have large residuals.</a:t>
            </a:r>
          </a:p>
          <a:p>
            <a:pPr eaLnBrk="1" hangingPunct="1">
              <a:defRPr/>
            </a:pPr>
            <a:endParaRPr lang="en-US" altLang="en-US" sz="2000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An observation is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influential</a:t>
            </a:r>
            <a:r>
              <a:rPr lang="en-US" altLang="en-US" sz="2000" dirty="0" smtClean="0">
                <a:solidFill>
                  <a:prstClr val="black"/>
                </a:solidFill>
              </a:rPr>
              <a:t> for a statistical calculation if removing it would markedly change the result of the calculation. Points that are outliers in the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x</a:t>
            </a:r>
            <a:r>
              <a:rPr lang="en-US" altLang="en-US" sz="2000" dirty="0" smtClean="0">
                <a:solidFill>
                  <a:prstClr val="black"/>
                </a:solidFill>
              </a:rPr>
              <a:t> direction of a scatterplot are often influential for the least-squares regression line. 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altLang="en-US" sz="10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9216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Wisdom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64" name="TextBox 4"/>
          <p:cNvSpPr txBox="1">
            <a:spLocks noChangeArrowheads="1"/>
          </p:cNvSpPr>
          <p:nvPr/>
        </p:nvSpPr>
        <p:spPr bwMode="auto">
          <a:xfrm>
            <a:off x="407988" y="954088"/>
            <a:ext cx="737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4. </a:t>
            </a:r>
            <a:r>
              <a:rPr lang="en-US" altLang="en-US">
                <a:solidFill>
                  <a:srgbClr val="000000"/>
                </a:solidFill>
              </a:rPr>
              <a:t>Association does not imply causation.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1500" y="1635125"/>
            <a:ext cx="7375525" cy="1231900"/>
            <a:chOff x="570921" y="1635491"/>
            <a:chExt cx="7375525" cy="1231495"/>
          </a:xfrm>
        </p:grpSpPr>
        <p:sp>
          <p:nvSpPr>
            <p:cNvPr id="9" name="TextBox 8"/>
            <p:cNvSpPr txBox="1"/>
            <p:nvPr/>
          </p:nvSpPr>
          <p:spPr>
            <a:xfrm>
              <a:off x="570921" y="1943365"/>
              <a:ext cx="7375525" cy="9236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ts val="1800"/>
                </a:spcAft>
                <a:defRPr/>
              </a:pPr>
              <a:r>
                <a:rPr lang="en-US" altLang="en-US" sz="1800" smtClean="0">
                  <a:solidFill>
                    <a:srgbClr val="000000"/>
                  </a:solidFill>
                </a:rPr>
                <a:t>An association between an explanatory variable </a:t>
              </a:r>
              <a:r>
                <a:rPr lang="en-US" altLang="en-US" sz="1800" i="1" smtClean="0">
                  <a:solidFill>
                    <a:srgbClr val="000000"/>
                  </a:solidFill>
                </a:rPr>
                <a:t>x</a:t>
              </a:r>
              <a:r>
                <a:rPr lang="en-US" altLang="en-US" sz="1800" smtClean="0">
                  <a:solidFill>
                    <a:srgbClr val="000000"/>
                  </a:solidFill>
                </a:rPr>
                <a:t> and a response variable </a:t>
              </a:r>
              <a:r>
                <a:rPr lang="en-US" altLang="en-US" sz="1800" i="1" smtClean="0">
                  <a:solidFill>
                    <a:srgbClr val="000000"/>
                  </a:solidFill>
                </a:rPr>
                <a:t>y</a:t>
              </a:r>
              <a:r>
                <a:rPr lang="en-US" altLang="en-US" sz="1800" smtClean="0">
                  <a:solidFill>
                    <a:srgbClr val="000000"/>
                  </a:solidFill>
                </a:rPr>
                <a:t>, even if it is very strong, is not by itself good evidence that changes in </a:t>
              </a:r>
              <a:r>
                <a:rPr lang="en-US" altLang="en-US" sz="1800" i="1" smtClean="0">
                  <a:solidFill>
                    <a:srgbClr val="000000"/>
                  </a:solidFill>
                </a:rPr>
                <a:t>x</a:t>
              </a:r>
              <a:r>
                <a:rPr lang="en-US" altLang="en-US" sz="1800" smtClean="0">
                  <a:solidFill>
                    <a:srgbClr val="000000"/>
                  </a:solidFill>
                </a:rPr>
                <a:t> actually cause changes in </a:t>
              </a:r>
              <a:r>
                <a:rPr lang="en-US" altLang="en-US" sz="1800" i="1" smtClean="0">
                  <a:solidFill>
                    <a:srgbClr val="000000"/>
                  </a:solidFill>
                </a:rPr>
                <a:t>y</a:t>
              </a:r>
              <a:r>
                <a:rPr lang="en-US" altLang="en-US" sz="1800" smtClean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633" y="1635491"/>
              <a:ext cx="704088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Association Does Not Imply Causation</a:t>
              </a:r>
            </a:p>
          </p:txBody>
        </p:sp>
      </p:grpSp>
      <p:pic>
        <p:nvPicPr>
          <p:cNvPr id="13" name="Picture 12" descr="P3.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389313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54563" y="3540125"/>
            <a:ext cx="32416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 serious study once found that people with two cars live longer than people who only own one car. Owning three cars is even better, and so on. There is a substantial positive correlation between number of cars </a:t>
            </a:r>
            <a:r>
              <a:rPr lang="en-US" altLang="en-US" sz="1800" i="1">
                <a:solidFill>
                  <a:srgbClr val="000000"/>
                </a:solidFill>
              </a:rPr>
              <a:t>x</a:t>
            </a:r>
            <a:r>
              <a:rPr lang="en-US" altLang="en-US" sz="1800">
                <a:solidFill>
                  <a:srgbClr val="000000"/>
                </a:solidFill>
              </a:rPr>
              <a:t> and length of life </a:t>
            </a:r>
            <a:r>
              <a:rPr lang="en-US" altLang="en-US" sz="1800" i="1">
                <a:solidFill>
                  <a:srgbClr val="000000"/>
                </a:solidFill>
              </a:rPr>
              <a:t>y</a:t>
            </a:r>
            <a:r>
              <a:rPr lang="en-US" altLang="en-US" sz="1800">
                <a:solidFill>
                  <a:srgbClr val="000000"/>
                </a:solidFill>
              </a:rPr>
              <a:t>. Why?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  <a:endParaRPr lang="en-US" altLang="en-US" sz="3200" b="1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A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regression line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is a straight line that describes how a response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changes as an explanatory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changes. We can use a regression line to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predict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value of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for any value of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slope </a:t>
            </a:r>
            <a:r>
              <a:rPr lang="en-US" altLang="en-US" sz="20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of a regression line is the rate at which the predicted response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changes along the line as the explanatory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changes. 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is the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predicted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change in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when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increases by 1 unit.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intercept </a:t>
            </a:r>
            <a:r>
              <a:rPr lang="en-US" altLang="en-US" sz="20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of a regression line is the predicted response for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when the explanatory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= 0.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Avoid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extrapolation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, predicting values outside the range of data from which the line was calculated.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000" b="1" smtClean="0">
                <a:ea typeface="ＭＳ Ｐゴシック" pitchFamily="34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  <a:endParaRPr lang="en-US" altLang="en-US" sz="3200" b="1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least-squares regression line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is the straight line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ŷ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=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+ bx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that minimizes the sum of the squares of the vertical distances of the observed points from the line.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You can examine the fit of a regression line by studying the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residuals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(observed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– predicted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). Be on the lookout for points with unusually large residuals and also for nonlinear patterns and uneven variation in the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residual plot.</a:t>
            </a:r>
            <a:endParaRPr lang="en-US" altLang="en-US" sz="20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standard deviation of the residuals </a:t>
            </a:r>
            <a:r>
              <a:rPr lang="en-US" altLang="en-US" sz="20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measures the average size of the prediction errors (residuals) when using the regression line.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000" b="1" smtClean="0">
                <a:ea typeface="ＭＳ Ｐゴシック" pitchFamily="34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  <a:endParaRPr lang="en-US" altLang="en-US" sz="3200" b="1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coefficient of determination </a:t>
            </a:r>
            <a:r>
              <a:rPr lang="en-US" altLang="en-US" sz="20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000" b="1" baseline="30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is the fraction of the variation in one variable that is accounted for by least-squares regression on the other variable.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must be interpreted with caution. Plot the data to be sure the relationship is roughly linear and to detect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outliers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influential points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Be careful not to conclude that there is a cause-and-effect relationship between two variables just because they are strongly associated.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2000" b="1" smtClean="0">
                <a:ea typeface="ＭＳ Ｐゴシック" pitchFamily="34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Looking Ahead…</a:t>
            </a:r>
            <a:endParaRPr lang="en-US" altLang="en-US" sz="3200" b="1" smtClean="0">
              <a:ea typeface="ＭＳ Ｐゴシック" panose="020B0600070205080204" pitchFamily="34" charset="-128"/>
            </a:endParaRPr>
          </a:p>
        </p:txBody>
      </p:sp>
      <p:grpSp>
        <p:nvGrpSpPr>
          <p:cNvPr id="96259" name="Group 4"/>
          <p:cNvGrpSpPr>
            <a:grpSpLocks/>
          </p:cNvGrpSpPr>
          <p:nvPr/>
        </p:nvGrpSpPr>
        <p:grpSpPr bwMode="auto">
          <a:xfrm>
            <a:off x="498475" y="1839913"/>
            <a:ext cx="7896225" cy="3421062"/>
            <a:chOff x="498475" y="1839138"/>
            <a:chExt cx="7896225" cy="3425623"/>
          </a:xfrm>
        </p:grpSpPr>
        <p:sp>
          <p:nvSpPr>
            <p:cNvPr id="10" name="TextBox 9"/>
            <p:cNvSpPr txBox="1"/>
            <p:nvPr/>
          </p:nvSpPr>
          <p:spPr>
            <a:xfrm>
              <a:off x="755650" y="2214287"/>
              <a:ext cx="7639050" cy="30504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r>
                <a:rPr lang="en-US" altLang="en-US" smtClean="0">
                  <a:solidFill>
                    <a:prstClr val="black"/>
                  </a:solidFill>
                </a:rPr>
                <a:t>We’ll learn how to properly design studies to produce data.</a:t>
              </a:r>
            </a:p>
            <a:p>
              <a:pPr eaLnBrk="1" hangingPunct="1"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r>
                <a:rPr lang="en-US" altLang="en-US" smtClean="0">
                  <a:solidFill>
                    <a:prstClr val="black"/>
                  </a:solidFill>
                </a:rPr>
                <a:t>We’ll learn about</a:t>
              </a:r>
            </a:p>
            <a:p>
              <a:pPr lvl="1" eaLnBrk="1" hangingPunct="1">
                <a:buClr>
                  <a:srgbClr val="E81F30"/>
                </a:buClr>
                <a:buFont typeface="Wingdings" pitchFamily="2" charset="2"/>
                <a:buChar char="ü"/>
                <a:defRPr/>
              </a:pPr>
              <a:r>
                <a:rPr lang="en-US" altLang="en-US" b="1" smtClean="0">
                  <a:solidFill>
                    <a:prstClr val="black"/>
                  </a:solidFill>
                </a:rPr>
                <a:t>Sampling and Surveys</a:t>
              </a:r>
            </a:p>
            <a:p>
              <a:pPr lvl="1" eaLnBrk="1" hangingPunct="1">
                <a:buClr>
                  <a:srgbClr val="E81F30"/>
                </a:buClr>
                <a:buFont typeface="Wingdings" pitchFamily="2" charset="2"/>
                <a:buChar char="ü"/>
                <a:defRPr/>
              </a:pPr>
              <a:r>
                <a:rPr lang="en-US" altLang="en-US" b="1" smtClean="0">
                  <a:solidFill>
                    <a:prstClr val="black"/>
                  </a:solidFill>
                </a:rPr>
                <a:t>Experiments</a:t>
              </a:r>
            </a:p>
            <a:p>
              <a:pPr lvl="1" eaLnBrk="1" hangingPunct="1">
                <a:buClr>
                  <a:srgbClr val="E81F30"/>
                </a:buClr>
                <a:buFont typeface="Wingdings" pitchFamily="2" charset="2"/>
                <a:buChar char="ü"/>
                <a:defRPr/>
              </a:pPr>
              <a:r>
                <a:rPr lang="en-US" altLang="en-US" b="1" smtClean="0">
                  <a:solidFill>
                    <a:prstClr val="black"/>
                  </a:solidFill>
                </a:rPr>
                <a:t>Using Studies Wisely</a:t>
              </a:r>
              <a:endParaRPr lang="en-US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8475" y="1839138"/>
              <a:ext cx="3368675" cy="46257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b="1" u="sng" smtClean="0">
                  <a:solidFill>
                    <a:prstClr val="black"/>
                  </a:solidFill>
                </a:rPr>
                <a:t>In the next Chapter…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9625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Least-Squares Regression Line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We can use technology to find the equation of the least-squares regression line.  We can also write it in terms of the means and standard deviations of the two variables and their correlation.</a:t>
            </a: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0713" y="2281238"/>
            <a:ext cx="7375525" cy="3370262"/>
            <a:chOff x="620713" y="2280886"/>
            <a:chExt cx="7375525" cy="3370154"/>
          </a:xfrm>
        </p:grpSpPr>
        <p:sp>
          <p:nvSpPr>
            <p:cNvPr id="9" name="TextBox 8"/>
            <p:cNvSpPr txBox="1"/>
            <p:nvPr/>
          </p:nvSpPr>
          <p:spPr>
            <a:xfrm>
              <a:off x="620713" y="2280886"/>
              <a:ext cx="7375525" cy="337015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800" b="1" u="sng" smtClean="0">
                  <a:solidFill>
                    <a:srgbClr val="E81F30"/>
                  </a:solidFill>
                </a:rPr>
                <a:t>Definition:</a:t>
              </a:r>
              <a:r>
                <a:rPr lang="en-US" altLang="en-US" sz="1800" b="1" smtClean="0">
                  <a:solidFill>
                    <a:prstClr val="black"/>
                  </a:solidFill>
                </a:rPr>
                <a:t> Equation of the least-squares regression line</a:t>
              </a:r>
            </a:p>
            <a:p>
              <a:pPr eaLnBrk="1" hangingPunct="1">
                <a:defRPr/>
              </a:pPr>
              <a:endParaRPr lang="en-US" altLang="en-US" sz="500" b="1" u="sng" smtClean="0">
                <a:solidFill>
                  <a:srgbClr val="E81F30"/>
                </a:solidFill>
              </a:endParaRPr>
            </a:p>
            <a:p>
              <a:pPr eaLnBrk="1" hangingPunct="1">
                <a:defRPr/>
              </a:pPr>
              <a:r>
                <a:rPr lang="en-US" altLang="en-US" sz="1800" smtClean="0">
                  <a:solidFill>
                    <a:prstClr val="black"/>
                  </a:solidFill>
                </a:rPr>
                <a:t>We have data on an explanatory variable </a:t>
              </a:r>
              <a:r>
                <a:rPr lang="en-US" altLang="en-US" sz="1800" i="1" smtClean="0">
                  <a:solidFill>
                    <a:prstClr val="black"/>
                  </a:solidFill>
                </a:rPr>
                <a:t>x</a:t>
              </a:r>
              <a:r>
                <a:rPr lang="en-US" altLang="en-US" sz="1800" smtClean="0">
                  <a:solidFill>
                    <a:prstClr val="black"/>
                  </a:solidFill>
                </a:rPr>
                <a:t> and a response variable </a:t>
              </a:r>
              <a:r>
                <a:rPr lang="en-US" altLang="en-US" sz="1800" i="1" smtClean="0">
                  <a:solidFill>
                    <a:prstClr val="black"/>
                  </a:solidFill>
                </a:rPr>
                <a:t>y</a:t>
              </a:r>
              <a:r>
                <a:rPr lang="en-US" altLang="en-US" sz="1800" smtClean="0">
                  <a:solidFill>
                    <a:prstClr val="black"/>
                  </a:solidFill>
                </a:rPr>
                <a:t> for </a:t>
              </a:r>
              <a:r>
                <a:rPr lang="en-US" altLang="en-US" sz="1800" i="1" smtClean="0">
                  <a:solidFill>
                    <a:prstClr val="black"/>
                  </a:solidFill>
                </a:rPr>
                <a:t>n</a:t>
              </a:r>
              <a:r>
                <a:rPr lang="en-US" altLang="en-US" sz="1800" smtClean="0">
                  <a:solidFill>
                    <a:prstClr val="black"/>
                  </a:solidFill>
                </a:rPr>
                <a:t> individuals. From the data, calculate the means and standard deviations of the two variables and their correlation. The least squares regression line is the line </a:t>
              </a:r>
              <a:r>
                <a:rPr lang="en-US" altLang="en-US" sz="1800" i="1" smtClean="0">
                  <a:solidFill>
                    <a:prstClr val="black"/>
                  </a:solidFill>
                </a:rPr>
                <a:t>ŷ</a:t>
              </a:r>
              <a:r>
                <a:rPr lang="en-US" altLang="en-US" sz="1800" smtClean="0">
                  <a:solidFill>
                    <a:prstClr val="black"/>
                  </a:solidFill>
                </a:rPr>
                <a:t> = </a:t>
              </a:r>
              <a:r>
                <a:rPr lang="en-US" altLang="en-US" sz="1800" i="1" smtClean="0">
                  <a:solidFill>
                    <a:prstClr val="black"/>
                  </a:solidFill>
                </a:rPr>
                <a:t>a</a:t>
              </a:r>
              <a:r>
                <a:rPr lang="en-US" altLang="en-US" sz="1800" smtClean="0">
                  <a:solidFill>
                    <a:prstClr val="black"/>
                  </a:solidFill>
                </a:rPr>
                <a:t> + </a:t>
              </a:r>
              <a:r>
                <a:rPr lang="en-US" altLang="en-US" sz="1800" i="1" smtClean="0">
                  <a:solidFill>
                    <a:prstClr val="black"/>
                  </a:solidFill>
                </a:rPr>
                <a:t>bx </a:t>
              </a:r>
              <a:r>
                <a:rPr lang="en-US" altLang="en-US" sz="1800" smtClean="0">
                  <a:solidFill>
                    <a:prstClr val="black"/>
                  </a:solidFill>
                </a:rPr>
                <a:t>with </a:t>
              </a:r>
            </a:p>
            <a:p>
              <a:pPr eaLnBrk="1" hangingPunct="1">
                <a:defRPr/>
              </a:pPr>
              <a:endParaRPr lang="en-US" altLang="en-US" sz="1800" b="1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r>
                <a:rPr lang="en-US" altLang="en-US" sz="1800" b="1" smtClean="0">
                  <a:solidFill>
                    <a:prstClr val="black"/>
                  </a:solidFill>
                </a:rPr>
                <a:t>slope</a:t>
              </a:r>
              <a:r>
                <a:rPr lang="en-US" altLang="en-US" sz="1800" smtClean="0">
                  <a:solidFill>
                    <a:prstClr val="black"/>
                  </a:solidFill>
                </a:rPr>
                <a:t>   </a:t>
              </a:r>
            </a:p>
            <a:p>
              <a:pPr eaLnBrk="1" hangingPunct="1">
                <a:defRPr/>
              </a:pPr>
              <a:endParaRPr lang="en-US" altLang="en-US" sz="1800" i="1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endParaRPr lang="en-US" altLang="en-US" sz="1800" i="1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r>
                <a:rPr lang="en-US" altLang="en-US" sz="1800" smtClean="0">
                  <a:solidFill>
                    <a:prstClr val="black"/>
                  </a:solidFill>
                </a:rPr>
                <a:t>and </a:t>
              </a:r>
              <a:r>
                <a:rPr lang="en-US" altLang="en-US" sz="1800" b="1" i="1" smtClean="0">
                  <a:solidFill>
                    <a:prstClr val="black"/>
                  </a:solidFill>
                </a:rPr>
                <a:t>y</a:t>
              </a:r>
              <a:r>
                <a:rPr lang="en-US" altLang="en-US" sz="1800" b="1" smtClean="0">
                  <a:solidFill>
                    <a:prstClr val="black"/>
                  </a:solidFill>
                </a:rPr>
                <a:t> intercept</a:t>
              </a:r>
              <a:endParaRPr lang="en-US" altLang="en-US" sz="1800" smtClean="0">
                <a:solidFill>
                  <a:prstClr val="black"/>
                </a:solidFill>
              </a:endParaRPr>
            </a:p>
            <a:p>
              <a:pPr eaLnBrk="1" hangingPunct="1">
                <a:defRPr/>
              </a:pPr>
              <a:r>
                <a:rPr lang="en-US" altLang="en-US" sz="1800" smtClean="0">
                  <a:solidFill>
                    <a:prstClr val="black"/>
                  </a:solidFill>
                </a:rPr>
                <a:t> </a:t>
              </a:r>
            </a:p>
            <a:p>
              <a:pPr eaLnBrk="1" hangingPunct="1">
                <a:defRPr/>
              </a:pPr>
              <a:endParaRPr lang="en-US" altLang="en-US" sz="1000" b="1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96262" name="Object 2"/>
            <p:cNvGraphicFramePr>
              <a:graphicFrameLocks noChangeAspect="1"/>
            </p:cNvGraphicFramePr>
            <p:nvPr/>
          </p:nvGraphicFramePr>
          <p:xfrm>
            <a:off x="3447444" y="3906760"/>
            <a:ext cx="991205" cy="860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4" imgW="482600" imgH="419100" progId="Equation.3">
                    <p:embed/>
                  </p:oleObj>
                </mc:Choice>
                <mc:Fallback>
                  <p:oleObj name="Equation" r:id="rId4" imgW="4826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444" y="3906760"/>
                          <a:ext cx="991205" cy="860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3" name="Object 3"/>
            <p:cNvGraphicFramePr>
              <a:graphicFrameLocks noChangeAspect="1"/>
            </p:cNvGraphicFramePr>
            <p:nvPr/>
          </p:nvGraphicFramePr>
          <p:xfrm>
            <a:off x="3292475" y="5014913"/>
            <a:ext cx="13033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6" imgW="635000" imgH="177800" progId="Equation.3">
                    <p:embed/>
                  </p:oleObj>
                </mc:Choice>
                <mc:Fallback>
                  <p:oleObj name="Equation" r:id="rId6" imgW="6350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475" y="5014913"/>
                          <a:ext cx="13033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8188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8575"/>
            <a:ext cx="7556500" cy="1116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ea typeface="+mj-ea"/>
                <a:cs typeface="+mj-cs"/>
              </a:rPr>
              <a:t>Example #2</a:t>
            </a:r>
            <a:endParaRPr lang="en-US" b="1" dirty="0" smtClean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77813" y="962025"/>
            <a:ext cx="7777162" cy="333692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It is believed a student’s Verbal SAT score can be used to predict their Math SAT score.  Data for a high school graduating class was compiled and it was found that the mean Verbal score was 596.3 with a standard deviation of 99.5.  The Math scores had a mean of 612.2 with a standard deviation of 96.1.  If r = .685, find the equation of the regression line.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What would you predict the Math score to be if the Verbal score is 615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71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3678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After this section, you should be able to…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 a regression line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CALCULATE the equation of the least-squares regression line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CALCULATE residuals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CONSTRUCT and INTERPRET residual plots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DETERMINE how well a line fits observed data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 computer regression output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endParaRPr lang="en-US" altLang="en-US" sz="19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b="1" smtClean="0">
                <a:ea typeface="ＭＳ Ｐゴシック" pitchFamily="34" charset="-128"/>
              </a:rPr>
              <a:t>Learning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806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Residuals</a:t>
            </a: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12" y="1088923"/>
            <a:ext cx="7375525" cy="218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 smtClean="0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600" b="1" u="sng" dirty="0" smtClean="0">
              <a:solidFill>
                <a:srgbClr val="E81F30"/>
              </a:solidFill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1800" dirty="0" smtClean="0">
                <a:solidFill>
                  <a:prstClr val="black"/>
                </a:solidFill>
              </a:rPr>
              <a:t>A 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residual</a:t>
            </a:r>
            <a:r>
              <a:rPr lang="en-US" altLang="en-US" sz="1800" dirty="0" smtClean="0">
                <a:solidFill>
                  <a:prstClr val="black"/>
                </a:solidFill>
              </a:rPr>
              <a:t> is the difference between an observed value of the response variable and the value predicted by the regression line. That is,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1800" dirty="0" smtClean="0">
                <a:solidFill>
                  <a:prstClr val="black"/>
                </a:solidFill>
              </a:rPr>
              <a:t>residual = observed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y</a:t>
            </a:r>
            <a:r>
              <a:rPr lang="en-US" altLang="en-US" sz="1800" dirty="0" smtClean="0">
                <a:solidFill>
                  <a:prstClr val="black"/>
                </a:solidFill>
              </a:rPr>
              <a:t> – predicted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y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1800" dirty="0" smtClean="0">
                <a:solidFill>
                  <a:prstClr val="black"/>
                </a:solidFill>
              </a:rPr>
              <a:t>residual =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y</a:t>
            </a:r>
            <a:r>
              <a:rPr lang="en-US" altLang="en-US" sz="1800" dirty="0" smtClean="0">
                <a:solidFill>
                  <a:prstClr val="black"/>
                </a:solidFill>
              </a:rPr>
              <a:t> -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ŷ</a:t>
            </a:r>
            <a:endParaRPr lang="en-US" altLang="en-US" sz="1000" b="1" i="1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83" y="3517322"/>
            <a:ext cx="7253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regression line from </a:t>
            </a:r>
            <a:r>
              <a:rPr lang="en-US" dirty="0" smtClean="0"/>
              <a:t>Example #2: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Calculate the predicted Math SAT score if a student scored 610 on the Verbal part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John had a Verbal score of 610 and a Math score of 615.  What was the residual for John’s result?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69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704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Residual Plots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One of the first principles of data analysis is to look for an overall pattern and for striking departures from the pattern. A regression line describes the overall pattern of a linear relationship between two variables. We see departures from this pattern by looking at the residuals.</a:t>
            </a: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713" y="2540000"/>
            <a:ext cx="7375525" cy="1277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 dirty="0" smtClean="0">
                <a:solidFill>
                  <a:srgbClr val="E81F30"/>
                </a:solidFill>
              </a:rPr>
              <a:t>Definition:</a:t>
            </a:r>
            <a:endParaRPr lang="en-US" altLang="en-US" sz="1800" b="1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altLang="en-US" sz="5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prstClr val="black"/>
                </a:solidFill>
              </a:rPr>
              <a:t>A 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residual plot</a:t>
            </a:r>
            <a:r>
              <a:rPr lang="en-US" altLang="en-US" sz="1800" dirty="0" smtClean="0">
                <a:solidFill>
                  <a:prstClr val="black"/>
                </a:solidFill>
              </a:rPr>
              <a:t> is a scatterplot of the residuals against the explanatory variable. Residual plots help us assess how well a regression line fits the data.</a:t>
            </a:r>
            <a:endParaRPr lang="en-US" altLang="en-US" sz="10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3841750"/>
            <a:ext cx="3308350" cy="3041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70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817938"/>
            <a:ext cx="3805237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806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Interpreting Residual Plots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residual plot magnifies the deviations of the points from the line, making it easier to see unusual observations and patterns. </a:t>
            </a:r>
          </a:p>
          <a:p>
            <a:pPr marL="1143000" lvl="3" indent="-457200" eaLnBrk="1" hangingPunct="1">
              <a:buClr>
                <a:srgbClr val="E81F30"/>
              </a:buClr>
              <a:buFont typeface="Arial" panose="020B0604020202020204" pitchFamily="34" charset="0"/>
              <a:buAutoNum type="arabicParenR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residual plot should show no obvious patterns</a:t>
            </a:r>
          </a:p>
          <a:p>
            <a:pPr marL="1143000" lvl="3" indent="-457200" eaLnBrk="1" hangingPunct="1">
              <a:buClr>
                <a:srgbClr val="E81F30"/>
              </a:buClr>
              <a:buFont typeface="Arial" panose="020B0604020202020204" pitchFamily="34" charset="0"/>
              <a:buAutoNum type="arabicParenR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residuals should be relatively small in size.</a:t>
            </a: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10" descr="F3.1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640013"/>
            <a:ext cx="21510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3.12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25725"/>
            <a:ext cx="2311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2615258" y="2694995"/>
            <a:ext cx="3069580" cy="1546371"/>
          </a:xfrm>
          <a:prstGeom prst="leftRightArrow">
            <a:avLst>
              <a:gd name="adj1" fmla="val 60453"/>
              <a:gd name="adj2" fmla="val 3432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000000"/>
                </a:solidFill>
              </a:rPr>
              <a:t>Pattern in residuals</a:t>
            </a:r>
          </a:p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000000"/>
                </a:solidFill>
              </a:rPr>
              <a:t>Linear model not appropriate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909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58382" y="-2577306"/>
            <a:ext cx="150018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Role of </a:t>
            </a:r>
            <a:r>
              <a:rPr lang="en-US" altLang="en-US" sz="24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400" b="1" baseline="30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in Regression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There is a numerical quantity that tells us how well the least-squares regression line predicts values of the response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20713" y="1851025"/>
            <a:ext cx="7375525" cy="1276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 dirty="0" smtClean="0">
                <a:solidFill>
                  <a:srgbClr val="E81F30"/>
                </a:solidFill>
              </a:rPr>
              <a:t>Definition:</a:t>
            </a:r>
            <a:endParaRPr lang="en-US" altLang="en-US" sz="1800" b="1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altLang="en-US" sz="5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prstClr val="black"/>
                </a:solidFill>
              </a:rPr>
              <a:t>The 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coefficient of determination </a:t>
            </a:r>
            <a:r>
              <a:rPr lang="en-US" altLang="en-US" sz="1800" b="1" i="1" dirty="0" smtClean="0">
                <a:solidFill>
                  <a:prstClr val="black"/>
                </a:solidFill>
              </a:rPr>
              <a:t>r</a:t>
            </a:r>
            <a:r>
              <a:rPr lang="en-US" altLang="en-US" sz="1800" b="1" baseline="30000" dirty="0" smtClean="0">
                <a:solidFill>
                  <a:prstClr val="black"/>
                </a:solidFill>
              </a:rPr>
              <a:t>2</a:t>
            </a:r>
            <a:r>
              <a:rPr lang="en-US" altLang="en-US" sz="1800" dirty="0" smtClean="0">
                <a:solidFill>
                  <a:prstClr val="black"/>
                </a:solidFill>
              </a:rPr>
              <a:t> is the fraction of the variation in the values of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y</a:t>
            </a:r>
            <a:r>
              <a:rPr lang="en-US" altLang="en-US" sz="1800" dirty="0" smtClean="0">
                <a:solidFill>
                  <a:prstClr val="black"/>
                </a:solidFill>
              </a:rPr>
              <a:t> that is accounted for by the least-squares regression line of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y</a:t>
            </a:r>
            <a:r>
              <a:rPr lang="en-US" altLang="en-US" sz="1800" dirty="0" smtClean="0">
                <a:solidFill>
                  <a:prstClr val="black"/>
                </a:solidFill>
              </a:rPr>
              <a:t> on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x</a:t>
            </a:r>
            <a:r>
              <a:rPr lang="en-US" altLang="en-US" sz="1800" dirty="0" smtClean="0">
                <a:solidFill>
                  <a:prstClr val="black"/>
                </a:solidFill>
              </a:rPr>
              <a:t>. </a:t>
            </a:r>
            <a:endParaRPr lang="en-US" altLang="en-US" sz="1000" b="1" dirty="0" smtClean="0">
              <a:solidFill>
                <a:prstClr val="black"/>
              </a:solidFill>
            </a:endParaRPr>
          </a:p>
        </p:txBody>
      </p:sp>
      <p:sp>
        <p:nvSpPr>
          <p:cNvPr id="89093" name="TextBox 1"/>
          <p:cNvSpPr txBox="1">
            <a:spLocks noChangeArrowheads="1"/>
          </p:cNvSpPr>
          <p:nvPr/>
        </p:nvSpPr>
        <p:spPr bwMode="auto">
          <a:xfrm>
            <a:off x="827088" y="3467100"/>
            <a:ext cx="6115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Consider the body weight vs backpack weight example.  We found that r = .794.  Calculate r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This tells us what % of the variation in backpack weight is accounted for by the linear model relating pack weight to body weight.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9011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Wisdom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and regression are powerful tools for describing the relationship between two variables. When you use these tools, be aware of their limitations</a:t>
            </a:r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988" y="2324100"/>
            <a:ext cx="7777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. The distinction between explanatory and response variables is important in regression.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4660</TotalTime>
  <Words>1290</Words>
  <Application>Microsoft Office PowerPoint</Application>
  <PresentationFormat>On-screen Show (4:3)</PresentationFormat>
  <Paragraphs>125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Rockwell</vt:lpstr>
      <vt:lpstr>Times New Roman</vt:lpstr>
      <vt:lpstr>Wingdings</vt:lpstr>
      <vt:lpstr>Advantage</vt:lpstr>
      <vt:lpstr>iRespondQuestionMaster</vt:lpstr>
      <vt:lpstr>iRespondGraphMaster</vt:lpstr>
      <vt:lpstr>1_Advantage</vt:lpstr>
      <vt:lpstr>Equation</vt:lpstr>
      <vt:lpstr>Warmup</vt:lpstr>
      <vt:lpstr>Least-Squares Regression</vt:lpstr>
      <vt:lpstr>Example #2</vt:lpstr>
      <vt:lpstr>Section 3.2 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Section 3.2 Least-Squares Regression</vt:lpstr>
      <vt:lpstr>Section 3.2 Least-Squares Regression</vt:lpstr>
      <vt:lpstr>Section 3.2 Least-Squares Regression</vt:lpstr>
      <vt:lpstr>Looking Ahead…</vt:lpstr>
    </vt:vector>
  </TitlesOfParts>
  <Company>Lakeville Area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Bruce Nicol</cp:lastModifiedBy>
  <cp:revision>138</cp:revision>
  <dcterms:created xsi:type="dcterms:W3CDTF">2010-10-18T16:14:44Z</dcterms:created>
  <dcterms:modified xsi:type="dcterms:W3CDTF">2017-02-08T15:09:39Z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