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63" r:id="rId2"/>
    <p:sldMasterId id="2147483664" r:id="rId3"/>
  </p:sldMasterIdLst>
  <p:notesMasterIdLst>
    <p:notesMasterId r:id="rId16"/>
  </p:notesMasterIdLst>
  <p:handoutMasterIdLst>
    <p:handoutMasterId r:id="rId17"/>
  </p:handoutMasterIdLst>
  <p:sldIdLst>
    <p:sldId id="316" r:id="rId4"/>
    <p:sldId id="320" r:id="rId5"/>
    <p:sldId id="470" r:id="rId6"/>
    <p:sldId id="471" r:id="rId7"/>
    <p:sldId id="321" r:id="rId8"/>
    <p:sldId id="456" r:id="rId9"/>
    <p:sldId id="323" r:id="rId10"/>
    <p:sldId id="325" r:id="rId11"/>
    <p:sldId id="327" r:id="rId12"/>
    <p:sldId id="328" r:id="rId13"/>
    <p:sldId id="329" r:id="rId14"/>
    <p:sldId id="330" r:id="rId1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8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79"/>
    <a:srgbClr val="CC6600"/>
    <a:srgbClr val="ECB928"/>
    <a:srgbClr val="F8F8F8"/>
    <a:srgbClr val="9FBB48"/>
    <a:srgbClr val="A5CB2A"/>
    <a:srgbClr val="A5CB1B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4" autoAdjust="0"/>
    <p:restoredTop sz="99681" autoAdjust="0"/>
  </p:normalViewPr>
  <p:slideViewPr>
    <p:cSldViewPr>
      <p:cViewPr varScale="1">
        <p:scale>
          <a:sx n="86" d="100"/>
          <a:sy n="86" d="100"/>
        </p:scale>
        <p:origin x="979" y="48"/>
      </p:cViewPr>
      <p:guideLst>
        <p:guide orient="horz" pos="1536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Banking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CE482DFE-9DFC-483C-B85F-5718A7F2A6DB}" type="datetime1">
              <a:rPr lang="en-US" altLang="en-US"/>
              <a:pPr/>
              <a:t>8/25/2016</a:t>
            </a:fld>
            <a:endParaRPr lang="en-US" alt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Chapter 1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188C32ED-63D4-44F7-9346-D2B19EF20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3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Banking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A9D96A50-A88F-4079-ADB1-83568BBDBC4C}" type="datetime1">
              <a:rPr lang="en-US" altLang="en-US"/>
              <a:pPr/>
              <a:t>8/25/2016</a:t>
            </a:fld>
            <a:endParaRPr lang="en-US" alt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Chapter 1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CDD50C6-D608-48B2-A738-0C65655FC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110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Banking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A0DA70-75FD-42D6-8415-75E30C9E9E89}" type="datetime1">
              <a:rPr lang="en-US" altLang="en-US"/>
              <a:pPr/>
              <a:t>8/25/2016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Chapter 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34889-E1B6-446E-9172-E57EEDCCCB5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51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B058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Financial Algebra</a:t>
            </a:r>
          </a:p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© Cengage/South-Western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2287588"/>
            <a:ext cx="2011363" cy="4570412"/>
          </a:xfrm>
          <a:prstGeom prst="rect">
            <a:avLst/>
          </a:prstGeom>
          <a:solidFill>
            <a:srgbClr val="E4D50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 b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514600"/>
          </a:xfrm>
          <a:prstGeom prst="rect">
            <a:avLst/>
          </a:prstGeom>
          <a:gradFill rotWithShape="1">
            <a:gsLst>
              <a:gs pos="0">
                <a:srgbClr val="3C518C"/>
              </a:gs>
              <a:gs pos="100000">
                <a:srgbClr val="9FBB48">
                  <a:alpha val="8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92075"/>
            <a:ext cx="6399213" cy="2422525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F8F8F8"/>
                </a:solidFill>
                <a:effectLst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542213" cy="3382963"/>
          </a:xfrm>
        </p:spPr>
        <p:txBody>
          <a:bodyPr/>
          <a:lstStyle>
            <a:lvl1pPr marL="914400" indent="-914400">
              <a:buSzPct val="125000"/>
              <a:defRPr b="1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E9A11C9-6519-4441-8B85-F52F2F4164F5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81954" name="Rectangle 34"/>
          <p:cNvSpPr>
            <a:spLocks noChangeArrowheads="1"/>
          </p:cNvSpPr>
          <p:nvPr userDrawn="1"/>
        </p:nvSpPr>
        <p:spPr bwMode="auto">
          <a:xfrm>
            <a:off x="0" y="0"/>
            <a:ext cx="1981200" cy="2514600"/>
          </a:xfrm>
          <a:prstGeom prst="rect">
            <a:avLst/>
          </a:prstGeom>
          <a:solidFill>
            <a:srgbClr val="3C518C"/>
          </a:solidFill>
          <a:ln w="9525">
            <a:solidFill>
              <a:srgbClr val="3C518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1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E8FC159-7D0C-4934-B050-1620578BA2F9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2925"/>
      </p:ext>
    </p:extLst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133600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248400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5B8EDB5-E347-47D6-9A3B-EBA62AC2EFB2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2062"/>
      </p:ext>
    </p:extLst>
  </p:cSld>
  <p:clrMapOvr>
    <a:masterClrMapping/>
  </p:clrMapOvr>
  <p:transition spd="med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7772400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960813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DD05F6A-CB69-48DC-817C-EB22DC032C2E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33241"/>
      </p:ext>
    </p:extLst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6968EE9E-E1A4-48B9-A412-4268CF49148B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5530"/>
      </p:ext>
    </p:extLst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E29F772-4302-4D3E-A716-C1EB035FEE26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42098"/>
      </p:ext>
    </p:extLst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ED2C-D0A9-4167-BC43-BB244A55E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66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4D4BD-A68A-4DA0-9BE2-B07C007E4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DD2D4-EFB5-437C-B9C0-326AD6307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56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93752-13FE-4F06-BC2A-6F96FB0B5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E9A96-9D8D-48DC-9583-F2749C7E5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27401"/>
      </p:ext>
    </p:extLst>
  </p:cSld>
  <p:clrMapOvr>
    <a:masterClrMapping/>
  </p:clrMapOvr>
  <p:transition spd="med"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A7419-9969-4FE8-BD5E-5AA6A7F57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6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D129-7F1A-453A-85CE-5D8953059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14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3523-6716-41C5-88F6-EB6C8B420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03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A77E-EF18-4F29-93D0-A7BD457F1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77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1A6B-ADDC-4B28-8EEB-1DFE82F27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8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0DCB-E34B-4608-9336-2A1C1F941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772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8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8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7771730-55AE-41DE-B30F-603F1E1FAD1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45883"/>
      </p:ext>
    </p:extLst>
  </p:cSld>
  <p:clrMapOvr>
    <a:masterClrMapping/>
  </p:clrMapOvr>
  <p:transition spd="med"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3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8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869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064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65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39725DED-E041-46CE-B86E-89943A3018AC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29478"/>
      </p:ext>
    </p:extLst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4010CF79-CD2C-467F-AB4D-90A0F9810B42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5529"/>
      </p:ext>
    </p:extLst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CB64F1BF-780C-4B5D-961A-FAB556771FCC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3248"/>
      </p:ext>
    </p:extLst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E1D17E8-4113-4386-922A-A7BF2B19EE2B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6541"/>
      </p:ext>
    </p:extLst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3ECBFE6-6488-4EB8-870E-4B522CDA21C3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48552"/>
      </p:ext>
    </p:extLst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DEB9EA1F-E576-48A5-B77E-69CE13538F87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34458"/>
      </p:ext>
    </p:extLst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10800000">
            <a:off x="0" y="0"/>
            <a:ext cx="1066800" cy="6553200"/>
          </a:xfrm>
          <a:prstGeom prst="rect">
            <a:avLst/>
          </a:prstGeom>
          <a:gradFill rotWithShape="1">
            <a:gsLst>
              <a:gs pos="0">
                <a:srgbClr val="E4D50E"/>
              </a:gs>
              <a:gs pos="100000">
                <a:srgbClr val="9FBB4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6477000" cy="838200"/>
          </a:xfrm>
          <a:prstGeom prst="rect">
            <a:avLst/>
          </a:prstGeom>
          <a:solidFill>
            <a:srgbClr val="3C518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7724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4114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53200" y="4800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B05800"/>
                </a:solidFill>
                <a:effectLst/>
                <a:latin typeface="Arial Narrow" panose="020B0606020202030204" pitchFamily="34" charset="0"/>
              </a:rPr>
              <a:t>  </a:t>
            </a: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Financial Algebra</a:t>
            </a:r>
          </a:p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© Cengage Learning/South-Western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2011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solidFill>
                  <a:srgbClr val="FFCC00"/>
                </a:solidFill>
                <a:effectLst/>
                <a:latin typeface="+mn-lt"/>
              </a:defRPr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E693DC4-74CC-42AD-BB05-02FAA2B31ED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7" r:id="rId12"/>
    <p:sldLayoutId id="2147483698" r:id="rId13"/>
    <p:sldLayoutId id="2147483699" r:id="rId14"/>
  </p:sldLayoutIdLst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ts val="600"/>
        </a:spcBef>
        <a:spcAft>
          <a:spcPct val="0"/>
        </a:spcAft>
        <a:defRPr sz="3200" b="1" kern="1200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394749B-5CDF-44C6-9E45-063369690E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Oval 7"/>
          <p:cNvSpPr>
            <a:spLocks noChangeArrowheads="1"/>
          </p:cNvSpPr>
          <p:nvPr userDrawn="1"/>
        </p:nvSpPr>
        <p:spPr bwMode="auto">
          <a:xfrm>
            <a:off x="228600" y="2438400"/>
            <a:ext cx="4038600" cy="11430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OBJECTIVES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35BF73EF-46F9-43B3-B8F4-A6815F7707E7}" type="slidenum">
              <a:rPr lang="en-US" altLang="en-US">
                <a:solidFill>
                  <a:srgbClr val="107DBC"/>
                </a:solidFill>
              </a:rPr>
              <a:pPr/>
              <a:t>1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020763"/>
            <a:ext cx="7162800" cy="3779837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smtClean="0"/>
              <a:t>Daniel wanted a new </a:t>
            </a:r>
            <a:r>
              <a:rPr lang="en-US" altLang="en-US" sz="2800" dirty="0" err="1" smtClean="0"/>
              <a:t>flatscreen</a:t>
            </a:r>
            <a:r>
              <a:rPr lang="en-US" altLang="en-US" sz="2800" dirty="0" smtClean="0"/>
              <a:t> TV that cost $799.  He could purchase it with 10% down and installment payments of $70 per month for 12 months.  What is the finance charge?</a:t>
            </a:r>
          </a:p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smtClean="0"/>
              <a:t>Lowe’s is running a promotion for no interest if paid within 18 months.  Janet buys a new stove for $1,150.  If she pays the minimum payment of $30 every month, how much does she have to pay in the last month to avoid interest charges? How much could she have paid monthly to have a steady payment for the 18 months?</a:t>
            </a:r>
            <a:endParaRPr lang="en-US" altLang="en-US" sz="2800" dirty="0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533400" y="457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>
              <a:buClr>
                <a:srgbClr val="336600"/>
              </a:buClr>
              <a:buFont typeface="Wingdings 2" panose="05020102010507070707" pitchFamily="18" charset="2"/>
              <a:buNone/>
            </a:pPr>
            <a:r>
              <a:rPr lang="en-US" altLang="en-US" sz="3000" u="sng" dirty="0" smtClean="0">
                <a:effectLst/>
              </a:rPr>
              <a:t>WARMUP</a:t>
            </a:r>
            <a:endParaRPr lang="en-US" altLang="en-US" sz="3000" u="sng" dirty="0">
              <a:solidFill>
                <a:schemeClr val="tx2"/>
              </a:solidFill>
              <a:effectLst/>
            </a:endParaRPr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749" r="81927" b="25250"/>
          <a:stretch>
            <a:fillRect/>
          </a:stretch>
        </p:blipFill>
        <p:spPr bwMode="auto">
          <a:xfrm>
            <a:off x="609600" y="533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80CE7E22-9679-41EA-A7ED-7977D1F9B087}" type="slidenum">
              <a:rPr lang="en-US" altLang="en-US">
                <a:solidFill>
                  <a:srgbClr val="107DBC"/>
                </a:solidFill>
              </a:rPr>
              <a:pPr/>
              <a:t>10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8485" y="3962400"/>
            <a:ext cx="7162800" cy="37798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P = Amount borrowed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r = interest rate (decimal)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t = number of years</a:t>
            </a:r>
            <a:endParaRPr lang="en-US" altLang="en-US" sz="2800" dirty="0"/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533400" y="457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>
              <a:buClr>
                <a:srgbClr val="336600"/>
              </a:buClr>
              <a:buFont typeface="Wingdings 2" panose="05020102010507070707" pitchFamily="18" charset="2"/>
              <a:buNone/>
            </a:pPr>
            <a:r>
              <a:rPr lang="en-US" altLang="en-US" sz="3000" dirty="0" smtClean="0">
                <a:effectLst/>
              </a:rPr>
              <a:t>MONTHLY PAYMENT FORMULA</a:t>
            </a:r>
            <a:endParaRPr lang="en-US" altLang="en-US" sz="3000" dirty="0">
              <a:solidFill>
                <a:schemeClr val="tx2"/>
              </a:solidFill>
              <a:effectLst/>
            </a:endParaRPr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749" r="81927" b="25250"/>
          <a:stretch>
            <a:fillRect/>
          </a:stretch>
        </p:blipFill>
        <p:spPr bwMode="auto">
          <a:xfrm>
            <a:off x="609600" y="533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monthly payment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onthly payment formu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85" y="1023891"/>
            <a:ext cx="4287915" cy="2731448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25CD6079-E9D8-41F9-8059-CC55CA52C6BD}" type="slidenum">
              <a:rPr lang="en-US" altLang="en-US">
                <a:solidFill>
                  <a:srgbClr val="107DBC"/>
                </a:solidFill>
              </a:rPr>
              <a:pPr/>
              <a:t>11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22098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dirty="0"/>
              <a:t>EXAMPLE </a:t>
            </a:r>
            <a:r>
              <a:rPr lang="en-US" altLang="en-US" sz="2800" dirty="0" smtClean="0"/>
              <a:t>7</a:t>
            </a:r>
            <a:endParaRPr lang="en-US" altLang="en-US" sz="2800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2188"/>
            <a:ext cx="7772400" cy="45704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 Mark bought a new car. The total amount he needs to borrow is $28,716. He plans on taking out a 4-year loan at an APR of 5.12%. What is the monthly payment?  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92E51151-C089-42EA-A591-4101F9A1ABA5}" type="slidenum">
              <a:rPr lang="en-US" altLang="en-US">
                <a:solidFill>
                  <a:srgbClr val="107DBC"/>
                </a:solidFill>
              </a:rPr>
              <a:pPr/>
              <a:t>12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020763"/>
            <a:ext cx="7162800" cy="37798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Linda wants to consolidate credit card debt to get a lower interest rate and to be debt free in 3 years.  Find the monthly payment if she has $12,000 in credit card debt and can get a rate of 9.9%.</a:t>
            </a:r>
            <a:endParaRPr lang="en-US" altLang="en-US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22098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dirty="0"/>
              <a:t>EXAMPLE </a:t>
            </a:r>
            <a:r>
              <a:rPr lang="en-US" altLang="en-US" sz="2800" dirty="0" smtClean="0"/>
              <a:t>8</a:t>
            </a:r>
            <a:endParaRPr lang="en-US" altLang="en-US" sz="2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0C1CEA30-FD64-4E0A-8F3E-0BBD1D703E06}" type="slidenum">
              <a:rPr lang="en-US" altLang="en-US">
                <a:solidFill>
                  <a:srgbClr val="107DBC"/>
                </a:solidFill>
              </a:rPr>
              <a:pPr/>
              <a:t>2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2075"/>
            <a:ext cx="6094413" cy="2057400"/>
          </a:xfrm>
        </p:spPr>
        <p:txBody>
          <a:bodyPr/>
          <a:lstStyle/>
          <a:p>
            <a:r>
              <a:rPr lang="en-US" altLang="en-US" sz="3200">
                <a:solidFill>
                  <a:srgbClr val="F7FAFB"/>
                </a:solidFill>
              </a:rPr>
              <a:t>4-2</a:t>
            </a: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4000"/>
              <a:t>LOANS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0">
                <a:solidFill>
                  <a:schemeClr val="accent2"/>
                </a:solidFill>
              </a:rPr>
              <a:t>	</a:t>
            </a:r>
            <a:r>
              <a:rPr lang="en-US" altLang="en-US">
                <a:solidFill>
                  <a:srgbClr val="107DBC"/>
                </a:solidFill>
              </a:rPr>
              <a:t>Read</a:t>
            </a:r>
            <a:r>
              <a:rPr lang="en-US" altLang="en-US" b="0">
                <a:solidFill>
                  <a:srgbClr val="107DBC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monthly payments from a table.  </a:t>
            </a:r>
            <a:r>
              <a:rPr lang="en-US" altLang="en-US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660066"/>
                </a:solidFill>
              </a:rPr>
              <a:t>          </a:t>
            </a:r>
            <a:r>
              <a:rPr lang="en-US" altLang="en-US">
                <a:solidFill>
                  <a:srgbClr val="107DBC"/>
                </a:solidFill>
              </a:rPr>
              <a:t>Compute</a:t>
            </a:r>
            <a:r>
              <a:rPr lang="en-US" altLang="en-US"/>
              <a:t>  </a:t>
            </a:r>
            <a:r>
              <a:rPr lang="en-US" altLang="en-US">
                <a:solidFill>
                  <a:schemeClr val="tx1"/>
                </a:solidFill>
              </a:rPr>
              <a:t>monthly payments using a formula.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107DBC"/>
                </a:solidFill>
              </a:rPr>
              <a:t>	Compute</a:t>
            </a:r>
            <a:r>
              <a:rPr lang="en-US" altLang="en-US"/>
              <a:t>  </a:t>
            </a:r>
            <a:r>
              <a:rPr lang="en-US" altLang="en-US">
                <a:solidFill>
                  <a:schemeClr val="tx1"/>
                </a:solidFill>
              </a:rPr>
              <a:t>finance charges on loans.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228600" y="2133600"/>
            <a:ext cx="3962400" cy="7620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rgbClr val="F8F8F8"/>
                </a:solidFill>
                <a:effectLst/>
                <a:latin typeface="Arial Black" panose="020B0A04020102020204" pitchFamily="34" charset="0"/>
              </a:rPr>
              <a:t>OBJECTIVES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98CC852-631C-4466-BD3B-A046119270AB}" type="slidenum">
              <a:rPr lang="en-US" altLang="en-US">
                <a:solidFill>
                  <a:srgbClr val="107DBC"/>
                </a:solidFill>
              </a:rPr>
              <a:pPr/>
              <a:t>3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 promissory </a:t>
            </a:r>
            <a:r>
              <a:rPr lang="en-US" altLang="en-US" sz="2800" dirty="0" smtClean="0"/>
              <a:t>note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principal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annual percentage </a:t>
            </a:r>
            <a:r>
              <a:rPr lang="en-US" altLang="en-US" sz="2800" dirty="0" smtClean="0"/>
              <a:t>rate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cosigner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609600" y="838200"/>
            <a:ext cx="6324600" cy="6096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 dirty="0" smtClean="0">
                <a:solidFill>
                  <a:srgbClr val="F8F8F8"/>
                </a:solidFill>
                <a:effectLst/>
                <a:latin typeface="Arial Black" panose="020B0A04020102020204" pitchFamily="34" charset="0"/>
              </a:rPr>
              <a:t>Key terms for a loan</a:t>
            </a:r>
            <a:endParaRPr lang="en-US" altLang="en-US" sz="3600" b="0" dirty="0">
              <a:solidFill>
                <a:srgbClr val="F8F8F8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8200" y="6106294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dirty="0"/>
          </a:p>
          <a:p>
            <a:r>
              <a:rPr lang="en-US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7965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98CC852-631C-4466-BD3B-A046119270AB}" type="slidenum">
              <a:rPr lang="en-US" altLang="en-US">
                <a:solidFill>
                  <a:srgbClr val="107DBC"/>
                </a:solidFill>
              </a:rPr>
              <a:pPr/>
              <a:t>4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391400" cy="4570413"/>
          </a:xfrm>
        </p:spPr>
        <p:txBody>
          <a:bodyPr/>
          <a:lstStyle/>
          <a:p>
            <a:r>
              <a:rPr lang="en-US" altLang="en-US" sz="2800" dirty="0"/>
              <a:t> </a:t>
            </a:r>
            <a:r>
              <a:rPr lang="en-US" altLang="en-US" sz="2800" dirty="0" smtClean="0"/>
              <a:t>Life insurance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Prepayment privilege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Wage assignment 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Wage garnishment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609600" y="838200"/>
            <a:ext cx="6324600" cy="6096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 dirty="0" smtClean="0">
                <a:solidFill>
                  <a:srgbClr val="F8F8F8"/>
                </a:solidFill>
                <a:effectLst/>
                <a:latin typeface="Arial Black" panose="020B0A04020102020204" pitchFamily="34" charset="0"/>
              </a:rPr>
              <a:t>Other loan components</a:t>
            </a:r>
            <a:endParaRPr lang="en-US" altLang="en-US" sz="3600" b="0" dirty="0">
              <a:solidFill>
                <a:srgbClr val="F8F8F8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8200" y="6106294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dirty="0"/>
          </a:p>
          <a:p>
            <a:r>
              <a:rPr lang="en-US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4647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98CC852-631C-4466-BD3B-A046119270AB}" type="slidenum">
              <a:rPr lang="en-US" altLang="en-US">
                <a:solidFill>
                  <a:srgbClr val="107DBC"/>
                </a:solidFill>
              </a:rPr>
              <a:pPr/>
              <a:t>5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8153400" cy="4570413"/>
          </a:xfrm>
        </p:spPr>
        <p:txBody>
          <a:bodyPr/>
          <a:lstStyle/>
          <a:p>
            <a:r>
              <a:rPr lang="en-US" altLang="en-US" sz="2800" dirty="0"/>
              <a:t> </a:t>
            </a:r>
            <a:r>
              <a:rPr lang="en-US" altLang="en-US" sz="2800" dirty="0" smtClean="0"/>
              <a:t>Banks and credit unions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Consumer finance company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Pawnshops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Life insurance and 401k</a:t>
            </a:r>
            <a:endParaRPr lang="en-US" altLang="en-US" sz="2800" dirty="0"/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609600" y="838200"/>
            <a:ext cx="6705600" cy="6096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 dirty="0" smtClean="0">
                <a:solidFill>
                  <a:srgbClr val="F8F8F8"/>
                </a:solidFill>
                <a:effectLst/>
                <a:latin typeface="Arial Black" panose="020B0A04020102020204" pitchFamily="34" charset="0"/>
              </a:rPr>
              <a:t>Lending Institutions</a:t>
            </a:r>
            <a:endParaRPr lang="en-US" altLang="en-US" sz="3600" b="0" dirty="0">
              <a:solidFill>
                <a:srgbClr val="F8F8F8"/>
              </a:solidFill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F3EB23B5-8A65-49D2-92A5-BF3AB3A2FE47}" type="slidenum">
              <a:rPr lang="en-US" altLang="en-US">
                <a:solidFill>
                  <a:srgbClr val="107DBC"/>
                </a:solidFill>
              </a:rPr>
              <a:pPr/>
              <a:t>6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5232"/>
            <a:ext cx="8077200" cy="838200"/>
          </a:xfrm>
        </p:spPr>
        <p:txBody>
          <a:bodyPr/>
          <a:lstStyle/>
          <a:p>
            <a:r>
              <a:rPr lang="en-US" altLang="en-US" sz="2600" dirty="0"/>
              <a:t>Table of monthly payments per $1,000 of principal</a:t>
            </a:r>
          </a:p>
        </p:txBody>
      </p:sp>
      <p:pic>
        <p:nvPicPr>
          <p:cNvPr id="4515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7499" r="29688" b="31667"/>
          <a:stretch>
            <a:fillRect/>
          </a:stretch>
        </p:blipFill>
        <p:spPr>
          <a:xfrm>
            <a:off x="76200" y="781138"/>
            <a:ext cx="8992630" cy="5619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C518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E82568C-FDD8-4530-9F0B-F75C2ECE9896}" type="slidenum">
              <a:rPr lang="en-US" altLang="en-US">
                <a:solidFill>
                  <a:srgbClr val="107DBC"/>
                </a:solidFill>
              </a:rPr>
              <a:pPr/>
              <a:t>7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19812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dirty="0"/>
              <a:t>Example 1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570413"/>
          </a:xfrm>
        </p:spPr>
        <p:txBody>
          <a:bodyPr/>
          <a:lstStyle/>
          <a:p>
            <a:pPr indent="-2857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What is the monthly payment for a $4,000 two-year loan with an APR of 8.50%?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3162300"/>
            <a:ext cx="1981200" cy="5334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defRPr sz="3200" b="1" kern="1200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/>
              <a:t>Example 2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43000" y="3709756"/>
            <a:ext cx="7620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C518C"/>
              </a:buClr>
            </a:pPr>
            <a:r>
              <a:rPr lang="en-US" altLang="en-US" sz="2800" b="0" dirty="0">
                <a:solidFill>
                  <a:srgbClr val="000000"/>
                </a:solidFill>
                <a:effectLst/>
                <a:latin typeface="Arial Narrow"/>
              </a:rPr>
              <a:t>Juan is borrowing $41,000 for 5 years at an APR of 6.5%. What is the monthly payment?  </a:t>
            </a:r>
            <a:endParaRPr lang="en-US" altLang="en-US" sz="2800" b="0" dirty="0">
              <a:solidFill>
                <a:srgbClr val="000000"/>
              </a:solidFill>
              <a:effectLst/>
              <a:latin typeface="Arial Narrow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D93727D1-276A-4D08-8306-6A37070BA45F}" type="slidenum">
              <a:rPr lang="en-US" altLang="en-US">
                <a:solidFill>
                  <a:srgbClr val="107DBC"/>
                </a:solidFill>
              </a:rPr>
              <a:pPr/>
              <a:t>8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19812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dirty="0"/>
              <a:t>Example </a:t>
            </a:r>
            <a:r>
              <a:rPr lang="en-US" altLang="en-US" sz="2800" dirty="0" smtClean="0"/>
              <a:t>3</a:t>
            </a:r>
            <a:endParaRPr lang="en-US" altLang="en-US" sz="28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570413"/>
          </a:xfrm>
        </p:spPr>
        <p:txBody>
          <a:bodyPr/>
          <a:lstStyle/>
          <a:p>
            <a:pPr indent="-2857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What is the total amount of the monthly payments for a $4,000, two-year loan with an APR of 8.50%?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124200"/>
            <a:ext cx="1981200" cy="5334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defRPr sz="3200" b="1" kern="1200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/>
              <a:t>Example 4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66800" y="3759430"/>
            <a:ext cx="7543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C518C"/>
              </a:buClr>
            </a:pPr>
            <a:r>
              <a:rPr lang="en-US" altLang="en-US" sz="2800" b="0" dirty="0">
                <a:solidFill>
                  <a:srgbClr val="000000"/>
                </a:solidFill>
                <a:effectLst/>
                <a:latin typeface="Arial Narrow"/>
              </a:rPr>
              <a:t>The total of monthly payments for a 5-year loan is $7,171.20. The APR is 7.25%. How much money was originally borrowed?  </a:t>
            </a:r>
            <a:endParaRPr lang="en-US" altLang="en-US" sz="2800" b="0" dirty="0">
              <a:solidFill>
                <a:srgbClr val="000000"/>
              </a:solidFill>
              <a:effectLst/>
              <a:latin typeface="Arial Narrow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5A301635-04C7-4AB4-A76A-50FF91844B60}" type="slidenum">
              <a:rPr lang="en-US" altLang="en-US">
                <a:solidFill>
                  <a:srgbClr val="107DBC"/>
                </a:solidFill>
              </a:rPr>
              <a:pPr/>
              <a:t>9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22098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dirty="0"/>
              <a:t>EXAMPLE </a:t>
            </a:r>
            <a:r>
              <a:rPr lang="en-US" altLang="en-US" sz="2800" dirty="0" smtClean="0"/>
              <a:t>5</a:t>
            </a:r>
            <a:endParaRPr lang="en-US" altLang="en-US" sz="2800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2188"/>
            <a:ext cx="7772400" cy="4570412"/>
          </a:xfrm>
        </p:spPr>
        <p:txBody>
          <a:bodyPr/>
          <a:lstStyle/>
          <a:p>
            <a:pPr indent="-2857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Find the finance charge for a $4,000, two-year loan with an 8.5% APR?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3162300"/>
            <a:ext cx="2209800" cy="5334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defRPr sz="3200" b="1" kern="1200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/>
              <a:t>EXAMPLE 6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05680" y="3695700"/>
            <a:ext cx="76049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C518C"/>
              </a:buClr>
            </a:pPr>
            <a:r>
              <a:rPr lang="en-US" altLang="en-US" sz="2800" b="0" dirty="0">
                <a:solidFill>
                  <a:srgbClr val="000000"/>
                </a:solidFill>
                <a:effectLst/>
                <a:latin typeface="Arial Narrow"/>
              </a:rPr>
              <a:t>Karl is borrowing </a:t>
            </a:r>
            <a:r>
              <a:rPr lang="en-US" altLang="en-US" sz="2800" b="0" i="1" dirty="0" smtClean="0">
                <a:solidFill>
                  <a:srgbClr val="000000"/>
                </a:solidFill>
                <a:effectLst/>
                <a:latin typeface="Arial Narrow"/>
              </a:rPr>
              <a:t>$7,000</a:t>
            </a:r>
            <a:r>
              <a:rPr lang="en-US" altLang="en-US" sz="2800" b="0" dirty="0" smtClean="0">
                <a:solidFill>
                  <a:srgbClr val="000000"/>
                </a:solidFill>
                <a:effectLst/>
                <a:latin typeface="Arial Narrow"/>
              </a:rPr>
              <a:t> </a:t>
            </a:r>
            <a:r>
              <a:rPr lang="en-US" altLang="en-US" sz="2800" b="0" dirty="0">
                <a:solidFill>
                  <a:srgbClr val="000000"/>
                </a:solidFill>
                <a:effectLst/>
                <a:latin typeface="Arial Narrow"/>
              </a:rPr>
              <a:t>over a three-year </a:t>
            </a:r>
            <a:r>
              <a:rPr lang="en-US" altLang="en-US" sz="2800" b="0" dirty="0" smtClean="0">
                <a:solidFill>
                  <a:srgbClr val="000000"/>
                </a:solidFill>
                <a:effectLst/>
                <a:latin typeface="Arial Narrow"/>
              </a:rPr>
              <a:t>period with a 7.75% APR. Find </a:t>
            </a:r>
            <a:r>
              <a:rPr lang="en-US" altLang="en-US" sz="2800" b="0" dirty="0">
                <a:solidFill>
                  <a:srgbClr val="000000"/>
                </a:solidFill>
                <a:effectLst/>
                <a:latin typeface="Arial Narrow"/>
              </a:rPr>
              <a:t>his finance </a:t>
            </a:r>
            <a:r>
              <a:rPr lang="en-US" altLang="en-US" sz="2800" b="0" dirty="0" smtClean="0">
                <a:solidFill>
                  <a:srgbClr val="000000"/>
                </a:solidFill>
                <a:effectLst/>
                <a:latin typeface="Arial Narrow"/>
              </a:rPr>
              <a:t>charge.</a:t>
            </a:r>
            <a:endParaRPr lang="en-US" altLang="en-US" sz="2800" b="0" dirty="0">
              <a:solidFill>
                <a:srgbClr val="000000"/>
              </a:solidFill>
              <a:effectLst/>
              <a:latin typeface="Arial Narrow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2-04-20">
  <a:themeElements>
    <a:clrScheme name="2002-04-20 8">
      <a:dk1>
        <a:srgbClr val="000000"/>
      </a:dk1>
      <a:lt1>
        <a:srgbClr val="E0EDF0"/>
      </a:lt1>
      <a:dk2>
        <a:srgbClr val="003366"/>
      </a:dk2>
      <a:lt2>
        <a:srgbClr val="808080"/>
      </a:lt2>
      <a:accent1>
        <a:srgbClr val="FFCC00"/>
      </a:accent1>
      <a:accent2>
        <a:srgbClr val="FF0000"/>
      </a:accent2>
      <a:accent3>
        <a:srgbClr val="EDF4F6"/>
      </a:accent3>
      <a:accent4>
        <a:srgbClr val="000000"/>
      </a:accent4>
      <a:accent5>
        <a:srgbClr val="FFE2AA"/>
      </a:accent5>
      <a:accent6>
        <a:srgbClr val="E70000"/>
      </a:accent6>
      <a:hlink>
        <a:srgbClr val="0066CC"/>
      </a:hlink>
      <a:folHlink>
        <a:srgbClr val="008000"/>
      </a:folHlink>
    </a:clrScheme>
    <a:fontScheme name="2002-04-20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2002-04-2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-04-2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8">
        <a:dk1>
          <a:srgbClr val="000000"/>
        </a:dk1>
        <a:lt1>
          <a:srgbClr val="E0EDF0"/>
        </a:lt1>
        <a:dk2>
          <a:srgbClr val="003366"/>
        </a:dk2>
        <a:lt2>
          <a:srgbClr val="808080"/>
        </a:lt2>
        <a:accent1>
          <a:srgbClr val="FFCC00"/>
        </a:accent1>
        <a:accent2>
          <a:srgbClr val="FF0000"/>
        </a:accent2>
        <a:accent3>
          <a:srgbClr val="EDF4F6"/>
        </a:accent3>
        <a:accent4>
          <a:srgbClr val="000000"/>
        </a:accent4>
        <a:accent5>
          <a:srgbClr val="FFE2AA"/>
        </a:accent5>
        <a:accent6>
          <a:srgbClr val="E70000"/>
        </a:accent6>
        <a:hlink>
          <a:srgbClr val="0066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Data\Microsoft\Templates\2002-04-20.pot</Template>
  <TotalTime>3354</TotalTime>
  <Words>453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Narrow</vt:lpstr>
      <vt:lpstr>Wingdings</vt:lpstr>
      <vt:lpstr>Arial</vt:lpstr>
      <vt:lpstr>Times New Roman</vt:lpstr>
      <vt:lpstr>Arial Black</vt:lpstr>
      <vt:lpstr>Wingdings 2</vt:lpstr>
      <vt:lpstr>2002-04-20</vt:lpstr>
      <vt:lpstr>Custom Design</vt:lpstr>
      <vt:lpstr>1_Custom Design</vt:lpstr>
      <vt:lpstr>PowerPoint Presentation</vt:lpstr>
      <vt:lpstr>4-2 LOANS</vt:lpstr>
      <vt:lpstr>PowerPoint Presentation</vt:lpstr>
      <vt:lpstr>PowerPoint Presentation</vt:lpstr>
      <vt:lpstr>PowerPoint Presentation</vt:lpstr>
      <vt:lpstr>Table of monthly payments per $1,000 of principal</vt:lpstr>
      <vt:lpstr>Example 1</vt:lpstr>
      <vt:lpstr>Example 3</vt:lpstr>
      <vt:lpstr>EXAMPLE 5</vt:lpstr>
      <vt:lpstr>PowerPoint Presentation</vt:lpstr>
      <vt:lpstr>EXAMPLE 7</vt:lpstr>
      <vt:lpstr>EXAMPLE 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Algebra</dc:title>
  <dc:creator>M. EPSTEIN</dc:creator>
  <cp:lastModifiedBy>Bruce Nicol</cp:lastModifiedBy>
  <cp:revision>354</cp:revision>
  <dcterms:created xsi:type="dcterms:W3CDTF">2002-04-20T20:58:21Z</dcterms:created>
  <dcterms:modified xsi:type="dcterms:W3CDTF">2016-08-25T11:32:18Z</dcterms:modified>
</cp:coreProperties>
</file>