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63" r:id="rId2"/>
    <p:sldMasterId id="2147483664" r:id="rId3"/>
  </p:sldMasterIdLst>
  <p:notesMasterIdLst>
    <p:notesMasterId r:id="rId12"/>
  </p:notesMasterIdLst>
  <p:handoutMasterIdLst>
    <p:handoutMasterId r:id="rId13"/>
  </p:handoutMasterIdLst>
  <p:sldIdLst>
    <p:sldId id="470" r:id="rId4"/>
    <p:sldId id="337" r:id="rId5"/>
    <p:sldId id="339" r:id="rId6"/>
    <p:sldId id="457" r:id="rId7"/>
    <p:sldId id="340" r:id="rId8"/>
    <p:sldId id="342" r:id="rId9"/>
    <p:sldId id="458" r:id="rId10"/>
    <p:sldId id="471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7FAF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9CD79"/>
    <a:srgbClr val="CC6600"/>
    <a:srgbClr val="ECB928"/>
    <a:srgbClr val="9FBB48"/>
    <a:srgbClr val="A5CB2A"/>
    <a:srgbClr val="A5CB1B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84" autoAdjust="0"/>
    <p:restoredTop sz="99681" autoAdjust="0"/>
  </p:normalViewPr>
  <p:slideViewPr>
    <p:cSldViewPr>
      <p:cViewPr varScale="1">
        <p:scale>
          <a:sx n="86" d="100"/>
          <a:sy n="86" d="100"/>
        </p:scale>
        <p:origin x="326" y="48"/>
      </p:cViewPr>
      <p:guideLst>
        <p:guide orient="horz" pos="1536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CE482DFE-9DFC-483C-B85F-5718A7F2A6DB}" type="datetime1">
              <a:rPr lang="en-US" altLang="en-US"/>
              <a:pPr/>
              <a:t>8/29/2016</a:t>
            </a:fld>
            <a:endParaRPr lang="en-US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188C32ED-63D4-44F7-9346-D2B19EF20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83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Banking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A9D96A50-A88F-4079-ADB1-83568BBDBC4C}" type="datetime1">
              <a:rPr lang="en-US" altLang="en-US"/>
              <a:pPr/>
              <a:t>8/29/2016</a:t>
            </a:fld>
            <a:endParaRPr lang="en-US" alt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Chapter 1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CDD50C6-D608-48B2-A738-0C65655FC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1105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Banking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9DB29B-F785-49F9-81B0-1AF915E53F0C}" type="datetime1">
              <a:rPr lang="en-US" altLang="en-US"/>
              <a:pPr/>
              <a:t>8/29/2016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Chapter 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80CE-2D95-4207-8F76-619543F1BC6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Cengage/South-Western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2287588"/>
            <a:ext cx="2011363" cy="4570412"/>
          </a:xfrm>
          <a:prstGeom prst="rect">
            <a:avLst/>
          </a:prstGeom>
          <a:solidFill>
            <a:srgbClr val="E4D50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altLang="en-US" sz="2400" b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514600"/>
          </a:xfrm>
          <a:prstGeom prst="rect">
            <a:avLst/>
          </a:prstGeom>
          <a:gradFill rotWithShape="1">
            <a:gsLst>
              <a:gs pos="0">
                <a:srgbClr val="3C518C"/>
              </a:gs>
              <a:gs pos="100000">
                <a:srgbClr val="9FBB48">
                  <a:alpha val="8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92075"/>
            <a:ext cx="6399213" cy="2422525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rgbClr val="F8F8F8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542213" cy="3382963"/>
          </a:xfrm>
        </p:spPr>
        <p:txBody>
          <a:bodyPr/>
          <a:lstStyle>
            <a:lvl1pPr marL="914400" indent="-914400">
              <a:buSzPct val="125000"/>
              <a:defRPr b="1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9A11C9-6519-4441-8B85-F52F2F4164F5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81954" name="Rectangle 34"/>
          <p:cNvSpPr>
            <a:spLocks noChangeArrowheads="1"/>
          </p:cNvSpPr>
          <p:nvPr userDrawn="1"/>
        </p:nvSpPr>
        <p:spPr bwMode="auto">
          <a:xfrm>
            <a:off x="0" y="0"/>
            <a:ext cx="1981200" cy="2514600"/>
          </a:xfrm>
          <a:prstGeom prst="rect">
            <a:avLst/>
          </a:prstGeom>
          <a:solidFill>
            <a:srgbClr val="3C518C"/>
          </a:solidFill>
          <a:ln w="9525">
            <a:solidFill>
              <a:srgbClr val="3C518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1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8FC159-7D0C-4934-B050-1620578BA2F9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2925"/>
      </p:ext>
    </p:extLst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133600" cy="5713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248400" cy="5713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5B8EDB5-E347-47D6-9A3B-EBA62AC2EFB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2062"/>
      </p:ext>
    </p:extLst>
  </p:cSld>
  <p:clrMapOvr>
    <a:masterClrMapping/>
  </p:clrMapOvr>
  <p:transition spd="med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7772400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0813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DD05F6A-CB69-48DC-817C-EB22DC032C2E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33241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6968EE9E-E1A4-48B9-A412-4268CF49148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5530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477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4114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8006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2011363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29F772-4302-4D3E-A716-C1EB035FEE26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42098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ED2C-D0A9-4167-BC43-BB244A55E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6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4D4BD-A68A-4DA0-9BE2-B07C007E4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DD2D4-EFB5-437C-B9C0-326AD6307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6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93752-13FE-4F06-BC2A-6F96FB0B5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4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9A96-9D8D-48DC-9583-F2749C7E5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2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93B3216-6A49-47B4-AA45-9274DBBB1CE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27401"/>
      </p:ext>
    </p:extLst>
  </p:cSld>
  <p:clrMapOvr>
    <a:masterClrMapping/>
  </p:clrMapOvr>
  <p:transition spd="med"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7419-9969-4FE8-BD5E-5AA6A7F57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6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D129-7F1A-453A-85CE-5D8953059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14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3523-6716-41C5-88F6-EB6C8B420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0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A77E-EF18-4F29-93D0-A7BD457F1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277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C1A6B-ADDC-4B28-8EEB-1DFE82F27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8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0DCB-E34B-4608-9336-2A1C1F941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77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8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8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7771730-55AE-41DE-B30F-603F1E1FAD1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45883"/>
      </p:ext>
    </p:extLst>
  </p:cSld>
  <p:clrMapOvr>
    <a:masterClrMapping/>
  </p:clrMapOvr>
  <p:transition spd="med"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3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6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6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65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9725DED-E041-46CE-B86E-89943A3018A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29478"/>
      </p:ext>
    </p:extLst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4010CF79-CD2C-467F-AB4D-90A0F9810B42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5529"/>
      </p:ext>
    </p:extLst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CB64F1BF-780C-4B5D-961A-FAB556771FCC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248"/>
      </p:ext>
    </p:extLst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7E1D17E8-4113-4386-922A-A7BF2B19EE2B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6541"/>
      </p:ext>
    </p:extLst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13ECBFE6-6488-4EB8-870E-4B522CDA21C3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48552"/>
      </p:ext>
    </p:extLst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DEB9EA1F-E576-48A5-B77E-69CE13538F87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34458"/>
      </p:ext>
    </p:extLst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10800000">
            <a:off x="0" y="0"/>
            <a:ext cx="1066800" cy="6553200"/>
          </a:xfrm>
          <a:prstGeom prst="rect">
            <a:avLst/>
          </a:prstGeom>
          <a:gradFill rotWithShape="1">
            <a:gsLst>
              <a:gs pos="0">
                <a:srgbClr val="E4D50E"/>
              </a:gs>
              <a:gs pos="100000">
                <a:srgbClr val="9FBB4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6477000" cy="838200"/>
          </a:xfrm>
          <a:prstGeom prst="rect">
            <a:avLst/>
          </a:prstGeom>
          <a:solidFill>
            <a:srgbClr val="3C518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7724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11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53200" y="4800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B05800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Financial Algebra</a:t>
            </a:r>
          </a:p>
          <a:p>
            <a:pPr algn="r">
              <a:spcBef>
                <a:spcPct val="0"/>
              </a:spcBef>
            </a:pPr>
            <a:r>
              <a:rPr lang="en-US" altLang="en-US" sz="1400" b="0">
                <a:solidFill>
                  <a:srgbClr val="107DBC"/>
                </a:solidFill>
                <a:effectLst/>
                <a:latin typeface="Arial Narrow" panose="020B0606020202030204" pitchFamily="34" charset="0"/>
              </a:rPr>
              <a:t>© Cengage Learning/South-Western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2011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solidFill>
                  <a:srgbClr val="FFCC00"/>
                </a:solidFill>
                <a:effectLst/>
                <a:latin typeface="+mn-lt"/>
              </a:defRPr>
            </a:lvl1pPr>
          </a:lstStyle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BE693DC4-74CC-42AD-BB05-02FAA2B31ED1}" type="slidenum">
              <a:rPr lang="en-US" altLang="en-US">
                <a:solidFill>
                  <a:srgbClr val="107DBC"/>
                </a:solidFill>
              </a:rPr>
              <a:pPr/>
              <a:t>‹#›</a:t>
            </a:fld>
            <a:endParaRPr lang="en-US" altLang="en-US">
              <a:solidFill>
                <a:srgbClr val="107DB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  <p:sldLayoutId id="2147483698" r:id="rId13"/>
    <p:sldLayoutId id="2147483699" r:id="rId14"/>
  </p:sldLayoutIdLst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0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ts val="600"/>
        </a:spcBef>
        <a:spcAft>
          <a:spcPct val="0"/>
        </a:spcAft>
        <a:defRPr sz="3200" b="1" kern="1200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ts val="600"/>
        </a:spcBef>
        <a:spcAft>
          <a:spcPct val="0"/>
        </a:spcAft>
        <a:defRPr sz="3200" b="1">
          <a:solidFill>
            <a:srgbClr val="F7FAFB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C518C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6394749B-5CDF-44C6-9E45-063369690E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Oval 7"/>
          <p:cNvSpPr>
            <a:spLocks noChangeArrowheads="1"/>
          </p:cNvSpPr>
          <p:nvPr userDrawn="1"/>
        </p:nvSpPr>
        <p:spPr bwMode="auto">
          <a:xfrm>
            <a:off x="228600" y="2438400"/>
            <a:ext cx="4038600" cy="1143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5BF73EF-46F9-43B3-B8F4-A6815F7707E7}" type="slidenum">
              <a:rPr lang="en-US" altLang="en-US">
                <a:solidFill>
                  <a:srgbClr val="107DBC"/>
                </a:solidFill>
              </a:rPr>
              <a:pPr/>
              <a:t>1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020763"/>
            <a:ext cx="7162800" cy="377983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smtClean="0"/>
              <a:t>George is getting a loan to buy a car.  He will borrow $17,000 for 4 years at 7.2%.  What are his monthly payments?</a:t>
            </a:r>
            <a:endParaRPr lang="en-US" altLang="en-US" sz="2800" dirty="0" smtClean="0"/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smtClean="0"/>
              <a:t>How much in finance charges will he pay?</a:t>
            </a:r>
            <a:endParaRPr lang="en-US" altLang="en-US" sz="2800" dirty="0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533400" y="457200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C518C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lvl="1">
              <a:buClr>
                <a:srgbClr val="336600"/>
              </a:buClr>
              <a:buFont typeface="Wingdings 2" panose="05020102010507070707" pitchFamily="18" charset="2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  <a:effectLst/>
              </a:rPr>
              <a:t>WARMUP</a:t>
            </a:r>
            <a:endParaRPr lang="en-US" altLang="en-US" sz="3000" u="sng" dirty="0">
              <a:solidFill>
                <a:srgbClr val="003366"/>
              </a:solidFill>
              <a:effectLst/>
            </a:endParaRP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749" r="81927" b="25250"/>
          <a:stretch>
            <a:fillRect/>
          </a:stretch>
        </p:blipFill>
        <p:spPr bwMode="auto">
          <a:xfrm>
            <a:off x="609600" y="533400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871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5854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342958FE-38C5-4490-A0D3-F4FCE3D84BE1}" type="slidenum">
              <a:rPr lang="en-US" altLang="en-US">
                <a:solidFill>
                  <a:srgbClr val="107DBC"/>
                </a:solidFill>
              </a:rPr>
              <a:pPr/>
              <a:t>2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2075"/>
            <a:ext cx="6094413" cy="2057400"/>
          </a:xfrm>
        </p:spPr>
        <p:txBody>
          <a:bodyPr/>
          <a:lstStyle/>
          <a:p>
            <a:r>
              <a:rPr lang="en-US" altLang="en-US" sz="3200">
                <a:solidFill>
                  <a:srgbClr val="F7FAFB"/>
                </a:solidFill>
              </a:rPr>
              <a:t>4-3</a:t>
            </a:r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4000"/>
              <a:t>LOAN CALCULATIONS AND REGRESSION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10400" cy="3382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0" dirty="0">
                <a:solidFill>
                  <a:schemeClr val="accent2"/>
                </a:solidFill>
              </a:rPr>
              <a:t>	</a:t>
            </a:r>
            <a:r>
              <a:rPr lang="en-US" altLang="en-US" dirty="0" smtClean="0">
                <a:solidFill>
                  <a:srgbClr val="107DBC"/>
                </a:solidFill>
              </a:rPr>
              <a:t>Analyze </a:t>
            </a:r>
            <a:r>
              <a:rPr lang="en-US" altLang="en-US" dirty="0" smtClean="0">
                <a:solidFill>
                  <a:schemeClr val="tx1"/>
                </a:solidFill>
              </a:rPr>
              <a:t>how the monthly payment gets allocated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0066"/>
                </a:solidFill>
              </a:rPr>
              <a:t>          </a:t>
            </a:r>
            <a:r>
              <a:rPr lang="en-US" altLang="en-US" dirty="0">
                <a:solidFill>
                  <a:srgbClr val="107DBC"/>
                </a:solidFill>
              </a:rPr>
              <a:t>Calculate</a:t>
            </a:r>
            <a:r>
              <a:rPr lang="en-US" altLang="en-US" dirty="0"/>
              <a:t>  </a:t>
            </a:r>
            <a:r>
              <a:rPr lang="en-US" altLang="en-US" dirty="0" smtClean="0">
                <a:solidFill>
                  <a:schemeClr val="tx1"/>
                </a:solidFill>
              </a:rPr>
              <a:t>details of a loan using an amortization schedule  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22564" name="Oval 4"/>
          <p:cNvSpPr>
            <a:spLocks noChangeArrowheads="1"/>
          </p:cNvSpPr>
          <p:nvPr/>
        </p:nvSpPr>
        <p:spPr bwMode="auto">
          <a:xfrm>
            <a:off x="228600" y="2133600"/>
            <a:ext cx="3962400" cy="7620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3600" b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3600" b="0">
                <a:solidFill>
                  <a:srgbClr val="F8F8F8"/>
                </a:solidFill>
                <a:effectLst/>
                <a:latin typeface="Arial Black" panose="020B0A04020102020204" pitchFamily="34" charset="0"/>
              </a:rPr>
              <a:t>OBJECTIVES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E4050E4-C8FD-4110-B783-27C7E0D029E0}" type="slidenum">
              <a:rPr lang="en-US" altLang="en-US">
                <a:solidFill>
                  <a:srgbClr val="107DBC"/>
                </a:solidFill>
              </a:rPr>
              <a:pPr/>
              <a:t>3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r>
              <a:rPr lang="en-US" altLang="en-US" sz="2800"/>
              <a:t>How can you calculate and model loan computations?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does a loan payment work?</a:t>
            </a:r>
          </a:p>
          <a:p>
            <a:r>
              <a:rPr lang="en-US" altLang="en-US"/>
              <a:t>Which of the following change monthly and which remain the same each month?</a:t>
            </a:r>
          </a:p>
          <a:p>
            <a:pPr lvl="1"/>
            <a:r>
              <a:rPr lang="en-US" altLang="en-US"/>
              <a:t>Monthly payments</a:t>
            </a:r>
          </a:p>
          <a:p>
            <a:pPr lvl="1"/>
            <a:r>
              <a:rPr lang="en-US" altLang="en-US"/>
              <a:t>Monthly contribution to principal</a:t>
            </a:r>
          </a:p>
          <a:p>
            <a:pPr lvl="1"/>
            <a:r>
              <a:rPr lang="en-US" altLang="en-US"/>
              <a:t>Monthly contribution to finance charges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AA9FDF05-487F-4B8D-AB6F-B61BEF81032B}" type="slidenum">
              <a:rPr lang="en-US" altLang="en-US">
                <a:solidFill>
                  <a:srgbClr val="107DBC"/>
                </a:solidFill>
              </a:rPr>
              <a:pPr/>
              <a:t>4</a:t>
            </a:fld>
            <a:endParaRPr lang="en-US" altLang="en-US">
              <a:solidFill>
                <a:srgbClr val="107DBC"/>
              </a:solidFill>
            </a:endParaRPr>
          </a:p>
        </p:txBody>
      </p:sp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20000" r="11458" b="10834"/>
          <a:stretch>
            <a:fillRect/>
          </a:stretch>
        </p:blipFill>
        <p:spPr bwMode="auto">
          <a:xfrm>
            <a:off x="838200" y="54237"/>
            <a:ext cx="5105400" cy="64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C518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46C717CA-C4F0-4F16-B1CD-A813F495010D}" type="slidenum">
              <a:rPr lang="en-US" altLang="en-US">
                <a:solidFill>
                  <a:srgbClr val="107DBC"/>
                </a:solidFill>
              </a:rPr>
              <a:pPr/>
              <a:t>5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1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570413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Determine the total interest owed on a 5-year $10,000 loan at 6% APR.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2892641"/>
            <a:ext cx="1981200" cy="5334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defRPr sz="3200" b="1" kern="1200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/>
              <a:t>Example 2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00" y="3515616"/>
            <a:ext cx="7696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C518C"/>
              </a:buClr>
            </a:pP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Hannah is taking out a 4.3% loan to purchase an $18,000 car. The length of the loan is 8 years. How much will she pay in interest? </a:t>
            </a:r>
            <a:endParaRPr lang="en-US" altLang="en-US" sz="2800" b="0" dirty="0">
              <a:solidFill>
                <a:srgbClr val="000000"/>
              </a:solidFill>
              <a:effectLst/>
              <a:latin typeface="Arial Narrow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51F209B0-3208-4197-949E-774655EB57C7}" type="slidenum">
              <a:rPr lang="en-US" altLang="en-US">
                <a:solidFill>
                  <a:srgbClr val="107DBC"/>
                </a:solidFill>
              </a:rPr>
              <a:pPr/>
              <a:t>6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1981200" cy="533400"/>
          </a:xfrm>
          <a:solidFill>
            <a:srgbClr val="CC6600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dirty="0"/>
              <a:t>Example </a:t>
            </a:r>
            <a:r>
              <a:rPr lang="en-US" altLang="en-US" sz="2800" dirty="0" smtClean="0"/>
              <a:t>3</a:t>
            </a:r>
            <a:endParaRPr lang="en-US" altLang="en-US" sz="2800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570413"/>
          </a:xfrm>
        </p:spPr>
        <p:txBody>
          <a:bodyPr/>
          <a:lstStyle/>
          <a:p>
            <a:pPr indent="-2857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  <a:r>
              <a:rPr lang="en-US" altLang="en-US" sz="2800"/>
              <a:t>Claude wants to borrow $25,000 to purchase a car. After looking at his monthly budget, he realizes that all he can afford to pay per month is $300. The bank is offering a 5.9% loan. What would need to be the length of his loan be so that he can stay within his budget?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3886200"/>
            <a:ext cx="1981200" cy="5334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600"/>
              </a:spcBef>
              <a:spcAft>
                <a:spcPct val="0"/>
              </a:spcAft>
              <a:defRPr sz="3200" b="1" kern="1200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l" rtl="0" fontAlgn="base">
              <a:spcBef>
                <a:spcPts val="600"/>
              </a:spcBef>
              <a:spcAft>
                <a:spcPct val="0"/>
              </a:spcAft>
              <a:defRPr sz="3200" b="1">
                <a:solidFill>
                  <a:srgbClr val="F7FA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/>
              <a:t>Example 4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00" y="4556341"/>
            <a:ext cx="7543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C518C"/>
              </a:buClr>
            </a:pPr>
            <a:r>
              <a:rPr lang="en-US" altLang="en-US" sz="2800" b="0" dirty="0" smtClean="0">
                <a:solidFill>
                  <a:srgbClr val="000000"/>
                </a:solidFill>
                <a:effectLst/>
                <a:latin typeface="Arial Narrow"/>
              </a:rPr>
              <a:t>What </a:t>
            </a:r>
            <a:r>
              <a:rPr lang="en-US" altLang="en-US" sz="2800" b="0" dirty="0">
                <a:solidFill>
                  <a:srgbClr val="000000"/>
                </a:solidFill>
                <a:effectLst/>
                <a:latin typeface="Arial Narrow"/>
              </a:rPr>
              <a:t>impact would an increase in the monthly payment of $50 have on the length of the loan?  </a:t>
            </a:r>
            <a:endParaRPr lang="en-US" altLang="en-US" sz="2800" b="0" dirty="0">
              <a:solidFill>
                <a:srgbClr val="000000"/>
              </a:solidFill>
              <a:effectLst/>
              <a:latin typeface="Arial Narrow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9ACCA7C2-95BB-444A-8145-950AAACB3878}" type="slidenum">
              <a:rPr lang="en-US" altLang="en-US">
                <a:solidFill>
                  <a:srgbClr val="107DBC"/>
                </a:solidFill>
              </a:rPr>
              <a:pPr/>
              <a:t>7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28686" y="1059400"/>
            <a:ext cx="3562914" cy="5103813"/>
          </a:xfrm>
        </p:spPr>
        <p:txBody>
          <a:bodyPr/>
          <a:lstStyle/>
          <a:p>
            <a:pPr indent="-571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Here is a loan amortization schedule</a:t>
            </a:r>
          </a:p>
          <a:p>
            <a:pPr indent="-5715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loan amount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monthly payment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interest rate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length of the loan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How much interest is paid over the entire loan</a:t>
            </a:r>
            <a:endParaRPr lang="en-US" altLang="en-US" sz="2400" dirty="0"/>
          </a:p>
        </p:txBody>
      </p:sp>
      <p:sp>
        <p:nvSpPr>
          <p:cNvPr id="4556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514600" cy="533400"/>
          </a:xfrm>
          <a:solidFill>
            <a:srgbClr val="CC6600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5</a:t>
            </a:r>
            <a:endParaRPr lang="en-US" altLang="en-US" dirty="0"/>
          </a:p>
        </p:txBody>
      </p:sp>
      <p:pic>
        <p:nvPicPr>
          <p:cNvPr id="1026" name="Picture 2" descr="Image result for loan amortization schedule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" y="1220787"/>
            <a:ext cx="5238186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00200" y="1066799"/>
            <a:ext cx="1066800" cy="4573588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7FA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BB48"/>
            </a:gs>
            <a:gs pos="100000">
              <a:srgbClr val="9FBB48">
                <a:gamma/>
                <a:tint val="5411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rgbClr val="107DBC"/>
                </a:solidFill>
              </a:rPr>
              <a:t>Slide</a:t>
            </a:r>
            <a:r>
              <a:rPr lang="en-US" altLang="en-US" b="1">
                <a:solidFill>
                  <a:srgbClr val="107DB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fld id="{9ACCA7C2-95BB-444A-8145-950AAACB3878}" type="slidenum">
              <a:rPr lang="en-US" altLang="en-US">
                <a:solidFill>
                  <a:srgbClr val="107DBC"/>
                </a:solidFill>
              </a:rPr>
              <a:pPr/>
              <a:t>8</a:t>
            </a:fld>
            <a:endParaRPr lang="en-US" altLang="en-US">
              <a:solidFill>
                <a:srgbClr val="107DBC"/>
              </a:solidFill>
            </a:endParaRPr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28686" y="1059400"/>
            <a:ext cx="3562914" cy="5103813"/>
          </a:xfrm>
        </p:spPr>
        <p:txBody>
          <a:bodyPr/>
          <a:lstStyle/>
          <a:p>
            <a:pPr indent="-5715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Here is a loan amortization schedule</a:t>
            </a:r>
          </a:p>
          <a:p>
            <a:pPr indent="-5715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loan amount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monthly payment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interest rate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What is the length of the loan</a:t>
            </a:r>
          </a:p>
          <a:p>
            <a:pPr marL="742950" indent="-457200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en-US" altLang="en-US" sz="2400" dirty="0" smtClean="0"/>
              <a:t>How much interest is paid over the entire loan</a:t>
            </a:r>
            <a:endParaRPr lang="en-US" altLang="en-US" sz="2400" dirty="0"/>
          </a:p>
        </p:txBody>
      </p:sp>
      <p:sp>
        <p:nvSpPr>
          <p:cNvPr id="4556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2514600" cy="533400"/>
          </a:xfrm>
          <a:solidFill>
            <a:srgbClr val="CC6600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EXAMPLE </a:t>
            </a:r>
            <a:r>
              <a:rPr lang="en-US" altLang="en-US" dirty="0" smtClean="0"/>
              <a:t>6</a:t>
            </a:r>
            <a:endParaRPr lang="en-US" altLang="en-US" dirty="0"/>
          </a:p>
        </p:txBody>
      </p:sp>
      <p:pic>
        <p:nvPicPr>
          <p:cNvPr id="2050" name="Picture 2" descr="Picture of amortization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50895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00200" y="1981200"/>
            <a:ext cx="838200" cy="1828800"/>
          </a:xfrm>
          <a:prstGeom prst="rect">
            <a:avLst/>
          </a:prstGeom>
          <a:solidFill>
            <a:srgbClr val="F8F8F8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F7FA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4486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-04-20">
  <a:themeElements>
    <a:clrScheme name="2002-04-20 8">
      <a:dk1>
        <a:srgbClr val="000000"/>
      </a:dk1>
      <a:lt1>
        <a:srgbClr val="E0EDF0"/>
      </a:lt1>
      <a:dk2>
        <a:srgbClr val="003366"/>
      </a:dk2>
      <a:lt2>
        <a:srgbClr val="808080"/>
      </a:lt2>
      <a:accent1>
        <a:srgbClr val="FFCC00"/>
      </a:accent1>
      <a:accent2>
        <a:srgbClr val="FF0000"/>
      </a:accent2>
      <a:accent3>
        <a:srgbClr val="EDF4F6"/>
      </a:accent3>
      <a:accent4>
        <a:srgbClr val="000000"/>
      </a:accent4>
      <a:accent5>
        <a:srgbClr val="FFE2AA"/>
      </a:accent5>
      <a:accent6>
        <a:srgbClr val="E70000"/>
      </a:accent6>
      <a:hlink>
        <a:srgbClr val="0066CC"/>
      </a:hlink>
      <a:folHlink>
        <a:srgbClr val="008000"/>
      </a:folHlink>
    </a:clrScheme>
    <a:fontScheme name="2002-04-20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2002-04-2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-04-2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-04-20 8">
        <a:dk1>
          <a:srgbClr val="000000"/>
        </a:dk1>
        <a:lt1>
          <a:srgbClr val="E0EDF0"/>
        </a:lt1>
        <a:dk2>
          <a:srgbClr val="003366"/>
        </a:dk2>
        <a:lt2>
          <a:srgbClr val="808080"/>
        </a:lt2>
        <a:accent1>
          <a:srgbClr val="FFCC00"/>
        </a:accent1>
        <a:accent2>
          <a:srgbClr val="FF0000"/>
        </a:accent2>
        <a:accent3>
          <a:srgbClr val="EDF4F6"/>
        </a:accent3>
        <a:accent4>
          <a:srgbClr val="000000"/>
        </a:accent4>
        <a:accent5>
          <a:srgbClr val="FFE2AA"/>
        </a:accent5>
        <a:accent6>
          <a:srgbClr val="E70000"/>
        </a:accent6>
        <a:hlink>
          <a:srgbClr val="0066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3C518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7FAF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Data\Microsoft\Templates\2002-04-20.pot</Template>
  <TotalTime>3347</TotalTime>
  <Words>330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Narrow</vt:lpstr>
      <vt:lpstr>Wingdings</vt:lpstr>
      <vt:lpstr>Arial</vt:lpstr>
      <vt:lpstr>Times New Roman</vt:lpstr>
      <vt:lpstr>Arial Black</vt:lpstr>
      <vt:lpstr>Wingdings 2</vt:lpstr>
      <vt:lpstr>2002-04-20</vt:lpstr>
      <vt:lpstr>Custom Design</vt:lpstr>
      <vt:lpstr>1_Custom Design</vt:lpstr>
      <vt:lpstr>PowerPoint Presentation</vt:lpstr>
      <vt:lpstr>4-3 LOAN CALCULATIONS AND REGRESSION</vt:lpstr>
      <vt:lpstr>How can you calculate and model loan computations?</vt:lpstr>
      <vt:lpstr>PowerPoint Presentation</vt:lpstr>
      <vt:lpstr>Example 1</vt:lpstr>
      <vt:lpstr>Example 3</vt:lpstr>
      <vt:lpstr>EXAMPLE 5</vt:lpstr>
      <vt:lpstr>EXAMPLE 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Algebra</dc:title>
  <dc:creator>M. EPSTEIN</dc:creator>
  <cp:lastModifiedBy>Bruce Nicol</cp:lastModifiedBy>
  <cp:revision>354</cp:revision>
  <dcterms:created xsi:type="dcterms:W3CDTF">2002-04-20T20:58:21Z</dcterms:created>
  <dcterms:modified xsi:type="dcterms:W3CDTF">2016-08-29T11:46:06Z</dcterms:modified>
</cp:coreProperties>
</file>