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481" r:id="rId2"/>
    <p:sldMasterId id="2147484502" r:id="rId3"/>
    <p:sldMasterId id="2147484871" r:id="rId4"/>
  </p:sldMasterIdLst>
  <p:notesMasterIdLst>
    <p:notesMasterId r:id="rId15"/>
  </p:notesMasterIdLst>
  <p:sldIdLst>
    <p:sldId id="25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301" r:id="rId13"/>
    <p:sldId id="30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117561F-DF1B-40AF-9BC9-9F72F30D08D0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8903BB-0B0A-4C1A-A073-50D542EE2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948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8BDD75C-6501-4B59-B507-B4ABDE5ED9D3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4EA7-DF38-41C2-A322-B5F8FD67E77F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ED0DBF5-636B-4B99-9504-07D1AF4B6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63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0B81-8830-43E9-A13D-51DC2E11B552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6285E-3DEE-48F9-99BA-2445B6564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2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0D6C-D82D-47AA-B26C-968A182C55AB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3F39C-2B83-4FFB-B2D1-E1DCA2D2F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36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C1B-22CC-4175-A1F1-C439FB564512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38F1-4144-4999-9CAA-66A728D8C675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AE914-EC6B-46B6-9560-6600389F7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0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56CF-416C-42CA-8387-044476AA137D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EA7FE-B6D5-4918-BCF6-E7B94B10C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09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88FD56-3091-4038-9F8E-E4CC8C6C48F9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EDD5B99-CB68-451A-8DCC-EA4B20DBF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5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5944768-537B-4E93-96C9-335550935B24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CF2EDD1-A00A-4FA8-BEF0-7FED63735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71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5D45-9193-4A66-A9DD-A846C6741D3A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5524B5-607D-4FAF-9DE3-DB6457A81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808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33FA-A955-45BF-A51C-8ED1411F6DD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7B68-BB8A-4E09-A72A-2AF619F70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59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A577-0B42-467B-A44C-CF0D99279A8A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5A6BF-9B9E-424B-AC6D-36F68146C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665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A253-0A6C-47EF-ADDA-FD684AF42E11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C5BEC-400D-4325-896C-F0D6A0A96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179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AB08630-3790-4F04-8987-3F0B30D0D4F7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0E0957-AB01-40E0-99E7-6B5267883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494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9F31ABE-5D79-4B8B-9DFE-3A1EE22790EC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2FC8FA-77D1-47B9-99D4-81A169FD1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316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22546DD0-BF93-4918-BBD2-2F96DBFF3135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4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B9E900F-B537-4B51-9963-CD2CCC5637E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B17393-546F-4291-B1D9-F0ED60B79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216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320BD64-EBA4-4D84-9050-966539E7C360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BB3E5E-B40A-4A2D-9FBD-2F299C8CC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224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A07E2C2-E9F5-4AC9-923D-81876A057FFB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63DC7B-6AA0-48CE-ADAD-0DF952A5F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494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4205011-9990-4FFF-9A26-E33D65AEAD13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F7FC91-4D09-4B1B-90A5-B3D94DC45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12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FD871B1D-80B0-40CA-A16B-DB42C95E5E62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8DD355-B376-448C-8E7A-BCE511494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092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F238287-52D0-4197-9D79-340F2415C788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A87601-731A-45A5-AB69-2E5635769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26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D84D-961F-402F-BF7A-48D89A16B8E5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9BEE0-29B5-4FC8-860C-66FB0E093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839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A890C8E-C715-41D9-B0EA-0BD6CAEF288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4BEB4F-8363-4321-9949-E99026396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0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D9F48FE2-02A4-48D5-8AD3-33B336C1BA50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3F0BE2-03EF-46A3-8602-A6E279DDF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588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13CCCA61-2FBB-43D6-9E38-48DD2915E23E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06ADC01C-5563-49C5-BF39-0EF6B4DA8132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5E770C-7E85-4402-B617-E2E616168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179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470C4A9-BD65-4F6E-A5B6-8B375FBBDBEE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025A2D-4456-4C42-AE94-314E50C26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035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9DB7A6D-0D0F-409B-B4ED-C2924E424090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3DE308-6F8F-4045-B14B-2BB1D5127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46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6FA5B73A-3637-4E34-83CA-FB00E7A361C4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FE7941-BE0B-457C-9133-C36A177F6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9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15B110CD-6993-4B61-808F-2106884DB2DD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DF7F1F-7706-4B5E-816D-A7BCAF951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991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2A5BE76-6F22-438D-B30C-A7EF9641C52C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CAD16E-8EEC-4F6E-8B4F-742D277F5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14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D095636-1F6D-4E72-9BB5-134E381ABDC3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D2F630-7F4B-42A3-87EB-35D370228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09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F3C1BF1-8FB7-4217-9978-595330E0777C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2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14277016-8860-4EB9-A8D9-AB14A66B2BD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4727A8-C9BA-4A72-BF1F-0146322AE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202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B6747A5-F424-4D15-900A-1FCC9B62ED01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4BB9BF-AABB-4D95-89DA-1193518D5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331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F104100-BF20-482C-A36D-51492A1C98EB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66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D06E1EF-B35C-49BD-8530-5E379B45B5AD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89CE8E-89B7-4654-B14C-4AAF6E90F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630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34BF1379-DAB1-4A60-B40B-DB4F517E1212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B242A9-591B-486F-B08D-4EEBD1891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06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480F893-6B5C-446E-88A1-33021B81C3A3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C265A0-661D-4640-9712-7EE132630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222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E76BFEB-98EB-481C-98C3-2197AE9EAEC9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DA39D6-BEB8-43CE-9C81-5CF31EDEDD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08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2319639-FBAC-4157-968F-37757B384263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D713A8-B27B-4CF7-892B-7E692CF75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19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4EC9899-2D2D-440A-A9F3-88E287FBA61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721D56-D9CE-41D1-AEC0-68BCBA72F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524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72B7EDE-6598-42E8-84BA-90844858ED65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329F1D-90A4-40DE-AE01-39C10417B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39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C23C2C-9DA4-411C-9012-87F00AB3769A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80211554-FF22-4976-8992-382806273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018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084B1432-4ADF-446D-978D-7BFEE24BFE48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2FEE0B-89CD-470D-9DB6-C8295BE5C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237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B52A72F-6447-40AB-91F1-78E41CB4331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72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B9AAFF6-58A3-451B-9DEC-DF0391C0B0C1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77E267-2844-4D17-845D-AAF45E30D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543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DE763D58-B216-48EE-AC48-30CBA893BDA0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2AF3F5-CFF9-41F6-A4DC-60A809968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221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631124F0-32D1-4DE5-B822-09681BFDCD0E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B7F848-6090-4DB5-B78D-7FBCDE7E1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616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23B169A-4470-4EA0-8391-A16808D034F8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354B85-9EA8-467E-B0B9-882E49222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740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2F36D951-B02B-44E8-90A0-EE5BF385BAB1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05EBA5-0505-4AB7-A55D-525080C31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667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CAA66AB-1391-4AF4-893A-15A4E4A11EBF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E7C4A9-4008-48AE-9080-EC853EF6F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824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5D180D4-57BE-4FBF-990D-A84FC2D56E37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98B368-DA9F-49BD-98D9-7A13EB17C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271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AA26ED8-D698-42F3-AA1F-6895162EF1A1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C650-840F-4DBD-9409-D9BFD4A6808E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9B09A-EFBD-4D8E-AF28-9AB4A7417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773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9D31FE6-9218-4383-A123-C706B39C809D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302C7-43D5-4025-81F3-DCD719B1D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212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FEED82CA-96B8-4F28-A292-0C84C7C4AF79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E2388-E9E4-4B61-8756-30A419E35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363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8770820-8A69-42F2-B384-0BC99586BD1A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53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prstClr val="white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75111D8-BD5C-417E-900C-2F0540182A40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7F7B0AC8-44A4-452D-A860-F811E8E27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782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1287798A-0E44-4510-B81A-63CC410C31D4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7A8DA-B95A-47C8-9C99-13EF9E9A9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570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D506A01-4663-4CF0-AA93-35AD2193769B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82830-7AE9-4054-9BF0-CA77806CD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686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70D055B-7596-43E0-AADC-B5BDA597FBD9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46BBC9D-03F6-4CEE-BBDD-9028EF6DA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9847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A309DBC-249F-4411-B174-3AAD4437A2D7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BD2EAB4-B6C8-4059-9C49-114DFAEC9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573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81E4445-B0A4-4E2F-9ADB-FDF47E3C4D3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29C3D7C-30E3-43A4-A366-46E2D0AD1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907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7A5A32E-F1AD-4C55-A832-76530E294837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98D6-BAD1-41A1-9DF5-8E65DDE9A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5AF5-FB36-490B-9584-C0D2F9B3F7DD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225F0-6988-4E11-93F6-F160C1B53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672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D64CB6FB-401E-418A-90D3-D5ACCACEDAE1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52F12-872E-4EE7-914B-94E812042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731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68B41E23-F844-4867-8E9D-C12EFFEAB29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16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35FFDD2-0E03-43CE-9E62-A2D4646E8824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F0F57-D2D7-4AAE-96B3-912B4BB7E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505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F3EDA0D2-EF6C-4D30-BB16-1BE881997EB0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8B394-EC91-479B-9018-DC7C68B8E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5028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208ABE31-2121-4CC8-A255-C475D38ECE69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38537DD-7921-436F-909C-18DF1DE0E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1756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C932908-DD15-4E3F-88FD-48A952919122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F9A39AD-21E3-4067-8785-6B9498833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69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9407C47-E3EC-476B-BAED-2810FAA56651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67A0DC4-56C2-4895-9AE3-CD3B4B805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2782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5D73D11-96CF-4E2C-A00A-52A73172A1F1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94B01-FF0E-43F5-BDBC-A8BAEB54F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79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0CBC3FD-38A9-409B-8011-0AE80B1EFDF0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0791-65D1-482B-89FC-373E13055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27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9E48-03BE-42A5-81C6-902F44DC012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D269F95-5E0F-4823-B36B-B466F93F2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97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8E5B4-05CD-4362-8396-3CCAA222DA86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FDFD4D7-DDC6-4E7F-BFC0-FF49223AB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2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112B20C0-63D2-4D25-AF92-B7AFF11A748B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8A1F937-3152-4DE9-9CD0-31CF274F2B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  <p:sldLayoutId id="2147485137" r:id="rId12"/>
    <p:sldLayoutId id="2147485138" r:id="rId13"/>
    <p:sldLayoutId id="2147485139" r:id="rId14"/>
    <p:sldLayoutId id="2147485140" r:id="rId15"/>
    <p:sldLayoutId id="2147485141" r:id="rId16"/>
    <p:sldLayoutId id="2147485142" r:id="rId17"/>
    <p:sldLayoutId id="2147485143" r:id="rId18"/>
    <p:sldLayoutId id="2147485144" r:id="rId19"/>
    <p:sldLayoutId id="2147485145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defRPr/>
            </a:pPr>
            <a:r>
              <a:rPr lang="en-US" altLang="en-US" sz="3600" smtClean="0">
                <a:solidFill>
                  <a:schemeClr val="accent1"/>
                </a:solidFill>
              </a:rPr>
              <a:t>iRespond Question Master</a:t>
            </a:r>
          </a:p>
        </p:txBody>
      </p:sp>
      <p:sp>
        <p:nvSpPr>
          <p:cNvPr id="2051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A.) Response A</a:t>
            </a:r>
          </a:p>
        </p:txBody>
      </p:sp>
      <p:sp>
        <p:nvSpPr>
          <p:cNvPr id="2052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B.) Response B</a:t>
            </a:r>
          </a:p>
        </p:txBody>
      </p:sp>
      <p:sp>
        <p:nvSpPr>
          <p:cNvPr id="2053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C.) Response C</a:t>
            </a:r>
          </a:p>
        </p:txBody>
      </p:sp>
      <p:sp>
        <p:nvSpPr>
          <p:cNvPr id="2054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D.) Response D</a:t>
            </a:r>
          </a:p>
        </p:txBody>
      </p:sp>
      <p:sp>
        <p:nvSpPr>
          <p:cNvPr id="2055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-111" charset="2"/>
              <a:buNone/>
              <a:defRPr/>
            </a:pPr>
            <a:r>
              <a:rPr lang="en-US" altLang="en-US" sz="2000" smtClean="0">
                <a:solidFill>
                  <a:srgbClr val="595959"/>
                </a:solidFill>
              </a:rPr>
              <a:t>E.) Response E</a:t>
            </a:r>
          </a:p>
        </p:txBody>
      </p:sp>
      <p:sp>
        <p:nvSpPr>
          <p:cNvPr id="11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2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  <p:sldLayoutId id="2147485158" r:id="rId13"/>
    <p:sldLayoutId id="2147485159" r:id="rId14"/>
    <p:sldLayoutId id="2147485160" r:id="rId15"/>
    <p:sldLayoutId id="2147485161" r:id="rId16"/>
    <p:sldLayoutId id="2147485162" r:id="rId17"/>
    <p:sldLayoutId id="2147485163" r:id="rId18"/>
    <p:sldLayoutId id="2147485164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7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2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3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8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4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4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176" r:id="rId12"/>
    <p:sldLayoutId id="2147485177" r:id="rId13"/>
    <p:sldLayoutId id="2147485178" r:id="rId14"/>
    <p:sldLayoutId id="2147485179" r:id="rId15"/>
    <p:sldLayoutId id="2147485180" r:id="rId16"/>
    <p:sldLayoutId id="2147485181" r:id="rId17"/>
    <p:sldLayoutId id="2147485182" r:id="rId18"/>
    <p:sldLayoutId id="214748518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3E45CB85-5044-4352-B7A1-796CC6B4FBDE}" type="datetime1">
              <a:rPr lang="en-US" altLang="en-US"/>
              <a:pPr>
                <a:defRPr/>
              </a:pPr>
              <a:t>2/8/2017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06EE0A72-B03C-4E0D-9E0B-021D0CEFE0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  <p:sldLayoutId id="2147485195" r:id="rId12"/>
    <p:sldLayoutId id="2147485196" r:id="rId13"/>
    <p:sldLayoutId id="2147485197" r:id="rId14"/>
    <p:sldLayoutId id="2147485198" r:id="rId15"/>
    <p:sldLayoutId id="2147485199" r:id="rId16"/>
    <p:sldLayoutId id="2147485200" r:id="rId17"/>
    <p:sldLayoutId id="2147485201" r:id="rId18"/>
    <p:sldLayoutId id="2147485202" r:id="rId19"/>
    <p:sldLayoutId id="2147485203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8575"/>
            <a:ext cx="7556500" cy="11160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accent3"/>
                </a:solidFill>
                <a:ea typeface="+mj-ea"/>
                <a:cs typeface="+mj-cs"/>
              </a:rPr>
              <a:t>Warmup</a:t>
            </a:r>
            <a:endParaRPr lang="en-US" b="1" dirty="0" smtClean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2719388" y="660400"/>
            <a:ext cx="5335587" cy="3336925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smtClean="0">
                <a:ea typeface="ＭＳ Ｐゴシック" panose="020B0600070205080204" pitchFamily="34" charset="-128"/>
              </a:rPr>
              <a:t>What would the explanatory and response variables be?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Find the correlation r 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How would you describe this relationship?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71475" y="749300"/>
          <a:ext cx="2062164" cy="5070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082"/>
                <a:gridCol w="1031082"/>
              </a:tblGrid>
              <a:tr h="57262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Ice Cream Sales vs Temperature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990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Temperature °C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Ice Cream Sales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14.2°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16.4°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$325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11.9°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$185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15.2°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$332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18.5°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$406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22.1°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$522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19.4°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$412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25.1°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$614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23.4°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$544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18.1°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$421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22.6°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$445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17.2°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$408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8575"/>
            <a:ext cx="7556500" cy="11160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ea typeface="+mj-ea"/>
                <a:cs typeface="+mj-cs"/>
              </a:rPr>
              <a:t>Assignment</a:t>
            </a:r>
            <a:endParaRPr lang="en-US" b="1" dirty="0" smtClean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2719388" y="660400"/>
            <a:ext cx="5335587" cy="3336925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smtClean="0">
                <a:ea typeface="ＭＳ Ｐゴシック" panose="020B0600070205080204" pitchFamily="34" charset="-128"/>
              </a:rPr>
              <a:t>Draw the scatterplot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Draw an estimated line of best fit 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Find its equation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Predict the sales for a temperature of 20</a:t>
            </a:r>
            <a:r>
              <a:rPr lang="en-US" altLang="en-US" baseline="30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0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Predict the sales for a temperature of 30</a:t>
            </a:r>
            <a:r>
              <a:rPr lang="en-US" altLang="en-US" baseline="30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0.  </a:t>
            </a: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Why should we be cautious about this value?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71475" y="749300"/>
          <a:ext cx="2062164" cy="5070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082"/>
                <a:gridCol w="1031082"/>
              </a:tblGrid>
              <a:tr h="57262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Ice Cream Sales vs Temperature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990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Temperature °C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Ice Cream Sales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14.2°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$215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16.4°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$325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11.9°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$185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15.2°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$332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18.5°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$406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22.1°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$522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19.4°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$412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25.1°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$614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23.4°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$544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18.1°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$421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22.6°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$445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  <a:tr h="3106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17.2°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$408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343" marR="33343" marT="33338" marB="3333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277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Scatterplots and Correlation</a:t>
            </a:r>
          </a:p>
        </p:txBody>
      </p:sp>
      <p:sp>
        <p:nvSpPr>
          <p:cNvPr id="8601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Facts about Correlation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How correlation behaves is more important than the details of the formula.  Here are some important facts about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endParaRPr lang="en-US" altLang="en-US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0713" y="1682750"/>
            <a:ext cx="73755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Rockwell" panose="02060603020205020403" pitchFamily="18" charset="0"/>
              <a:buAutoNum type="arabicPeriod"/>
            </a:pPr>
            <a:r>
              <a:rPr lang="en-US" altLang="en-US" sz="1800" b="1">
                <a:solidFill>
                  <a:schemeClr val="tx1"/>
                </a:solidFill>
              </a:rPr>
              <a:t>Correlation makes no distinction between explanatory and response variables.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Rockwell" panose="02060603020205020403" pitchFamily="18" charset="0"/>
              <a:buAutoNum type="arabicPeriod"/>
            </a:pPr>
            <a:r>
              <a:rPr lang="en-US" altLang="en-US" sz="1800" b="1" i="1">
                <a:solidFill>
                  <a:schemeClr val="tx1"/>
                </a:solidFill>
              </a:rPr>
              <a:t>r</a:t>
            </a:r>
            <a:r>
              <a:rPr lang="en-US" altLang="en-US" sz="1800" b="1">
                <a:solidFill>
                  <a:schemeClr val="tx1"/>
                </a:solidFill>
              </a:rPr>
              <a:t> does not change when we change the units of measurement of </a:t>
            </a:r>
            <a:r>
              <a:rPr lang="en-US" altLang="en-US" sz="1800" b="1" i="1">
                <a:solidFill>
                  <a:schemeClr val="tx1"/>
                </a:solidFill>
              </a:rPr>
              <a:t>x</a:t>
            </a:r>
            <a:r>
              <a:rPr lang="en-US" altLang="en-US" sz="1800" b="1">
                <a:solidFill>
                  <a:schemeClr val="tx1"/>
                </a:solidFill>
              </a:rPr>
              <a:t>, </a:t>
            </a:r>
            <a:r>
              <a:rPr lang="en-US" altLang="en-US" sz="1800" b="1" i="1">
                <a:solidFill>
                  <a:schemeClr val="tx1"/>
                </a:solidFill>
              </a:rPr>
              <a:t>y</a:t>
            </a:r>
            <a:r>
              <a:rPr lang="en-US" altLang="en-US" sz="1800" b="1">
                <a:solidFill>
                  <a:schemeClr val="tx1"/>
                </a:solidFill>
              </a:rPr>
              <a:t>, or both.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Rockwell" panose="02060603020205020403" pitchFamily="18" charset="0"/>
              <a:buAutoNum type="arabicPeriod"/>
            </a:pPr>
            <a:r>
              <a:rPr lang="en-US" altLang="en-US" sz="1800" b="1">
                <a:solidFill>
                  <a:schemeClr val="tx1"/>
                </a:solidFill>
              </a:rPr>
              <a:t>The correlation </a:t>
            </a:r>
            <a:r>
              <a:rPr lang="en-US" altLang="en-US" sz="1800" b="1" i="1">
                <a:solidFill>
                  <a:schemeClr val="tx1"/>
                </a:solidFill>
              </a:rPr>
              <a:t>r</a:t>
            </a:r>
            <a:r>
              <a:rPr lang="en-US" altLang="en-US" sz="1800" b="1">
                <a:solidFill>
                  <a:schemeClr val="tx1"/>
                </a:solidFill>
              </a:rPr>
              <a:t> itself has no unit of measurement.</a:t>
            </a:r>
          </a:p>
          <a:p>
            <a:pPr eaLnBrk="1" hangingPunct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Correlation does not describe curved relationships between variables, no matter how strong the relationship is.</a:t>
            </a:r>
          </a:p>
          <a:p>
            <a:pPr eaLnBrk="1" hangingPunct="1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Correlation is not resistant. </a:t>
            </a:r>
            <a:r>
              <a:rPr lang="en-US" altLang="en-US" sz="1800" b="1" i="1">
                <a:solidFill>
                  <a:srgbClr val="000000"/>
                </a:solidFill>
              </a:rPr>
              <a:t>r</a:t>
            </a:r>
            <a:r>
              <a:rPr lang="en-US" altLang="en-US" sz="1800" b="1">
                <a:solidFill>
                  <a:srgbClr val="000000"/>
                </a:solidFill>
              </a:rPr>
              <a:t> is strongly affected by a few outlying observations.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Rockwell" panose="02060603020205020403" pitchFamily="18" charset="0"/>
              <a:buAutoNum type="arabicPeriod"/>
            </a:pPr>
            <a:endParaRPr lang="en-US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Rockwell" panose="02060603020205020403" pitchFamily="18" charset="0"/>
              <a:buAutoNum type="arabicPeriod"/>
            </a:pPr>
            <a:endParaRPr lang="en-US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Rockwell" panose="02060603020205020403" pitchFamily="18" charset="0"/>
              <a:buAutoNum type="arabicPeriod"/>
            </a:pPr>
            <a:endParaRPr lang="en-US" altLang="en-US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Section 3.2</a:t>
            </a:r>
            <a:br>
              <a:rPr lang="en-US" altLang="en-US" sz="30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0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3678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None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After this section, you should be able to…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INTERPRET a regression line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CALCULATE the equation of the least-squares regression line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CALCULATE residuals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CONSTRUCT and INTERPRET residual plots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DETERMINE how well a line fits observed data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INTERPRET computer regression output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endParaRPr lang="en-US" altLang="en-US" sz="19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b="1" smtClean="0">
                <a:ea typeface="ＭＳ Ｐゴシック" pitchFamily="34" charset="-128"/>
              </a:rPr>
              <a:t>Learning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8806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Regression Line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Linear (straight-line) relationships between two quantitative variables are common and easy to understand. A </a:t>
            </a:r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regression line</a:t>
            </a: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summarizes the relationship between two variables, but only in settings where one of the variables helps explain or predict the other.</a:t>
            </a:r>
          </a:p>
          <a:p>
            <a:pPr eaLnBrk="1" hangingPunct="1"/>
            <a:endParaRPr lang="en-US" altLang="en-US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713" y="2370138"/>
            <a:ext cx="7375525" cy="1431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 dirty="0" smtClean="0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5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prstClr val="black"/>
                </a:solidFill>
              </a:rPr>
              <a:t>A </a:t>
            </a:r>
            <a:r>
              <a:rPr lang="en-US" altLang="en-US" sz="1800" b="1" dirty="0" smtClean="0">
                <a:solidFill>
                  <a:prstClr val="black"/>
                </a:solidFill>
              </a:rPr>
              <a:t>regression line</a:t>
            </a:r>
            <a:r>
              <a:rPr lang="en-US" altLang="en-US" sz="1800" dirty="0" smtClean="0">
                <a:solidFill>
                  <a:prstClr val="black"/>
                </a:solidFill>
              </a:rPr>
              <a:t> is a line that describes how a response variable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y</a:t>
            </a:r>
            <a:r>
              <a:rPr lang="en-US" altLang="en-US" sz="1800" dirty="0" smtClean="0">
                <a:solidFill>
                  <a:prstClr val="black"/>
                </a:solidFill>
              </a:rPr>
              <a:t> changes as an explanatory variable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x</a:t>
            </a:r>
            <a:r>
              <a:rPr lang="en-US" altLang="en-US" sz="1800" dirty="0" smtClean="0">
                <a:solidFill>
                  <a:prstClr val="black"/>
                </a:solidFill>
              </a:rPr>
              <a:t> changes. We often use a regression line to predict the value of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y</a:t>
            </a:r>
            <a:r>
              <a:rPr lang="en-US" altLang="en-US" sz="1800" dirty="0" smtClean="0">
                <a:solidFill>
                  <a:prstClr val="black"/>
                </a:solidFill>
              </a:rPr>
              <a:t> for a given value of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x</a:t>
            </a:r>
            <a:r>
              <a:rPr lang="en-US" altLang="en-US" sz="1800" dirty="0" smtClean="0">
                <a:solidFill>
                  <a:prstClr val="black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en-US" sz="1000" b="1" dirty="0" smtClean="0">
              <a:solidFill>
                <a:prstClr val="black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2738" y="4003675"/>
            <a:ext cx="8007350" cy="2776538"/>
            <a:chOff x="312109" y="4003675"/>
            <a:chExt cx="8007979" cy="2776538"/>
          </a:xfrm>
        </p:grpSpPr>
        <p:pic>
          <p:nvPicPr>
            <p:cNvPr id="88073" name="Picture 5" descr="F3.0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4003675"/>
              <a:ext cx="3695700" cy="277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312109" y="4003675"/>
              <a:ext cx="4311989" cy="230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Figure 3.7 on page 165 is a scatterplot of the change in </a:t>
              </a:r>
              <a:r>
                <a:rPr lang="en-US" sz="1600" dirty="0" err="1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nonexercise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activity (cal) and measured fat gain (kg) after 8 weeks for 16 healthy young adults.</a:t>
              </a:r>
            </a:p>
            <a:p>
              <a:pPr marL="342900" indent="-342900">
                <a:buFont typeface="Wingdings" charset="2"/>
                <a:buChar char="ü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The plot shows a moderately strong, negative, linear association between NEA change and fat gain with no outliers.</a:t>
              </a:r>
            </a:p>
            <a:p>
              <a:pPr marL="342900" indent="-342900">
                <a:buFont typeface="Wingdings" charset="2"/>
                <a:buChar char="ü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The regression line predicts fat gain from change in NEA.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003800" y="5942013"/>
            <a:ext cx="2659063" cy="371475"/>
            <a:chOff x="5004515" y="5941314"/>
            <a:chExt cx="2658620" cy="371381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7476650" y="6126211"/>
              <a:ext cx="37138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5004515" y="5941314"/>
              <a:ext cx="265703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8909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Interpreting a Regression Line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regression line is a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model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for the data, much like density curves. The equation of a regression line gives a compact mathematical description of what this model tells us about the relationship between the response variable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and the explanatory variable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x.</a:t>
            </a:r>
            <a:endParaRPr lang="en-US" altLang="en-US" sz="20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713" y="2540000"/>
            <a:ext cx="7375525" cy="4108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 dirty="0" smtClean="0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6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Suppose that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y</a:t>
            </a:r>
            <a:r>
              <a:rPr lang="en-US" altLang="en-US" sz="2000" dirty="0" smtClean="0">
                <a:solidFill>
                  <a:prstClr val="black"/>
                </a:solidFill>
              </a:rPr>
              <a:t> is a response variable (plotted on the vertical axis) and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x</a:t>
            </a:r>
            <a:r>
              <a:rPr lang="en-US" altLang="en-US" sz="2000" dirty="0" smtClean="0">
                <a:solidFill>
                  <a:prstClr val="black"/>
                </a:solidFill>
              </a:rPr>
              <a:t> is an explanatory variable (plotted on the horizontal axis). A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regression line</a:t>
            </a:r>
            <a:r>
              <a:rPr lang="en-US" altLang="en-US" sz="2000" dirty="0" smtClean="0">
                <a:solidFill>
                  <a:prstClr val="black"/>
                </a:solidFill>
              </a:rPr>
              <a:t> relating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y</a:t>
            </a:r>
            <a:r>
              <a:rPr lang="en-US" altLang="en-US" sz="2000" dirty="0" smtClean="0">
                <a:solidFill>
                  <a:prstClr val="black"/>
                </a:solidFill>
              </a:rPr>
              <a:t> to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x</a:t>
            </a:r>
            <a:r>
              <a:rPr lang="en-US" altLang="en-US" sz="2000" dirty="0" smtClean="0">
                <a:solidFill>
                  <a:prstClr val="black"/>
                </a:solidFill>
              </a:rPr>
              <a:t> has an equation of the form</a:t>
            </a:r>
          </a:p>
          <a:p>
            <a:pPr algn="ctr" eaLnBrk="1" hangingPunct="1">
              <a:defRPr/>
            </a:pPr>
            <a:r>
              <a:rPr lang="en-US" altLang="en-US" sz="2000" i="1" dirty="0" smtClean="0">
                <a:solidFill>
                  <a:prstClr val="black"/>
                </a:solidFill>
              </a:rPr>
              <a:t>ŷ</a:t>
            </a:r>
            <a:r>
              <a:rPr lang="en-US" altLang="en-US" sz="2000" dirty="0" smtClean="0">
                <a:solidFill>
                  <a:prstClr val="black"/>
                </a:solidFill>
              </a:rPr>
              <a:t> =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a</a:t>
            </a:r>
            <a:r>
              <a:rPr lang="en-US" altLang="en-US" sz="2000" dirty="0" smtClean="0">
                <a:solidFill>
                  <a:prstClr val="black"/>
                </a:solidFill>
              </a:rPr>
              <a:t> + </a:t>
            </a:r>
            <a:r>
              <a:rPr lang="en-US" altLang="en-US" sz="2000" i="1" dirty="0" err="1" smtClean="0">
                <a:solidFill>
                  <a:prstClr val="black"/>
                </a:solidFill>
              </a:rPr>
              <a:t>bx</a:t>
            </a:r>
            <a:endParaRPr lang="en-US" altLang="en-US" sz="2000" i="1" dirty="0" smtClean="0">
              <a:solidFill>
                <a:prstClr val="black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In this equation,</a:t>
            </a:r>
            <a:endParaRPr lang="en-US" altLang="en-US" sz="1000" b="1" dirty="0" smtClean="0">
              <a:solidFill>
                <a:prstClr val="black"/>
              </a:solidFill>
            </a:endParaRP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000" i="1" dirty="0" smtClean="0">
                <a:solidFill>
                  <a:prstClr val="black"/>
                </a:solidFill>
              </a:rPr>
              <a:t>ŷ</a:t>
            </a:r>
            <a:r>
              <a:rPr lang="en-US" altLang="en-US" sz="2000" dirty="0" smtClean="0">
                <a:solidFill>
                  <a:prstClr val="black"/>
                </a:solidFill>
              </a:rPr>
              <a:t> (read “y hat”) is the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predicted value</a:t>
            </a:r>
            <a:r>
              <a:rPr lang="en-US" altLang="en-US" sz="2000" dirty="0" smtClean="0">
                <a:solidFill>
                  <a:prstClr val="black"/>
                </a:solidFill>
              </a:rPr>
              <a:t> of the response variable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y</a:t>
            </a:r>
            <a:r>
              <a:rPr lang="en-US" altLang="en-US" sz="2000" dirty="0" smtClean="0">
                <a:solidFill>
                  <a:prstClr val="black"/>
                </a:solidFill>
              </a:rPr>
              <a:t> for a given value of the explanatory variable x.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000" i="1" dirty="0" smtClean="0">
                <a:solidFill>
                  <a:prstClr val="black"/>
                </a:solidFill>
              </a:rPr>
              <a:t>b</a:t>
            </a:r>
            <a:r>
              <a:rPr lang="en-US" altLang="en-US" sz="2000" dirty="0" smtClean="0">
                <a:solidFill>
                  <a:prstClr val="black"/>
                </a:solidFill>
              </a:rPr>
              <a:t> is the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slope</a:t>
            </a:r>
            <a:r>
              <a:rPr lang="en-US" altLang="en-US" sz="2000" dirty="0" smtClean="0">
                <a:solidFill>
                  <a:prstClr val="black"/>
                </a:solidFill>
              </a:rPr>
              <a:t>, the amount by which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y</a:t>
            </a:r>
            <a:r>
              <a:rPr lang="en-US" altLang="en-US" sz="2000" dirty="0" smtClean="0">
                <a:solidFill>
                  <a:prstClr val="black"/>
                </a:solidFill>
              </a:rPr>
              <a:t> is predicted to change when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x</a:t>
            </a:r>
            <a:r>
              <a:rPr lang="en-US" altLang="en-US" sz="2000" dirty="0" smtClean="0">
                <a:solidFill>
                  <a:prstClr val="black"/>
                </a:solidFill>
              </a:rPr>
              <a:t> increases by one unit.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000" i="1" dirty="0" smtClean="0">
                <a:solidFill>
                  <a:prstClr val="black"/>
                </a:solidFill>
              </a:rPr>
              <a:t>a</a:t>
            </a:r>
            <a:r>
              <a:rPr lang="en-US" altLang="en-US" sz="2000" dirty="0" smtClean="0">
                <a:solidFill>
                  <a:prstClr val="black"/>
                </a:solidFill>
              </a:rPr>
              <a:t> is the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y intercept</a:t>
            </a:r>
            <a:r>
              <a:rPr lang="en-US" altLang="en-US" sz="2000" dirty="0" smtClean="0">
                <a:solidFill>
                  <a:prstClr val="black"/>
                </a:solidFill>
              </a:rPr>
              <a:t>, the predicted value of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y</a:t>
            </a:r>
            <a:r>
              <a:rPr lang="en-US" altLang="en-US" sz="2000" dirty="0" smtClean="0">
                <a:solidFill>
                  <a:prstClr val="black"/>
                </a:solidFill>
              </a:rPr>
              <a:t> when 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x</a:t>
            </a:r>
            <a:r>
              <a:rPr lang="en-US" altLang="en-US" sz="2000" dirty="0" smtClean="0">
                <a:solidFill>
                  <a:prstClr val="black"/>
                </a:solidFill>
              </a:rPr>
              <a:t> = 0.</a:t>
            </a:r>
            <a:endParaRPr lang="en-US" altLang="en-US" sz="2000" i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9011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19476" y="-2438400"/>
            <a:ext cx="1778000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Interpreting a Regression Line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Consider the regression line from the example “Does Fidgeting Keep You Slim?”  Identify the slope and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-intercept and interpret each value in context.</a:t>
            </a:r>
          </a:p>
          <a:p>
            <a:pPr eaLnBrk="1" hangingPunct="1"/>
            <a:endParaRPr lang="en-US" altLang="en-US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90116" name="Picture 4" descr="F3.UN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871788"/>
            <a:ext cx="48498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241800" y="2387600"/>
            <a:ext cx="4044950" cy="3497263"/>
            <a:chOff x="4242295" y="2386913"/>
            <a:chExt cx="4044455" cy="3497950"/>
          </a:xfrm>
        </p:grpSpPr>
        <p:sp>
          <p:nvSpPr>
            <p:cNvPr id="90126" name="Rectangle 7"/>
            <p:cNvSpPr>
              <a:spLocks noChangeArrowheads="1"/>
            </p:cNvSpPr>
            <p:nvPr/>
          </p:nvSpPr>
          <p:spPr bwMode="auto">
            <a:xfrm>
              <a:off x="4986338" y="4683125"/>
              <a:ext cx="3300412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The </a:t>
              </a:r>
              <a:r>
                <a:rPr lang="en-US" altLang="en-US" sz="1800" i="1">
                  <a:solidFill>
                    <a:srgbClr val="000000"/>
                  </a:solidFill>
                </a:rPr>
                <a:t>y</a:t>
              </a:r>
              <a:r>
                <a:rPr lang="en-US" altLang="en-US" sz="1800">
                  <a:solidFill>
                    <a:srgbClr val="000000"/>
                  </a:solidFill>
                </a:rPr>
                <a:t>-intercept </a:t>
              </a:r>
              <a:r>
                <a:rPr lang="en-US" altLang="en-US" sz="1800" i="1">
                  <a:solidFill>
                    <a:srgbClr val="000000"/>
                  </a:solidFill>
                </a:rPr>
                <a:t>a = </a:t>
              </a:r>
              <a:r>
                <a:rPr lang="en-US" altLang="en-US" sz="1800">
                  <a:solidFill>
                    <a:srgbClr val="000000"/>
                  </a:solidFill>
                </a:rPr>
                <a:t>3.505 kg is the fat gain estimated by this model if NEA does not change when a person overeats.</a:t>
              </a:r>
            </a:p>
          </p:txBody>
        </p:sp>
        <p:sp>
          <p:nvSpPr>
            <p:cNvPr id="9" name="Curved Right Arrow 8"/>
            <p:cNvSpPr/>
            <p:nvPr/>
          </p:nvSpPr>
          <p:spPr>
            <a:xfrm rot="20707069">
              <a:off x="4242295" y="2386913"/>
              <a:ext cx="485149" cy="2815343"/>
            </a:xfrm>
            <a:prstGeom prst="curved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27563" y="2386013"/>
            <a:ext cx="3659187" cy="1779587"/>
            <a:chOff x="4627031" y="2385587"/>
            <a:chExt cx="3659719" cy="1780013"/>
          </a:xfrm>
        </p:grpSpPr>
        <p:sp>
          <p:nvSpPr>
            <p:cNvPr id="90122" name="Rectangle 6"/>
            <p:cNvSpPr>
              <a:spLocks noChangeArrowheads="1"/>
            </p:cNvSpPr>
            <p:nvPr/>
          </p:nvSpPr>
          <p:spPr bwMode="auto">
            <a:xfrm>
              <a:off x="4986338" y="2687638"/>
              <a:ext cx="3300412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The slope </a:t>
              </a:r>
              <a:r>
                <a:rPr lang="en-US" altLang="en-US" sz="1800" i="1">
                  <a:solidFill>
                    <a:srgbClr val="000000"/>
                  </a:solidFill>
                </a:rPr>
                <a:t>b</a:t>
              </a:r>
              <a:r>
                <a:rPr lang="en-US" altLang="en-US" sz="1800">
                  <a:solidFill>
                    <a:srgbClr val="000000"/>
                  </a:solidFill>
                </a:rPr>
                <a:t> = -0.00344 tells us that the amount of fat gained is predicted to go down by 0.00344 kg for each added calorie of NEA.</a:t>
              </a:r>
            </a:p>
          </p:txBody>
        </p:sp>
        <p:sp>
          <p:nvSpPr>
            <p:cNvPr id="11" name="Curved Right Arrow 10"/>
            <p:cNvSpPr/>
            <p:nvPr/>
          </p:nvSpPr>
          <p:spPr>
            <a:xfrm>
              <a:off x="4627031" y="2385587"/>
              <a:ext cx="364015" cy="1138226"/>
            </a:xfrm>
            <a:prstGeom prst="curved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960688" y="2055813"/>
            <a:ext cx="4427537" cy="388937"/>
            <a:chOff x="2960688" y="2055091"/>
            <a:chExt cx="4427537" cy="389659"/>
          </a:xfrm>
        </p:grpSpPr>
        <p:graphicFrame>
          <p:nvGraphicFramePr>
            <p:cNvPr id="90120" name="Object 2"/>
            <p:cNvGraphicFramePr>
              <a:graphicFrameLocks noChangeAspect="1"/>
            </p:cNvGraphicFramePr>
            <p:nvPr/>
          </p:nvGraphicFramePr>
          <p:xfrm>
            <a:off x="2960688" y="2138363"/>
            <a:ext cx="4427537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2" name="Equation" r:id="rId4" imgW="2565400" imgH="177800" progId="Equation.3">
                    <p:embed/>
                  </p:oleObj>
                </mc:Choice>
                <mc:Fallback>
                  <p:oleObj name="Equation" r:id="rId4" imgW="2565400" imgH="177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688" y="2138363"/>
                          <a:ext cx="4427537" cy="306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reeform 22"/>
            <p:cNvSpPr/>
            <p:nvPr/>
          </p:nvSpPr>
          <p:spPr>
            <a:xfrm>
              <a:off x="3117850" y="2055091"/>
              <a:ext cx="600075" cy="81112"/>
            </a:xfrm>
            <a:custGeom>
              <a:avLst/>
              <a:gdLst>
                <a:gd name="connsiteX0" fmla="*/ 0 w 600363"/>
                <a:gd name="connsiteY0" fmla="*/ 80818 h 80818"/>
                <a:gd name="connsiteX1" fmla="*/ 300182 w 600363"/>
                <a:gd name="connsiteY1" fmla="*/ 0 h 80818"/>
                <a:gd name="connsiteX2" fmla="*/ 600363 w 600363"/>
                <a:gd name="connsiteY2" fmla="*/ 80818 h 8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63" h="80818">
                  <a:moveTo>
                    <a:pt x="0" y="80818"/>
                  </a:moveTo>
                  <a:lnTo>
                    <a:pt x="300182" y="0"/>
                  </a:lnTo>
                  <a:lnTo>
                    <a:pt x="600363" y="80818"/>
                  </a:lnTo>
                </a:path>
              </a:pathLst>
            </a:cu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9113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65463" y="-2084387"/>
            <a:ext cx="2486025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Prediction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We can use a regression line to predict the response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ŷ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for a specific value of the explanatory variable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Use the NEA and fat gain regression line to predict the fat gain for a person whose NEA increases by 400 cal when she overeats.</a:t>
            </a:r>
          </a:p>
          <a:p>
            <a:pPr eaLnBrk="1" hangingPunct="1"/>
            <a:endParaRPr lang="en-US" altLang="en-US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91140" name="Picture 7" descr="F3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051175"/>
            <a:ext cx="37798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Vertical Title 1"/>
          <p:cNvSpPr>
            <a:spLocks noGrp="1"/>
          </p:cNvSpPr>
          <p:nvPr>
            <p:ph type="title" orient="vert"/>
          </p:nvPr>
        </p:nvSpPr>
        <p:spPr>
          <a:xfrm>
            <a:off x="7996238" y="954088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Least-Squares Regression</a:t>
            </a:r>
          </a:p>
        </p:txBody>
      </p:sp>
      <p:sp>
        <p:nvSpPr>
          <p:cNvPr id="9216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24101" y="-1343025"/>
            <a:ext cx="3968750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Extrapolation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We can use a regression line to predict the response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ŷ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for a specific value of the explanatory variable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  The accuracy of the prediction depends on how much the data scatter about the line.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While we can substitute any value of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into the equation of the regression line, we must exercise caution in making predictions outside the observed values of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 </a:t>
            </a:r>
            <a:endParaRPr lang="en-US" altLang="en-US" sz="2000" i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 i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713" y="3440113"/>
            <a:ext cx="7375525" cy="1431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u="sng" dirty="0" smtClean="0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altLang="en-US" sz="5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altLang="en-US" sz="1800" b="1" dirty="0" smtClean="0">
                <a:solidFill>
                  <a:prstClr val="black"/>
                </a:solidFill>
              </a:rPr>
              <a:t>Extrapolation</a:t>
            </a:r>
            <a:r>
              <a:rPr lang="en-US" altLang="en-US" sz="1800" dirty="0" smtClean="0">
                <a:solidFill>
                  <a:prstClr val="black"/>
                </a:solidFill>
              </a:rPr>
              <a:t> is the use of a regression line for prediction far outside the interval of values of the explanatory variable </a:t>
            </a:r>
            <a:r>
              <a:rPr lang="en-US" altLang="en-US" sz="1800" i="1" dirty="0" smtClean="0">
                <a:solidFill>
                  <a:prstClr val="black"/>
                </a:solidFill>
              </a:rPr>
              <a:t>x</a:t>
            </a:r>
            <a:r>
              <a:rPr lang="en-US" altLang="en-US" sz="1800" dirty="0" smtClean="0">
                <a:solidFill>
                  <a:prstClr val="black"/>
                </a:solidFill>
              </a:rPr>
              <a:t> used to obtain the line. Such predictions are often not accurate.</a:t>
            </a:r>
            <a:endParaRPr lang="en-US" altLang="en-US" sz="1800" b="1" dirty="0" smtClean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altLang="en-US" sz="1000" b="1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7825" y="5249863"/>
            <a:ext cx="788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</a:rPr>
              <a:t>Don’t make predictions using values of x that are much larger or much smaller than those that actually appear in your data.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8575"/>
            <a:ext cx="7556500" cy="11160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ea typeface="+mj-ea"/>
                <a:cs typeface="+mj-cs"/>
              </a:rPr>
              <a:t>Example</a:t>
            </a:r>
            <a:endParaRPr lang="en-US" b="1" dirty="0" smtClean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399495" y="3835153"/>
            <a:ext cx="8416031" cy="3022847"/>
          </a:xfrm>
        </p:spPr>
        <p:txBody>
          <a:bodyPr/>
          <a:lstStyle/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dirty="0" smtClean="0">
                <a:ea typeface="ＭＳ Ｐゴシック" panose="020B0600070205080204" pitchFamily="34" charset="-128"/>
              </a:rPr>
              <a:t>Draw the scatterplot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Draw an estimated line of best fit 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Find its equation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4)	Predict the yearend grade for a student who had a 70 at midyear.</a:t>
            </a: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5)	Predict the yearend grade for a student who had a 15 at midyear.  Why should we be cautious about this value?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en-US" altLang="en-US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indent="-457200" eaLnBrk="1" hangingPunct="1">
              <a:buClr>
                <a:schemeClr val="tx1"/>
              </a:buClr>
              <a:buFont typeface="Arial" panose="020B0604020202020204" pitchFamily="34" charset="0"/>
              <a:buAutoNum type="arabicParenR"/>
            </a:pPr>
            <a:endParaRPr lang="en-US" altLang="en-US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830897"/>
            <a:ext cx="5573851" cy="27468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QuestionMaster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RespondGraphMaster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2833</TotalTime>
  <Words>921</Words>
  <Application>Microsoft Office PowerPoint</Application>
  <PresentationFormat>On-screen Show (4:3)</PresentationFormat>
  <Paragraphs>125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Rockwell</vt:lpstr>
      <vt:lpstr>Times New Roman</vt:lpstr>
      <vt:lpstr>Wingdings</vt:lpstr>
      <vt:lpstr>Advantage</vt:lpstr>
      <vt:lpstr>iRespondQuestionMaster</vt:lpstr>
      <vt:lpstr>iRespondGraphMaster</vt:lpstr>
      <vt:lpstr>1_Advantage</vt:lpstr>
      <vt:lpstr>Equation</vt:lpstr>
      <vt:lpstr>Warmup</vt:lpstr>
      <vt:lpstr>Scatterplots and Correlation</vt:lpstr>
      <vt:lpstr>Section 3.2 Least-Squares Regression</vt:lpstr>
      <vt:lpstr>Least-Squares Regression</vt:lpstr>
      <vt:lpstr>Least-Squares Regression</vt:lpstr>
      <vt:lpstr>Least-Squares Regression</vt:lpstr>
      <vt:lpstr>Least-Squares Regression</vt:lpstr>
      <vt:lpstr>Least-Squares Regression</vt:lpstr>
      <vt:lpstr>Example</vt:lpstr>
      <vt:lpstr>Assignment</vt:lpstr>
    </vt:vector>
  </TitlesOfParts>
  <Company>Lakeville Area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Bruce Nicol</cp:lastModifiedBy>
  <cp:revision>122</cp:revision>
  <dcterms:created xsi:type="dcterms:W3CDTF">2010-10-18T16:14:44Z</dcterms:created>
  <dcterms:modified xsi:type="dcterms:W3CDTF">2017-02-08T15:20:15Z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