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1" r:id="rId1"/>
  </p:sldMasterIdLst>
  <p:notesMasterIdLst>
    <p:notesMasterId r:id="rId73"/>
  </p:notesMasterIdLst>
  <p:handoutMasterIdLst>
    <p:handoutMasterId r:id="rId74"/>
  </p:handoutMasterIdLst>
  <p:sldIdLst>
    <p:sldId id="368" r:id="rId2"/>
    <p:sldId id="257" r:id="rId3"/>
    <p:sldId id="338" r:id="rId4"/>
    <p:sldId id="258" r:id="rId5"/>
    <p:sldId id="344" r:id="rId6"/>
    <p:sldId id="365" r:id="rId7"/>
    <p:sldId id="366" r:id="rId8"/>
    <p:sldId id="341" r:id="rId9"/>
    <p:sldId id="342" r:id="rId10"/>
    <p:sldId id="343" r:id="rId11"/>
    <p:sldId id="261" r:id="rId12"/>
    <p:sldId id="262" r:id="rId13"/>
    <p:sldId id="263" r:id="rId14"/>
    <p:sldId id="264" r:id="rId15"/>
    <p:sldId id="265" r:id="rId16"/>
    <p:sldId id="367" r:id="rId17"/>
    <p:sldId id="266" r:id="rId18"/>
    <p:sldId id="267" r:id="rId19"/>
    <p:sldId id="268" r:id="rId20"/>
    <p:sldId id="269" r:id="rId21"/>
    <p:sldId id="364" r:id="rId22"/>
    <p:sldId id="270" r:id="rId23"/>
    <p:sldId id="345" r:id="rId24"/>
    <p:sldId id="371" r:id="rId25"/>
    <p:sldId id="370" r:id="rId26"/>
    <p:sldId id="372" r:id="rId27"/>
    <p:sldId id="369" r:id="rId28"/>
    <p:sldId id="273" r:id="rId29"/>
    <p:sldId id="277" r:id="rId30"/>
    <p:sldId id="280" r:id="rId31"/>
    <p:sldId id="281" r:id="rId32"/>
    <p:sldId id="282" r:id="rId33"/>
    <p:sldId id="283" r:id="rId34"/>
    <p:sldId id="284" r:id="rId35"/>
    <p:sldId id="285" r:id="rId36"/>
    <p:sldId id="298" r:id="rId37"/>
    <p:sldId id="287" r:id="rId38"/>
    <p:sldId id="288" r:id="rId39"/>
    <p:sldId id="332" r:id="rId40"/>
    <p:sldId id="289" r:id="rId41"/>
    <p:sldId id="293" r:id="rId42"/>
    <p:sldId id="295" r:id="rId43"/>
    <p:sldId id="352" r:id="rId44"/>
    <p:sldId id="296" r:id="rId45"/>
    <p:sldId id="290" r:id="rId46"/>
    <p:sldId id="297" r:id="rId47"/>
    <p:sldId id="353" r:id="rId48"/>
    <p:sldId id="356" r:id="rId49"/>
    <p:sldId id="299" r:id="rId50"/>
    <p:sldId id="300" r:id="rId51"/>
    <p:sldId id="301" r:id="rId52"/>
    <p:sldId id="302" r:id="rId53"/>
    <p:sldId id="303" r:id="rId54"/>
    <p:sldId id="306" r:id="rId55"/>
    <p:sldId id="307" r:id="rId56"/>
    <p:sldId id="310" r:id="rId57"/>
    <p:sldId id="311" r:id="rId58"/>
    <p:sldId id="314" r:id="rId59"/>
    <p:sldId id="315" r:id="rId60"/>
    <p:sldId id="316" r:id="rId61"/>
    <p:sldId id="317" r:id="rId62"/>
    <p:sldId id="320" r:id="rId63"/>
    <p:sldId id="321" r:id="rId64"/>
    <p:sldId id="328" r:id="rId65"/>
    <p:sldId id="333" r:id="rId66"/>
    <p:sldId id="335" r:id="rId67"/>
    <p:sldId id="360" r:id="rId68"/>
    <p:sldId id="361" r:id="rId69"/>
    <p:sldId id="362" r:id="rId70"/>
    <p:sldId id="363" r:id="rId71"/>
    <p:sldId id="359" r:id="rId72"/>
  </p:sldIdLst>
  <p:sldSz cx="9144000" cy="6858000" type="screen4x3"/>
  <p:notesSz cx="7010400" cy="9296400"/>
  <p:defaultTextStyle>
    <a:defPPr>
      <a:defRPr lang="en-US"/>
    </a:defPPr>
    <a:lvl1pPr algn="l" rtl="0" eaLnBrk="0" fontAlgn="base" hangingPunct="0">
      <a:spcBef>
        <a:spcPct val="0"/>
      </a:spcBef>
      <a:spcAft>
        <a:spcPct val="0"/>
      </a:spcAft>
      <a:defRPr sz="2400" b="1" kern="1200">
        <a:solidFill>
          <a:schemeClr val="tx1"/>
        </a:solidFill>
        <a:latin typeface="Times"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2400" b="1" kern="1200">
        <a:solidFill>
          <a:schemeClr val="tx1"/>
        </a:solidFill>
        <a:latin typeface="Times"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2400" b="1" kern="1200">
        <a:solidFill>
          <a:schemeClr val="tx1"/>
        </a:solidFill>
        <a:latin typeface="Times"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2400" b="1" kern="1200">
        <a:solidFill>
          <a:schemeClr val="tx1"/>
        </a:solidFill>
        <a:latin typeface="Times"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2400" b="1" kern="1200">
        <a:solidFill>
          <a:schemeClr val="tx1"/>
        </a:solidFill>
        <a:latin typeface="Times" panose="02020603050405020304" pitchFamily="18" charset="0"/>
        <a:ea typeface="MS PGothic" panose="020B0600070205080204" pitchFamily="34" charset="-128"/>
        <a:cs typeface="+mn-cs"/>
      </a:defRPr>
    </a:lvl5pPr>
    <a:lvl6pPr marL="2286000" algn="l" defTabSz="914400" rtl="0" eaLnBrk="1" latinLnBrk="0" hangingPunct="1">
      <a:defRPr sz="2400" b="1" kern="1200">
        <a:solidFill>
          <a:schemeClr val="tx1"/>
        </a:solidFill>
        <a:latin typeface="Times" panose="02020603050405020304" pitchFamily="18" charset="0"/>
        <a:ea typeface="MS PGothic" panose="020B0600070205080204" pitchFamily="34" charset="-128"/>
        <a:cs typeface="+mn-cs"/>
      </a:defRPr>
    </a:lvl6pPr>
    <a:lvl7pPr marL="2743200" algn="l" defTabSz="914400" rtl="0" eaLnBrk="1" latinLnBrk="0" hangingPunct="1">
      <a:defRPr sz="2400" b="1" kern="1200">
        <a:solidFill>
          <a:schemeClr val="tx1"/>
        </a:solidFill>
        <a:latin typeface="Times" panose="02020603050405020304" pitchFamily="18" charset="0"/>
        <a:ea typeface="MS PGothic" panose="020B0600070205080204" pitchFamily="34" charset="-128"/>
        <a:cs typeface="+mn-cs"/>
      </a:defRPr>
    </a:lvl7pPr>
    <a:lvl8pPr marL="3200400" algn="l" defTabSz="914400" rtl="0" eaLnBrk="1" latinLnBrk="0" hangingPunct="1">
      <a:defRPr sz="2400" b="1" kern="1200">
        <a:solidFill>
          <a:schemeClr val="tx1"/>
        </a:solidFill>
        <a:latin typeface="Times" panose="02020603050405020304" pitchFamily="18" charset="0"/>
        <a:ea typeface="MS PGothic" panose="020B0600070205080204" pitchFamily="34" charset="-128"/>
        <a:cs typeface="+mn-cs"/>
      </a:defRPr>
    </a:lvl8pPr>
    <a:lvl9pPr marL="3657600" algn="l" defTabSz="914400" rtl="0" eaLnBrk="1" latinLnBrk="0" hangingPunct="1">
      <a:defRPr sz="2400" b="1" kern="1200">
        <a:solidFill>
          <a:schemeClr val="tx1"/>
        </a:solidFill>
        <a:latin typeface="Times"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C2D"/>
    <a:srgbClr val="2A82C9"/>
    <a:srgbClr val="C21517"/>
    <a:srgbClr val="9D6744"/>
    <a:srgbClr val="1B5787"/>
    <a:srgbClr val="09790B"/>
    <a:srgbClr val="188521"/>
    <a:srgbClr val="1989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6" d="100"/>
          <a:sy n="86" d="100"/>
        </p:scale>
        <p:origin x="1354"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609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2818" name="Rectangle 2"/>
          <p:cNvSpPr>
            <a:spLocks noGrp="1" noChangeArrowheads="1"/>
          </p:cNvSpPr>
          <p:nvPr>
            <p:ph type="hdr" sz="quarter"/>
          </p:nvPr>
        </p:nvSpPr>
        <p:spPr bwMode="auto">
          <a:xfrm>
            <a:off x="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Times" charset="0"/>
                <a:ea typeface="ＭＳ Ｐゴシック" charset="0"/>
                <a:cs typeface="ＭＳ Ｐゴシック" charset="0"/>
              </a:defRPr>
            </a:lvl1pPr>
          </a:lstStyle>
          <a:p>
            <a:pPr>
              <a:defRPr/>
            </a:pPr>
            <a:endParaRPr lang="en-US"/>
          </a:p>
        </p:txBody>
      </p:sp>
      <p:sp>
        <p:nvSpPr>
          <p:cNvPr id="162819" name="Rectangle 3"/>
          <p:cNvSpPr>
            <a:spLocks noGrp="1" noChangeArrowheads="1"/>
          </p:cNvSpPr>
          <p:nvPr>
            <p:ph type="dt" sz="quarter" idx="1"/>
          </p:nvPr>
        </p:nvSpPr>
        <p:spPr bwMode="auto">
          <a:xfrm>
            <a:off x="396240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Times" charset="0"/>
                <a:ea typeface="ＭＳ Ｐゴシック" charset="0"/>
                <a:cs typeface="ＭＳ Ｐゴシック" charset="0"/>
              </a:defRPr>
            </a:lvl1pPr>
          </a:lstStyle>
          <a:p>
            <a:pPr>
              <a:defRPr/>
            </a:pPr>
            <a:endParaRPr lang="en-US"/>
          </a:p>
        </p:txBody>
      </p:sp>
      <p:sp>
        <p:nvSpPr>
          <p:cNvPr id="162820" name="Rectangle 4"/>
          <p:cNvSpPr>
            <a:spLocks noGrp="1" noChangeArrowheads="1"/>
          </p:cNvSpPr>
          <p:nvPr>
            <p:ph type="ftr" sz="quarter" idx="2"/>
          </p:nvPr>
        </p:nvSpPr>
        <p:spPr bwMode="auto">
          <a:xfrm>
            <a:off x="0" y="88392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Times" charset="0"/>
                <a:ea typeface="ＭＳ Ｐゴシック" charset="0"/>
                <a:cs typeface="ＭＳ Ｐゴシック" charset="0"/>
              </a:defRPr>
            </a:lvl1pPr>
          </a:lstStyle>
          <a:p>
            <a:pPr>
              <a:defRPr/>
            </a:pPr>
            <a:endParaRPr lang="en-US"/>
          </a:p>
        </p:txBody>
      </p:sp>
      <p:sp>
        <p:nvSpPr>
          <p:cNvPr id="162821" name="Rectangle 5"/>
          <p:cNvSpPr>
            <a:spLocks noGrp="1" noChangeArrowheads="1"/>
          </p:cNvSpPr>
          <p:nvPr>
            <p:ph type="sldNum" sz="quarter" idx="3"/>
          </p:nvPr>
        </p:nvSpPr>
        <p:spPr bwMode="auto">
          <a:xfrm>
            <a:off x="3962400" y="88392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AF6CC30-A052-4FE9-A4FA-B6A8A2D71D32}" type="slidenum">
              <a:rPr lang="en-US" altLang="en-US"/>
              <a:pPr/>
              <a:t>‹#›</a:t>
            </a:fld>
            <a:endParaRPr lang="en-US" altLang="en-US"/>
          </a:p>
        </p:txBody>
      </p:sp>
    </p:spTree>
    <p:extLst>
      <p:ext uri="{BB962C8B-B14F-4D97-AF65-F5344CB8AC3E}">
        <p14:creationId xmlns:p14="http://schemas.microsoft.com/office/powerpoint/2010/main" val="2286128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wrap="square" lIns="91440" tIns="45720" rIns="91440" bIns="45720" numCol="1" anchor="t" anchorCtr="0" compatLnSpc="1">
            <a:prstTxWarp prst="textNoShape">
              <a:avLst/>
            </a:prstTxWarp>
          </a:bodyPr>
          <a:lstStyle>
            <a:lvl1pPr>
              <a:defRPr sz="1200" smtClean="0">
                <a:latin typeface="Times" charset="0"/>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73EB21C9-7428-4133-A796-26F488AA0979}" type="datetime1">
              <a:rPr lang="en-US" altLang="en-US"/>
              <a:pPr/>
              <a:t>9/1/2016</a:t>
            </a:fld>
            <a:endParaRPr lang="en-US" alt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wrap="square" lIns="91440" tIns="45720" rIns="91440" bIns="45720" numCol="1" anchor="b" anchorCtr="0" compatLnSpc="1">
            <a:prstTxWarp prst="textNoShape">
              <a:avLst/>
            </a:prstTxWarp>
          </a:bodyPr>
          <a:lstStyle>
            <a:lvl1pPr>
              <a:defRPr sz="1200" smtClean="0">
                <a:latin typeface="Times"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97636755-6834-4E85-BFE1-E9BFF2835DBD}" type="slidenum">
              <a:rPr lang="en-US" altLang="en-US"/>
              <a:pPr/>
              <a:t>‹#›</a:t>
            </a:fld>
            <a:endParaRPr lang="en-US" altLang="en-US"/>
          </a:p>
        </p:txBody>
      </p:sp>
    </p:spTree>
    <p:extLst>
      <p:ext uri="{BB962C8B-B14F-4D97-AF65-F5344CB8AC3E}">
        <p14:creationId xmlns:p14="http://schemas.microsoft.com/office/powerpoint/2010/main" val="56197201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pitchFamily="-108" charset="-128"/>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fld id="{4E8F26C7-B553-460D-8151-E06DDD491AC2}" type="slidenum">
              <a:rPr lang="en-US" altLang="en-US" sz="1200"/>
              <a:pPr/>
              <a:t>1</a:t>
            </a:fld>
            <a:endParaRPr lang="en-US" altLang="en-US" sz="1200"/>
          </a:p>
        </p:txBody>
      </p:sp>
    </p:spTree>
    <p:extLst>
      <p:ext uri="{BB962C8B-B14F-4D97-AF65-F5344CB8AC3E}">
        <p14:creationId xmlns:p14="http://schemas.microsoft.com/office/powerpoint/2010/main" val="2443996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fld id="{4E8F26C7-B553-460D-8151-E06DDD491AC2}" type="slidenum">
              <a:rPr lang="en-US" altLang="en-US" sz="1200"/>
              <a:pPr/>
              <a:t>2</a:t>
            </a:fld>
            <a:endParaRPr lang="en-US" altLang="en-US" sz="1200"/>
          </a:p>
        </p:txBody>
      </p:sp>
    </p:spTree>
    <p:extLst>
      <p:ext uri="{BB962C8B-B14F-4D97-AF65-F5344CB8AC3E}">
        <p14:creationId xmlns:p14="http://schemas.microsoft.com/office/powerpoint/2010/main" val="11132386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19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fld id="{A4FF04C4-4484-48CB-B5C3-EECD95FB2BB0}" type="slidenum">
              <a:rPr lang="en-US" altLang="en-US" sz="1200"/>
              <a:pPr/>
              <a:t>32</a:t>
            </a:fld>
            <a:endParaRPr lang="en-US" altLang="en-US" sz="1200"/>
          </a:p>
        </p:txBody>
      </p:sp>
    </p:spTree>
    <p:extLst>
      <p:ext uri="{BB962C8B-B14F-4D97-AF65-F5344CB8AC3E}">
        <p14:creationId xmlns:p14="http://schemas.microsoft.com/office/powerpoint/2010/main" val="1924991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An educational partnership between Consumer Action and American Express</a:t>
            </a:r>
          </a:p>
        </p:txBody>
      </p:sp>
    </p:spTree>
    <p:extLst>
      <p:ext uri="{BB962C8B-B14F-4D97-AF65-F5344CB8AC3E}">
        <p14:creationId xmlns:p14="http://schemas.microsoft.com/office/powerpoint/2010/main" val="2295197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An educational partnership between Consumer Action and American Express</a:t>
            </a:r>
          </a:p>
        </p:txBody>
      </p:sp>
    </p:spTree>
    <p:extLst>
      <p:ext uri="{BB962C8B-B14F-4D97-AF65-F5344CB8AC3E}">
        <p14:creationId xmlns:p14="http://schemas.microsoft.com/office/powerpoint/2010/main" val="2237073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304800"/>
            <a:ext cx="192405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304800"/>
            <a:ext cx="561975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An educational partnership between Consumer Action and American Express</a:t>
            </a:r>
          </a:p>
        </p:txBody>
      </p:sp>
    </p:spTree>
    <p:extLst>
      <p:ext uri="{BB962C8B-B14F-4D97-AF65-F5344CB8AC3E}">
        <p14:creationId xmlns:p14="http://schemas.microsoft.com/office/powerpoint/2010/main" val="3831240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An educational partnership between Consumer Action and American Express</a:t>
            </a:r>
          </a:p>
        </p:txBody>
      </p:sp>
    </p:spTree>
    <p:extLst>
      <p:ext uri="{BB962C8B-B14F-4D97-AF65-F5344CB8AC3E}">
        <p14:creationId xmlns:p14="http://schemas.microsoft.com/office/powerpoint/2010/main" val="1661715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An educational partnership between Consumer Action and American Express</a:t>
            </a:r>
          </a:p>
        </p:txBody>
      </p:sp>
    </p:spTree>
    <p:extLst>
      <p:ext uri="{BB962C8B-B14F-4D97-AF65-F5344CB8AC3E}">
        <p14:creationId xmlns:p14="http://schemas.microsoft.com/office/powerpoint/2010/main" val="889335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23622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23622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An educational partnership between Consumer Action and American Express</a:t>
            </a:r>
          </a:p>
        </p:txBody>
      </p:sp>
    </p:spTree>
    <p:extLst>
      <p:ext uri="{BB962C8B-B14F-4D97-AF65-F5344CB8AC3E}">
        <p14:creationId xmlns:p14="http://schemas.microsoft.com/office/powerpoint/2010/main" val="3047449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An educational partnership between Consumer Action and American Express</a:t>
            </a:r>
          </a:p>
        </p:txBody>
      </p:sp>
    </p:spTree>
    <p:extLst>
      <p:ext uri="{BB962C8B-B14F-4D97-AF65-F5344CB8AC3E}">
        <p14:creationId xmlns:p14="http://schemas.microsoft.com/office/powerpoint/2010/main" val="1652968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An educational partnership between Consumer Action and American Express</a:t>
            </a:r>
          </a:p>
        </p:txBody>
      </p:sp>
    </p:spTree>
    <p:extLst>
      <p:ext uri="{BB962C8B-B14F-4D97-AF65-F5344CB8AC3E}">
        <p14:creationId xmlns:p14="http://schemas.microsoft.com/office/powerpoint/2010/main" val="320417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An educational partnership between Consumer Action and American Express</a:t>
            </a:r>
          </a:p>
        </p:txBody>
      </p:sp>
    </p:spTree>
    <p:extLst>
      <p:ext uri="{BB962C8B-B14F-4D97-AF65-F5344CB8AC3E}">
        <p14:creationId xmlns:p14="http://schemas.microsoft.com/office/powerpoint/2010/main" val="100440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An educational partnership between Consumer Action and American Express</a:t>
            </a:r>
          </a:p>
        </p:txBody>
      </p:sp>
    </p:spTree>
    <p:extLst>
      <p:ext uri="{BB962C8B-B14F-4D97-AF65-F5344CB8AC3E}">
        <p14:creationId xmlns:p14="http://schemas.microsoft.com/office/powerpoint/2010/main" val="514148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An educational partnership between Consumer Action and American Express</a:t>
            </a:r>
          </a:p>
        </p:txBody>
      </p:sp>
    </p:spTree>
    <p:extLst>
      <p:ext uri="{BB962C8B-B14F-4D97-AF65-F5344CB8AC3E}">
        <p14:creationId xmlns:p14="http://schemas.microsoft.com/office/powerpoint/2010/main" val="515744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D19E"/>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09800" y="304800"/>
            <a:ext cx="6172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2362200"/>
            <a:ext cx="7696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8484" name="Rectangle 4"/>
          <p:cNvSpPr>
            <a:spLocks noGrp="1" noChangeArrowheads="1"/>
          </p:cNvSpPr>
          <p:nvPr>
            <p:ph type="ftr" sz="quarter" idx="3"/>
          </p:nvPr>
        </p:nvSpPr>
        <p:spPr bwMode="auto">
          <a:xfrm>
            <a:off x="304800" y="6248400"/>
            <a:ext cx="8153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smtClean="0">
                <a:latin typeface="Arial Black" charset="0"/>
                <a:ea typeface="ＭＳ Ｐゴシック" charset="0"/>
                <a:cs typeface="ＭＳ Ｐゴシック" charset="0"/>
              </a:defRPr>
            </a:lvl1pPr>
          </a:lstStyle>
          <a:p>
            <a:pPr>
              <a:defRPr/>
            </a:pPr>
            <a:r>
              <a:rPr lang="en-US"/>
              <a:t>An educational partnership between Consumer Action and American Express</a:t>
            </a:r>
          </a:p>
        </p:txBody>
      </p:sp>
      <p:pic>
        <p:nvPicPr>
          <p:cNvPr id="1029" name="Picture 5" descr="AmEx.tif                                                       00038124Macintosh HD                   BC99A5F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87007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Line 6"/>
          <p:cNvSpPr>
            <a:spLocks noChangeShapeType="1"/>
          </p:cNvSpPr>
          <p:nvPr/>
        </p:nvSpPr>
        <p:spPr bwMode="auto">
          <a:xfrm>
            <a:off x="2057400" y="2057400"/>
            <a:ext cx="6553200" cy="0"/>
          </a:xfrm>
          <a:prstGeom prst="line">
            <a:avLst/>
          </a:prstGeom>
          <a:noFill/>
          <a:ln w="76200" cap="rnd">
            <a:solidFill>
              <a:srgbClr val="FFFFFF"/>
            </a:solidFill>
            <a:prstDash val="sysDot"/>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31" name="Line 7"/>
          <p:cNvSpPr>
            <a:spLocks noChangeShapeType="1"/>
          </p:cNvSpPr>
          <p:nvPr/>
        </p:nvSpPr>
        <p:spPr bwMode="auto">
          <a:xfrm flipV="1">
            <a:off x="2057400" y="0"/>
            <a:ext cx="0" cy="1905000"/>
          </a:xfrm>
          <a:prstGeom prst="line">
            <a:avLst/>
          </a:prstGeom>
          <a:noFill/>
          <a:ln w="76200" cap="rnd">
            <a:solidFill>
              <a:srgbClr val="FFFFFF"/>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8" descr="AmEx.tif                                                       00038124Macintosh HD                   BC99A5F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187007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Line 9"/>
          <p:cNvSpPr>
            <a:spLocks noChangeShapeType="1"/>
          </p:cNvSpPr>
          <p:nvPr userDrawn="1"/>
        </p:nvSpPr>
        <p:spPr bwMode="auto">
          <a:xfrm>
            <a:off x="2057400" y="2057400"/>
            <a:ext cx="6553200" cy="0"/>
          </a:xfrm>
          <a:prstGeom prst="line">
            <a:avLst/>
          </a:prstGeom>
          <a:noFill/>
          <a:ln w="76200" cap="rnd">
            <a:solidFill>
              <a:srgbClr val="FFFFFF"/>
            </a:solidFill>
            <a:prstDash val="sysDot"/>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34" name="Line 10"/>
          <p:cNvSpPr>
            <a:spLocks noChangeShapeType="1"/>
          </p:cNvSpPr>
          <p:nvPr userDrawn="1"/>
        </p:nvSpPr>
        <p:spPr bwMode="auto">
          <a:xfrm flipV="1">
            <a:off x="2057400" y="0"/>
            <a:ext cx="0" cy="1905000"/>
          </a:xfrm>
          <a:prstGeom prst="line">
            <a:avLst/>
          </a:prstGeom>
          <a:noFill/>
          <a:ln w="76200" cap="rnd">
            <a:solidFill>
              <a:srgbClr val="FFFFFF"/>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5" name="Rectangle 11"/>
          <p:cNvSpPr>
            <a:spLocks noChangeArrowheads="1"/>
          </p:cNvSpPr>
          <p:nvPr userDrawn="1"/>
        </p:nvSpPr>
        <p:spPr bwMode="auto">
          <a:xfrm>
            <a:off x="93663" y="42005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endParaRPr lang="en-US" altLang="en-US" b="0"/>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sldNum="0" hdr="0" dt="0"/>
  <p:txStyles>
    <p:titleStyle>
      <a:lvl1pPr algn="l" rtl="0" eaLnBrk="0" fontAlgn="base" hangingPunct="0">
        <a:spcBef>
          <a:spcPct val="0"/>
        </a:spcBef>
        <a:spcAft>
          <a:spcPct val="0"/>
        </a:spcAft>
        <a:defRPr sz="4400">
          <a:solidFill>
            <a:srgbClr val="C21517"/>
          </a:solidFill>
          <a:latin typeface="+mj-lt"/>
          <a:ea typeface="MS PGothic" panose="020B0600070205080204" pitchFamily="34" charset="-128"/>
          <a:cs typeface="ＭＳ Ｐゴシック" pitchFamily="-106" charset="-128"/>
        </a:defRPr>
      </a:lvl1pPr>
      <a:lvl2pPr algn="l" rtl="0" eaLnBrk="0" fontAlgn="base" hangingPunct="0">
        <a:spcBef>
          <a:spcPct val="0"/>
        </a:spcBef>
        <a:spcAft>
          <a:spcPct val="0"/>
        </a:spcAft>
        <a:defRPr sz="4400">
          <a:solidFill>
            <a:srgbClr val="C21517"/>
          </a:solidFill>
          <a:latin typeface="Arial Black" pitchFamily="-111" charset="0"/>
          <a:ea typeface="MS PGothic" panose="020B0600070205080204" pitchFamily="34" charset="-128"/>
          <a:cs typeface="ＭＳ Ｐゴシック" pitchFamily="-106" charset="-128"/>
        </a:defRPr>
      </a:lvl2pPr>
      <a:lvl3pPr algn="l" rtl="0" eaLnBrk="0" fontAlgn="base" hangingPunct="0">
        <a:spcBef>
          <a:spcPct val="0"/>
        </a:spcBef>
        <a:spcAft>
          <a:spcPct val="0"/>
        </a:spcAft>
        <a:defRPr sz="4400">
          <a:solidFill>
            <a:srgbClr val="C21517"/>
          </a:solidFill>
          <a:latin typeface="Arial Black" pitchFamily="-111" charset="0"/>
          <a:ea typeface="MS PGothic" panose="020B0600070205080204" pitchFamily="34" charset="-128"/>
          <a:cs typeface="ＭＳ Ｐゴシック" pitchFamily="-106" charset="-128"/>
        </a:defRPr>
      </a:lvl3pPr>
      <a:lvl4pPr algn="l" rtl="0" eaLnBrk="0" fontAlgn="base" hangingPunct="0">
        <a:spcBef>
          <a:spcPct val="0"/>
        </a:spcBef>
        <a:spcAft>
          <a:spcPct val="0"/>
        </a:spcAft>
        <a:defRPr sz="4400">
          <a:solidFill>
            <a:srgbClr val="C21517"/>
          </a:solidFill>
          <a:latin typeface="Arial Black" pitchFamily="-111" charset="0"/>
          <a:ea typeface="MS PGothic" panose="020B0600070205080204" pitchFamily="34" charset="-128"/>
          <a:cs typeface="ＭＳ Ｐゴシック" pitchFamily="-106" charset="-128"/>
        </a:defRPr>
      </a:lvl4pPr>
      <a:lvl5pPr algn="l" rtl="0" eaLnBrk="0" fontAlgn="base" hangingPunct="0">
        <a:spcBef>
          <a:spcPct val="0"/>
        </a:spcBef>
        <a:spcAft>
          <a:spcPct val="0"/>
        </a:spcAft>
        <a:defRPr sz="4400">
          <a:solidFill>
            <a:srgbClr val="C21517"/>
          </a:solidFill>
          <a:latin typeface="Arial Black" pitchFamily="-111" charset="0"/>
          <a:ea typeface="MS PGothic" panose="020B0600070205080204" pitchFamily="34" charset="-128"/>
          <a:cs typeface="ＭＳ Ｐゴシック" pitchFamily="-106" charset="-128"/>
        </a:defRPr>
      </a:lvl5pPr>
      <a:lvl6pPr marL="457200" algn="l" rtl="0" fontAlgn="base">
        <a:spcBef>
          <a:spcPct val="0"/>
        </a:spcBef>
        <a:spcAft>
          <a:spcPct val="0"/>
        </a:spcAft>
        <a:defRPr sz="4400">
          <a:solidFill>
            <a:srgbClr val="C21517"/>
          </a:solidFill>
          <a:latin typeface="Arial Black" pitchFamily="-111" charset="0"/>
        </a:defRPr>
      </a:lvl6pPr>
      <a:lvl7pPr marL="914400" algn="l" rtl="0" fontAlgn="base">
        <a:spcBef>
          <a:spcPct val="0"/>
        </a:spcBef>
        <a:spcAft>
          <a:spcPct val="0"/>
        </a:spcAft>
        <a:defRPr sz="4400">
          <a:solidFill>
            <a:srgbClr val="C21517"/>
          </a:solidFill>
          <a:latin typeface="Arial Black" pitchFamily="-111" charset="0"/>
        </a:defRPr>
      </a:lvl7pPr>
      <a:lvl8pPr marL="1371600" algn="l" rtl="0" fontAlgn="base">
        <a:spcBef>
          <a:spcPct val="0"/>
        </a:spcBef>
        <a:spcAft>
          <a:spcPct val="0"/>
        </a:spcAft>
        <a:defRPr sz="4400">
          <a:solidFill>
            <a:srgbClr val="C21517"/>
          </a:solidFill>
          <a:latin typeface="Arial Black" pitchFamily="-111" charset="0"/>
        </a:defRPr>
      </a:lvl8pPr>
      <a:lvl9pPr marL="1828800" algn="l" rtl="0" fontAlgn="base">
        <a:spcBef>
          <a:spcPct val="0"/>
        </a:spcBef>
        <a:spcAft>
          <a:spcPct val="0"/>
        </a:spcAft>
        <a:defRPr sz="4400">
          <a:solidFill>
            <a:srgbClr val="C21517"/>
          </a:solidFill>
          <a:latin typeface="Arial Black" pitchFamily="-111" charset="0"/>
        </a:defRPr>
      </a:lvl9pPr>
    </p:titleStyle>
    <p:bodyStyle>
      <a:lvl1pPr marL="342900" indent="-342900" algn="l" rtl="0" eaLnBrk="0" fontAlgn="base" hangingPunct="0">
        <a:spcBef>
          <a:spcPct val="20000"/>
        </a:spcBef>
        <a:spcAft>
          <a:spcPct val="0"/>
        </a:spcAft>
        <a:buClr>
          <a:srgbClr val="A75400"/>
        </a:buClr>
        <a:buSzPct val="150000"/>
        <a:buChar char="•"/>
        <a:defRPr sz="2400">
          <a:solidFill>
            <a:srgbClr val="188521"/>
          </a:solidFill>
          <a:latin typeface="+mn-lt"/>
          <a:ea typeface="MS PGothic" panose="020B0600070205080204" pitchFamily="34" charset="-128"/>
          <a:cs typeface="ＭＳ Ｐゴシック" pitchFamily="-106" charset="-128"/>
        </a:defRPr>
      </a:lvl1pPr>
      <a:lvl2pPr marL="742950" indent="-285750" algn="l" rtl="0" eaLnBrk="0" fontAlgn="base" hangingPunct="0">
        <a:spcBef>
          <a:spcPct val="20000"/>
        </a:spcBef>
        <a:spcAft>
          <a:spcPct val="0"/>
        </a:spcAft>
        <a:buClr>
          <a:srgbClr val="0B30B1"/>
        </a:buClr>
        <a:buSzPct val="150000"/>
        <a:buFont typeface="Times" panose="02020603050405020304" pitchFamily="18" charset="0"/>
        <a:buChar char="•"/>
        <a:defRPr>
          <a:solidFill>
            <a:srgbClr val="1B5787"/>
          </a:solidFill>
          <a:latin typeface="+mn-lt"/>
          <a:ea typeface="MS PGothic" panose="020B0600070205080204" pitchFamily="34" charset="-128"/>
        </a:defRPr>
      </a:lvl2pPr>
      <a:lvl3pPr marL="1143000" indent="-228600" algn="l" rtl="0" eaLnBrk="0" fontAlgn="base" hangingPunct="0">
        <a:spcBef>
          <a:spcPct val="20000"/>
        </a:spcBef>
        <a:spcAft>
          <a:spcPct val="0"/>
        </a:spcAft>
        <a:buClr>
          <a:srgbClr val="CA0A0A"/>
        </a:buClr>
        <a:buSzPct val="150000"/>
        <a:buChar char="•"/>
        <a:defRPr sz="16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lr>
          <a:srgbClr val="070DBD"/>
        </a:buClr>
        <a:buSzPct val="160000"/>
        <a:buChar char="–"/>
        <a:defRPr sz="1400">
          <a:solidFill>
            <a:srgbClr val="09790B"/>
          </a:solidFill>
          <a:latin typeface="+mn-lt"/>
          <a:ea typeface="MS PGothic" panose="020B0600070205080204" pitchFamily="34" charset="-128"/>
        </a:defRPr>
      </a:lvl4pPr>
      <a:lvl5pPr marL="2057400" indent="-228600" algn="l" rtl="0" eaLnBrk="0" fontAlgn="base" hangingPunct="0">
        <a:spcBef>
          <a:spcPct val="20000"/>
        </a:spcBef>
        <a:spcAft>
          <a:spcPct val="0"/>
        </a:spcAft>
        <a:buClr>
          <a:srgbClr val="03A506"/>
        </a:buClr>
        <a:buSzPct val="145000"/>
        <a:buFont typeface="Wingdings" panose="05000000000000000000" pitchFamily="2" charset="2"/>
        <a:buChar char="§"/>
        <a:defRPr sz="1400">
          <a:solidFill>
            <a:srgbClr val="9D6744"/>
          </a:solidFill>
          <a:latin typeface="+mn-lt"/>
          <a:ea typeface="MS PGothic" panose="020B0600070205080204" pitchFamily="34" charset="-128"/>
        </a:defRPr>
      </a:lvl5pPr>
      <a:lvl6pPr marL="2514600" indent="-228600" algn="l" rtl="0" fontAlgn="base">
        <a:spcBef>
          <a:spcPct val="20000"/>
        </a:spcBef>
        <a:spcAft>
          <a:spcPct val="0"/>
        </a:spcAft>
        <a:buClr>
          <a:srgbClr val="03A506"/>
        </a:buClr>
        <a:buSzPct val="145000"/>
        <a:buFont typeface="Wingdings" pitchFamily="-111" charset="2"/>
        <a:buChar char="§"/>
        <a:defRPr sz="1400">
          <a:solidFill>
            <a:srgbClr val="9D6744"/>
          </a:solidFill>
          <a:latin typeface="+mn-lt"/>
          <a:ea typeface="ＭＳ Ｐゴシック" pitchFamily="-111" charset="-128"/>
        </a:defRPr>
      </a:lvl6pPr>
      <a:lvl7pPr marL="2971800" indent="-228600" algn="l" rtl="0" fontAlgn="base">
        <a:spcBef>
          <a:spcPct val="20000"/>
        </a:spcBef>
        <a:spcAft>
          <a:spcPct val="0"/>
        </a:spcAft>
        <a:buClr>
          <a:srgbClr val="03A506"/>
        </a:buClr>
        <a:buSzPct val="145000"/>
        <a:buFont typeface="Wingdings" pitchFamily="-111" charset="2"/>
        <a:buChar char="§"/>
        <a:defRPr sz="1400">
          <a:solidFill>
            <a:srgbClr val="9D6744"/>
          </a:solidFill>
          <a:latin typeface="+mn-lt"/>
          <a:ea typeface="ＭＳ Ｐゴシック" pitchFamily="-111" charset="-128"/>
        </a:defRPr>
      </a:lvl7pPr>
      <a:lvl8pPr marL="3429000" indent="-228600" algn="l" rtl="0" fontAlgn="base">
        <a:spcBef>
          <a:spcPct val="20000"/>
        </a:spcBef>
        <a:spcAft>
          <a:spcPct val="0"/>
        </a:spcAft>
        <a:buClr>
          <a:srgbClr val="03A506"/>
        </a:buClr>
        <a:buSzPct val="145000"/>
        <a:buFont typeface="Wingdings" pitchFamily="-111" charset="2"/>
        <a:buChar char="§"/>
        <a:defRPr sz="1400">
          <a:solidFill>
            <a:srgbClr val="9D6744"/>
          </a:solidFill>
          <a:latin typeface="+mn-lt"/>
          <a:ea typeface="ＭＳ Ｐゴシック" pitchFamily="-111" charset="-128"/>
        </a:defRPr>
      </a:lvl8pPr>
      <a:lvl9pPr marL="3886200" indent="-228600" algn="l" rtl="0" fontAlgn="base">
        <a:spcBef>
          <a:spcPct val="20000"/>
        </a:spcBef>
        <a:spcAft>
          <a:spcPct val="0"/>
        </a:spcAft>
        <a:buClr>
          <a:srgbClr val="03A506"/>
        </a:buClr>
        <a:buSzPct val="145000"/>
        <a:buFont typeface="Wingdings" pitchFamily="-111" charset="2"/>
        <a:buChar char="§"/>
        <a:defRPr sz="1400">
          <a:solidFill>
            <a:srgbClr val="9D6744"/>
          </a:solidFill>
          <a:latin typeface="+mn-lt"/>
          <a:ea typeface="ＭＳ Ｐゴシック" pitchFamily="-11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reditcards.com/credit-card-news/quiz/credit-card-trivia-quiz.ph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15362" name="Rectangle 6"/>
          <p:cNvSpPr>
            <a:spLocks noGrp="1" noChangeArrowheads="1"/>
          </p:cNvSpPr>
          <p:nvPr>
            <p:ph type="ctrTitle"/>
          </p:nvPr>
        </p:nvSpPr>
        <p:spPr>
          <a:xfrm>
            <a:off x="2209800" y="609600"/>
            <a:ext cx="6400800" cy="1143000"/>
          </a:xfrm>
        </p:spPr>
        <p:txBody>
          <a:bodyPr/>
          <a:lstStyle/>
          <a:p>
            <a:pPr eaLnBrk="1" hangingPunct="1"/>
            <a:r>
              <a:rPr lang="en-US" altLang="en-US" sz="6000" smtClean="0"/>
              <a:t>Credit Cards</a:t>
            </a:r>
            <a:endParaRPr lang="en-US" altLang="en-US" smtClean="0"/>
          </a:p>
        </p:txBody>
      </p:sp>
      <p:sp>
        <p:nvSpPr>
          <p:cNvPr id="15363" name="Rectangle 7"/>
          <p:cNvSpPr>
            <a:spLocks noGrp="1" noChangeArrowheads="1"/>
          </p:cNvSpPr>
          <p:nvPr>
            <p:ph type="subTitle" idx="1"/>
          </p:nvPr>
        </p:nvSpPr>
        <p:spPr>
          <a:xfrm>
            <a:off x="2286000" y="2438400"/>
            <a:ext cx="6248400" cy="2438400"/>
          </a:xfrm>
        </p:spPr>
        <p:txBody>
          <a:bodyPr/>
          <a:lstStyle/>
          <a:p>
            <a:pPr algn="l" eaLnBrk="1" hangingPunct="1"/>
            <a:r>
              <a:rPr lang="en-US" altLang="en-US" sz="4400" dirty="0" smtClean="0">
                <a:solidFill>
                  <a:schemeClr val="tx1"/>
                </a:solidFill>
                <a:hlinkClick r:id="rId3"/>
              </a:rPr>
              <a:t>Trivia Quiz</a:t>
            </a:r>
            <a:endParaRPr lang="en-US" altLang="en-US" dirty="0" smtClean="0"/>
          </a:p>
        </p:txBody>
      </p:sp>
    </p:spTree>
    <p:extLst>
      <p:ext uri="{BB962C8B-B14F-4D97-AF65-F5344CB8AC3E}">
        <p14:creationId xmlns:p14="http://schemas.microsoft.com/office/powerpoint/2010/main" val="86139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26"/>
          <p:cNvSpPr>
            <a:spLocks noGrp="1" noChangeArrowheads="1"/>
          </p:cNvSpPr>
          <p:nvPr>
            <p:ph type="ctrTitle"/>
          </p:nvPr>
        </p:nvSpPr>
        <p:spPr>
          <a:xfrm>
            <a:off x="2514600" y="457200"/>
            <a:ext cx="6400800" cy="1143000"/>
          </a:xfrm>
        </p:spPr>
        <p:txBody>
          <a:bodyPr/>
          <a:lstStyle/>
          <a:p>
            <a:pPr eaLnBrk="1" hangingPunct="1"/>
            <a:r>
              <a:rPr lang="en-US" altLang="en-US" dirty="0" smtClean="0"/>
              <a:t>Types of Cards</a:t>
            </a:r>
          </a:p>
        </p:txBody>
      </p:sp>
      <p:sp>
        <p:nvSpPr>
          <p:cNvPr id="6" name="Rectangle 3"/>
          <p:cNvSpPr txBox="1">
            <a:spLocks noChangeArrowheads="1"/>
          </p:cNvSpPr>
          <p:nvPr/>
        </p:nvSpPr>
        <p:spPr bwMode="auto">
          <a:xfrm>
            <a:off x="762000" y="2362200"/>
            <a:ext cx="7696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rgbClr val="A75400"/>
              </a:buClr>
              <a:buSzPct val="150000"/>
              <a:buNone/>
              <a:defRPr sz="2400">
                <a:solidFill>
                  <a:srgbClr val="188521"/>
                </a:solidFill>
                <a:latin typeface="+mn-lt"/>
                <a:ea typeface="MS PGothic" panose="020B0600070205080204" pitchFamily="34" charset="-128"/>
                <a:cs typeface="ＭＳ Ｐゴシック" pitchFamily="-106" charset="-128"/>
              </a:defRPr>
            </a:lvl1pPr>
            <a:lvl2pPr marL="457200" indent="0" algn="ctr" rtl="0" eaLnBrk="0" fontAlgn="base" hangingPunct="0">
              <a:spcBef>
                <a:spcPct val="20000"/>
              </a:spcBef>
              <a:spcAft>
                <a:spcPct val="0"/>
              </a:spcAft>
              <a:buClr>
                <a:srgbClr val="0B30B1"/>
              </a:buClr>
              <a:buSzPct val="150000"/>
              <a:buFont typeface="Times" panose="02020603050405020304" pitchFamily="18" charset="0"/>
              <a:buNone/>
              <a:defRPr>
                <a:solidFill>
                  <a:srgbClr val="1B5787"/>
                </a:solidFill>
                <a:latin typeface="+mn-lt"/>
                <a:ea typeface="MS PGothic" panose="020B0600070205080204" pitchFamily="34" charset="-128"/>
              </a:defRPr>
            </a:lvl2pPr>
            <a:lvl3pPr marL="914400" indent="0" algn="ctr" rtl="0" eaLnBrk="0" fontAlgn="base" hangingPunct="0">
              <a:spcBef>
                <a:spcPct val="20000"/>
              </a:spcBef>
              <a:spcAft>
                <a:spcPct val="0"/>
              </a:spcAft>
              <a:buClr>
                <a:srgbClr val="CA0A0A"/>
              </a:buClr>
              <a:buSzPct val="150000"/>
              <a:buNone/>
              <a:defRPr sz="1600">
                <a:solidFill>
                  <a:schemeClr val="tx1"/>
                </a:solidFill>
                <a:latin typeface="+mn-lt"/>
                <a:ea typeface="MS PGothic" panose="020B0600070205080204" pitchFamily="34" charset="-128"/>
              </a:defRPr>
            </a:lvl3pPr>
            <a:lvl4pPr marL="1371600" indent="0" algn="ctr" rtl="0" eaLnBrk="0" fontAlgn="base" hangingPunct="0">
              <a:spcBef>
                <a:spcPct val="20000"/>
              </a:spcBef>
              <a:spcAft>
                <a:spcPct val="0"/>
              </a:spcAft>
              <a:buClr>
                <a:srgbClr val="070DBD"/>
              </a:buClr>
              <a:buSzPct val="160000"/>
              <a:buNone/>
              <a:defRPr sz="1400">
                <a:solidFill>
                  <a:srgbClr val="09790B"/>
                </a:solidFill>
                <a:latin typeface="+mn-lt"/>
                <a:ea typeface="MS PGothic" panose="020B0600070205080204" pitchFamily="34" charset="-128"/>
              </a:defRPr>
            </a:lvl4pPr>
            <a:lvl5pPr marL="1828800" indent="0" algn="ctr" rtl="0" eaLnBrk="0" fontAlgn="base" hangingPunct="0">
              <a:spcBef>
                <a:spcPct val="20000"/>
              </a:spcBef>
              <a:spcAft>
                <a:spcPct val="0"/>
              </a:spcAft>
              <a:buClr>
                <a:srgbClr val="03A506"/>
              </a:buClr>
              <a:buSzPct val="145000"/>
              <a:buFont typeface="Wingdings" panose="05000000000000000000" pitchFamily="2" charset="2"/>
              <a:buNone/>
              <a:defRPr sz="1400">
                <a:solidFill>
                  <a:srgbClr val="9D6744"/>
                </a:solidFill>
                <a:latin typeface="+mn-lt"/>
                <a:ea typeface="MS PGothic" panose="020B0600070205080204" pitchFamily="34" charset="-128"/>
              </a:defRPr>
            </a:lvl5pPr>
            <a:lvl6pPr marL="2286000" indent="0" algn="ctr" rtl="0" fontAlgn="base">
              <a:spcBef>
                <a:spcPct val="20000"/>
              </a:spcBef>
              <a:spcAft>
                <a:spcPct val="0"/>
              </a:spcAft>
              <a:buClr>
                <a:srgbClr val="03A506"/>
              </a:buClr>
              <a:buSzPct val="145000"/>
              <a:buFont typeface="Wingdings" pitchFamily="-111" charset="2"/>
              <a:buNone/>
              <a:defRPr sz="1400">
                <a:solidFill>
                  <a:srgbClr val="9D6744"/>
                </a:solidFill>
                <a:latin typeface="+mn-lt"/>
                <a:ea typeface="ＭＳ Ｐゴシック" pitchFamily="-111" charset="-128"/>
              </a:defRPr>
            </a:lvl6pPr>
            <a:lvl7pPr marL="2743200" indent="0" algn="ctr" rtl="0" fontAlgn="base">
              <a:spcBef>
                <a:spcPct val="20000"/>
              </a:spcBef>
              <a:spcAft>
                <a:spcPct val="0"/>
              </a:spcAft>
              <a:buClr>
                <a:srgbClr val="03A506"/>
              </a:buClr>
              <a:buSzPct val="145000"/>
              <a:buFont typeface="Wingdings" pitchFamily="-111" charset="2"/>
              <a:buNone/>
              <a:defRPr sz="1400">
                <a:solidFill>
                  <a:srgbClr val="9D6744"/>
                </a:solidFill>
                <a:latin typeface="+mn-lt"/>
                <a:ea typeface="ＭＳ Ｐゴシック" pitchFamily="-111" charset="-128"/>
              </a:defRPr>
            </a:lvl7pPr>
            <a:lvl8pPr marL="3200400" indent="0" algn="ctr" rtl="0" fontAlgn="base">
              <a:spcBef>
                <a:spcPct val="20000"/>
              </a:spcBef>
              <a:spcAft>
                <a:spcPct val="0"/>
              </a:spcAft>
              <a:buClr>
                <a:srgbClr val="03A506"/>
              </a:buClr>
              <a:buSzPct val="145000"/>
              <a:buFont typeface="Wingdings" pitchFamily="-111" charset="2"/>
              <a:buNone/>
              <a:defRPr sz="1400">
                <a:solidFill>
                  <a:srgbClr val="9D6744"/>
                </a:solidFill>
                <a:latin typeface="+mn-lt"/>
                <a:ea typeface="ＭＳ Ｐゴシック" pitchFamily="-111" charset="-128"/>
              </a:defRPr>
            </a:lvl8pPr>
            <a:lvl9pPr marL="3657600" indent="0" algn="ctr" rtl="0" fontAlgn="base">
              <a:spcBef>
                <a:spcPct val="20000"/>
              </a:spcBef>
              <a:spcAft>
                <a:spcPct val="0"/>
              </a:spcAft>
              <a:buClr>
                <a:srgbClr val="03A506"/>
              </a:buClr>
              <a:buSzPct val="145000"/>
              <a:buFont typeface="Wingdings" pitchFamily="-111" charset="2"/>
              <a:buNone/>
              <a:defRPr sz="1400">
                <a:solidFill>
                  <a:srgbClr val="9D6744"/>
                </a:solidFill>
                <a:latin typeface="+mn-lt"/>
                <a:ea typeface="ＭＳ Ｐゴシック" pitchFamily="-111" charset="-128"/>
              </a:defRPr>
            </a:lvl9pPr>
          </a:lstStyle>
          <a:p>
            <a:pPr marL="342900" indent="-342900" algn="l" eaLnBrk="1" hangingPunct="1">
              <a:buFont typeface="Arial" panose="020B0604020202020204" pitchFamily="34" charset="0"/>
              <a:buChar char="•"/>
            </a:pPr>
            <a:r>
              <a:rPr lang="en-US" altLang="en-US" b="0" kern="0" dirty="0" smtClean="0"/>
              <a:t>Credit card</a:t>
            </a:r>
          </a:p>
          <a:p>
            <a:pPr algn="l" eaLnBrk="1" hangingPunct="1"/>
            <a:endParaRPr lang="en-US" altLang="en-US" b="0" kern="0" dirty="0" smtClean="0"/>
          </a:p>
          <a:p>
            <a:pPr marL="342900" indent="-342900" algn="l" eaLnBrk="1" hangingPunct="1">
              <a:buFont typeface="Arial" panose="020B0604020202020204" pitchFamily="34" charset="0"/>
              <a:buChar char="•"/>
            </a:pPr>
            <a:r>
              <a:rPr lang="en-US" altLang="en-US" b="0" kern="0" dirty="0" smtClean="0"/>
              <a:t>Charge card</a:t>
            </a:r>
          </a:p>
          <a:p>
            <a:pPr algn="l" eaLnBrk="1" hangingPunct="1"/>
            <a:endParaRPr lang="en-US" altLang="en-US" b="0" kern="0" dirty="0" smtClean="0"/>
          </a:p>
          <a:p>
            <a:pPr marL="342900" indent="-342900" algn="l" eaLnBrk="1" hangingPunct="1">
              <a:buFont typeface="Arial" panose="020B0604020202020204" pitchFamily="34" charset="0"/>
              <a:buChar char="•"/>
            </a:pPr>
            <a:r>
              <a:rPr lang="en-US" altLang="en-US" b="0" kern="0" dirty="0" smtClean="0"/>
              <a:t>Secured credit card</a:t>
            </a:r>
          </a:p>
          <a:p>
            <a:pPr algn="l" eaLnBrk="1" hangingPunct="1"/>
            <a:endParaRPr lang="en-US" altLang="en-US" b="0" kern="0" dirty="0" smtClean="0"/>
          </a:p>
          <a:p>
            <a:pPr marL="342900" indent="-342900" algn="l" eaLnBrk="1" hangingPunct="1">
              <a:buFont typeface="Arial" panose="020B0604020202020204" pitchFamily="34" charset="0"/>
              <a:buChar char="•"/>
            </a:pPr>
            <a:r>
              <a:rPr lang="en-US" altLang="en-US" b="0" kern="0" dirty="0" smtClean="0"/>
              <a:t>Sub-prime credit card</a:t>
            </a:r>
          </a:p>
          <a:p>
            <a:pPr marL="342900" indent="-342900" algn="l" eaLnBrk="1" hangingPunct="1">
              <a:buFont typeface="Arial" panose="020B0604020202020204" pitchFamily="34" charset="0"/>
              <a:buChar char="•"/>
            </a:pPr>
            <a:endParaRPr lang="en-US" altLang="en-US" b="0" kern="0" dirty="0" smtClean="0"/>
          </a:p>
          <a:p>
            <a:pPr marL="342900" indent="-342900" algn="l" eaLnBrk="1" hangingPunct="1">
              <a:buFont typeface="Arial" panose="020B0604020202020204" pitchFamily="34" charset="0"/>
              <a:buChar char="•"/>
            </a:pPr>
            <a:r>
              <a:rPr lang="en-US" altLang="en-US" b="0" kern="0" dirty="0" smtClean="0"/>
              <a:t>Prepaid card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24578" name="Rectangle 7"/>
          <p:cNvSpPr>
            <a:spLocks noGrp="1" noChangeArrowheads="1"/>
          </p:cNvSpPr>
          <p:nvPr>
            <p:ph type="title"/>
          </p:nvPr>
        </p:nvSpPr>
        <p:spPr/>
        <p:txBody>
          <a:bodyPr/>
          <a:lstStyle/>
          <a:p>
            <a:pPr eaLnBrk="1" hangingPunct="1"/>
            <a:r>
              <a:rPr lang="en-US" altLang="en-US" smtClean="0"/>
              <a:t>Credit cards</a:t>
            </a:r>
          </a:p>
        </p:txBody>
      </p:sp>
      <p:sp>
        <p:nvSpPr>
          <p:cNvPr id="24579" name="Rectangle 8"/>
          <p:cNvSpPr>
            <a:spLocks noGrp="1" noChangeArrowheads="1"/>
          </p:cNvSpPr>
          <p:nvPr>
            <p:ph type="body" idx="1"/>
          </p:nvPr>
        </p:nvSpPr>
        <p:spPr/>
        <p:txBody>
          <a:bodyPr/>
          <a:lstStyle/>
          <a:p>
            <a:pPr eaLnBrk="1" hangingPunct="1">
              <a:buSzPct val="120000"/>
            </a:pPr>
            <a:r>
              <a:rPr lang="en-US" altLang="en-US" smtClean="0"/>
              <a:t>Revolving Credit</a:t>
            </a:r>
          </a:p>
          <a:p>
            <a:pPr lvl="1" eaLnBrk="1" hangingPunct="1"/>
            <a:r>
              <a:rPr lang="en-US" altLang="en-US" smtClean="0"/>
              <a:t>Credit line can be used up to the credit limit</a:t>
            </a:r>
          </a:p>
          <a:p>
            <a:pPr lvl="1" eaLnBrk="1" hangingPunct="1"/>
            <a:r>
              <a:rPr lang="en-US" altLang="en-US" smtClean="0"/>
              <a:t>Pay charges in full each month, pay just the minimum, or make a partial payment greater than the minimum due</a:t>
            </a:r>
          </a:p>
          <a:p>
            <a:pPr lvl="1" eaLnBrk="1" hangingPunct="1"/>
            <a:r>
              <a:rPr lang="en-US" altLang="en-US" smtClean="0"/>
              <a:t>Available credit goes up and down as purchases and payments are made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25602" name="Rectangle 5"/>
          <p:cNvSpPr>
            <a:spLocks noGrp="1" noChangeArrowheads="1"/>
          </p:cNvSpPr>
          <p:nvPr>
            <p:ph type="title"/>
          </p:nvPr>
        </p:nvSpPr>
        <p:spPr/>
        <p:txBody>
          <a:bodyPr/>
          <a:lstStyle/>
          <a:p>
            <a:pPr eaLnBrk="1" hangingPunct="1"/>
            <a:r>
              <a:rPr lang="en-US" altLang="en-US" smtClean="0"/>
              <a:t>Charge cards</a:t>
            </a:r>
          </a:p>
        </p:txBody>
      </p:sp>
      <p:sp>
        <p:nvSpPr>
          <p:cNvPr id="25603" name="Rectangle 6"/>
          <p:cNvSpPr>
            <a:spLocks noGrp="1" noChangeArrowheads="1"/>
          </p:cNvSpPr>
          <p:nvPr>
            <p:ph type="body" idx="1"/>
          </p:nvPr>
        </p:nvSpPr>
        <p:spPr/>
        <p:txBody>
          <a:bodyPr/>
          <a:lstStyle/>
          <a:p>
            <a:pPr eaLnBrk="1" hangingPunct="1"/>
            <a:r>
              <a:rPr lang="en-US" altLang="en-US" smtClean="0"/>
              <a:t>Pay all charges in full every month by the due date</a:t>
            </a:r>
          </a:p>
          <a:p>
            <a:pPr lvl="1" eaLnBrk="1" hangingPunct="1"/>
            <a:r>
              <a:rPr lang="en-US" altLang="en-US" smtClean="0"/>
              <a:t>Cannot carry a balance </a:t>
            </a:r>
          </a:p>
          <a:p>
            <a:pPr lvl="1" eaLnBrk="1" hangingPunct="1"/>
            <a:r>
              <a:rPr lang="en-US" altLang="en-US" smtClean="0"/>
              <a:t>No balance = no interest</a:t>
            </a:r>
          </a:p>
          <a:p>
            <a:pPr lvl="1" eaLnBrk="1" hangingPunct="1"/>
            <a:r>
              <a:rPr lang="en-US" altLang="en-US" smtClean="0"/>
              <a:t>Some charge cards allow a balance carry-over for specific purchases, such as travel charges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26626" name="Rectangle 5"/>
          <p:cNvSpPr>
            <a:spLocks noGrp="1" noChangeArrowheads="1"/>
          </p:cNvSpPr>
          <p:nvPr>
            <p:ph type="title"/>
          </p:nvPr>
        </p:nvSpPr>
        <p:spPr/>
        <p:txBody>
          <a:bodyPr/>
          <a:lstStyle/>
          <a:p>
            <a:pPr eaLnBrk="1" hangingPunct="1"/>
            <a:r>
              <a:rPr lang="en-US" altLang="en-US" smtClean="0"/>
              <a:t>Secured credit cards</a:t>
            </a:r>
          </a:p>
        </p:txBody>
      </p:sp>
      <p:sp>
        <p:nvSpPr>
          <p:cNvPr id="26627" name="Rectangle 6"/>
          <p:cNvSpPr>
            <a:spLocks noGrp="1" noChangeArrowheads="1"/>
          </p:cNvSpPr>
          <p:nvPr>
            <p:ph type="body" idx="1"/>
          </p:nvPr>
        </p:nvSpPr>
        <p:spPr/>
        <p:txBody>
          <a:bodyPr/>
          <a:lstStyle/>
          <a:p>
            <a:pPr eaLnBrk="1" hangingPunct="1"/>
            <a:r>
              <a:rPr lang="en-US" altLang="en-US" smtClean="0"/>
              <a:t>Guaranteed by money deposited in an account </a:t>
            </a:r>
          </a:p>
          <a:p>
            <a:pPr lvl="1" eaLnBrk="1" hangingPunct="1"/>
            <a:r>
              <a:rPr lang="en-US" altLang="en-US" smtClean="0"/>
              <a:t>Credit limit usually equals the amount of the deposit</a:t>
            </a:r>
          </a:p>
          <a:p>
            <a:pPr lvl="1" eaLnBrk="1" hangingPunct="1"/>
            <a:r>
              <a:rPr lang="en-US" altLang="en-US" smtClean="0"/>
              <a:t>Can be used by people with credit problems to reestablish good credit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27650" name="Rectangle 4"/>
          <p:cNvSpPr>
            <a:spLocks noGrp="1" noChangeArrowheads="1"/>
          </p:cNvSpPr>
          <p:nvPr>
            <p:ph type="title"/>
          </p:nvPr>
        </p:nvSpPr>
        <p:spPr/>
        <p:txBody>
          <a:bodyPr/>
          <a:lstStyle/>
          <a:p>
            <a:pPr eaLnBrk="1" hangingPunct="1"/>
            <a:r>
              <a:rPr lang="en-US" altLang="en-US" smtClean="0"/>
              <a:t>Sub-prime credit cards </a:t>
            </a:r>
          </a:p>
        </p:txBody>
      </p:sp>
      <p:sp>
        <p:nvSpPr>
          <p:cNvPr id="27651" name="Rectangle 5"/>
          <p:cNvSpPr>
            <a:spLocks noGrp="1" noChangeArrowheads="1"/>
          </p:cNvSpPr>
          <p:nvPr>
            <p:ph type="body" idx="1"/>
          </p:nvPr>
        </p:nvSpPr>
        <p:spPr/>
        <p:txBody>
          <a:bodyPr/>
          <a:lstStyle/>
          <a:p>
            <a:pPr eaLnBrk="1" hangingPunct="1"/>
            <a:r>
              <a:rPr lang="en-US" altLang="en-US" smtClean="0"/>
              <a:t>Marketed to people who have poor credit</a:t>
            </a:r>
          </a:p>
          <a:p>
            <a:pPr lvl="1" eaLnBrk="1" hangingPunct="1"/>
            <a:r>
              <a:rPr lang="en-US" altLang="en-US" smtClean="0"/>
              <a:t>Typically have very low lines of credit, large upfront fees and high interest rates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28674" name="Rectangle 4"/>
          <p:cNvSpPr>
            <a:spLocks noGrp="1" noChangeArrowheads="1"/>
          </p:cNvSpPr>
          <p:nvPr>
            <p:ph type="title"/>
          </p:nvPr>
        </p:nvSpPr>
        <p:spPr/>
        <p:txBody>
          <a:bodyPr/>
          <a:lstStyle/>
          <a:p>
            <a:pPr eaLnBrk="1" hangingPunct="1"/>
            <a:r>
              <a:rPr lang="en-US" altLang="en-US" smtClean="0"/>
              <a:t>Prepaid cards</a:t>
            </a:r>
          </a:p>
        </p:txBody>
      </p:sp>
      <p:sp>
        <p:nvSpPr>
          <p:cNvPr id="28675" name="Rectangle 5"/>
          <p:cNvSpPr>
            <a:spLocks noGrp="1" noChangeArrowheads="1"/>
          </p:cNvSpPr>
          <p:nvPr>
            <p:ph type="body" idx="1"/>
          </p:nvPr>
        </p:nvSpPr>
        <p:spPr/>
        <p:txBody>
          <a:bodyPr/>
          <a:lstStyle/>
          <a:p>
            <a:pPr eaLnBrk="1" hangingPunct="1"/>
            <a:r>
              <a:rPr lang="en-US" altLang="en-US" smtClean="0"/>
              <a:t>Also called stored value cards</a:t>
            </a:r>
          </a:p>
          <a:p>
            <a:pPr eaLnBrk="1" hangingPunct="1"/>
            <a:r>
              <a:rPr lang="en-US" altLang="en-US" smtClean="0"/>
              <a:t>These are used by</a:t>
            </a:r>
          </a:p>
          <a:p>
            <a:pPr lvl="1" eaLnBrk="1" hangingPunct="1"/>
            <a:r>
              <a:rPr lang="en-US" altLang="en-US" smtClean="0"/>
              <a:t>retailers as gift cards</a:t>
            </a:r>
          </a:p>
          <a:p>
            <a:pPr lvl="1" eaLnBrk="1" hangingPunct="1"/>
            <a:r>
              <a:rPr lang="en-US" altLang="en-US" smtClean="0"/>
              <a:t>travelers as a safe way to get funds on the road</a:t>
            </a:r>
          </a:p>
          <a:p>
            <a:pPr lvl="1" eaLnBrk="1" hangingPunct="1"/>
            <a:r>
              <a:rPr lang="en-US" altLang="en-US" smtClean="0"/>
              <a:t>parents who want to give their kids the convenience of a credit card without the risk</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26"/>
          <p:cNvSpPr>
            <a:spLocks noGrp="1" noChangeArrowheads="1"/>
          </p:cNvSpPr>
          <p:nvPr>
            <p:ph type="ctrTitle"/>
          </p:nvPr>
        </p:nvSpPr>
        <p:spPr>
          <a:xfrm>
            <a:off x="2514600" y="457200"/>
            <a:ext cx="6400800" cy="1143000"/>
          </a:xfrm>
        </p:spPr>
        <p:txBody>
          <a:bodyPr/>
          <a:lstStyle/>
          <a:p>
            <a:pPr eaLnBrk="1" hangingPunct="1"/>
            <a:r>
              <a:rPr lang="en-US" altLang="en-US" dirty="0" smtClean="0"/>
              <a:t>Types of Cards</a:t>
            </a:r>
          </a:p>
        </p:txBody>
      </p:sp>
      <p:sp>
        <p:nvSpPr>
          <p:cNvPr id="6" name="Rectangle 3"/>
          <p:cNvSpPr txBox="1">
            <a:spLocks noChangeArrowheads="1"/>
          </p:cNvSpPr>
          <p:nvPr/>
        </p:nvSpPr>
        <p:spPr bwMode="auto">
          <a:xfrm>
            <a:off x="0" y="2819400"/>
            <a:ext cx="4267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rgbClr val="A75400"/>
              </a:buClr>
              <a:buSzPct val="150000"/>
              <a:buNone/>
              <a:defRPr sz="2400">
                <a:solidFill>
                  <a:srgbClr val="188521"/>
                </a:solidFill>
                <a:latin typeface="+mn-lt"/>
                <a:ea typeface="MS PGothic" panose="020B0600070205080204" pitchFamily="34" charset="-128"/>
                <a:cs typeface="ＭＳ Ｐゴシック" pitchFamily="-106" charset="-128"/>
              </a:defRPr>
            </a:lvl1pPr>
            <a:lvl2pPr marL="457200" indent="0" algn="ctr" rtl="0" eaLnBrk="0" fontAlgn="base" hangingPunct="0">
              <a:spcBef>
                <a:spcPct val="20000"/>
              </a:spcBef>
              <a:spcAft>
                <a:spcPct val="0"/>
              </a:spcAft>
              <a:buClr>
                <a:srgbClr val="0B30B1"/>
              </a:buClr>
              <a:buSzPct val="150000"/>
              <a:buFont typeface="Times" panose="02020603050405020304" pitchFamily="18" charset="0"/>
              <a:buNone/>
              <a:defRPr>
                <a:solidFill>
                  <a:srgbClr val="1B5787"/>
                </a:solidFill>
                <a:latin typeface="+mn-lt"/>
                <a:ea typeface="MS PGothic" panose="020B0600070205080204" pitchFamily="34" charset="-128"/>
              </a:defRPr>
            </a:lvl2pPr>
            <a:lvl3pPr marL="914400" indent="0" algn="ctr" rtl="0" eaLnBrk="0" fontAlgn="base" hangingPunct="0">
              <a:spcBef>
                <a:spcPct val="20000"/>
              </a:spcBef>
              <a:spcAft>
                <a:spcPct val="0"/>
              </a:spcAft>
              <a:buClr>
                <a:srgbClr val="CA0A0A"/>
              </a:buClr>
              <a:buSzPct val="150000"/>
              <a:buNone/>
              <a:defRPr sz="1600">
                <a:solidFill>
                  <a:schemeClr val="tx1"/>
                </a:solidFill>
                <a:latin typeface="+mn-lt"/>
                <a:ea typeface="MS PGothic" panose="020B0600070205080204" pitchFamily="34" charset="-128"/>
              </a:defRPr>
            </a:lvl3pPr>
            <a:lvl4pPr marL="1371600" indent="0" algn="ctr" rtl="0" eaLnBrk="0" fontAlgn="base" hangingPunct="0">
              <a:spcBef>
                <a:spcPct val="20000"/>
              </a:spcBef>
              <a:spcAft>
                <a:spcPct val="0"/>
              </a:spcAft>
              <a:buClr>
                <a:srgbClr val="070DBD"/>
              </a:buClr>
              <a:buSzPct val="160000"/>
              <a:buNone/>
              <a:defRPr sz="1400">
                <a:solidFill>
                  <a:srgbClr val="09790B"/>
                </a:solidFill>
                <a:latin typeface="+mn-lt"/>
                <a:ea typeface="MS PGothic" panose="020B0600070205080204" pitchFamily="34" charset="-128"/>
              </a:defRPr>
            </a:lvl4pPr>
            <a:lvl5pPr marL="1828800" indent="0" algn="ctr" rtl="0" eaLnBrk="0" fontAlgn="base" hangingPunct="0">
              <a:spcBef>
                <a:spcPct val="20000"/>
              </a:spcBef>
              <a:spcAft>
                <a:spcPct val="0"/>
              </a:spcAft>
              <a:buClr>
                <a:srgbClr val="03A506"/>
              </a:buClr>
              <a:buSzPct val="145000"/>
              <a:buFont typeface="Wingdings" panose="05000000000000000000" pitchFamily="2" charset="2"/>
              <a:buNone/>
              <a:defRPr sz="1400">
                <a:solidFill>
                  <a:srgbClr val="9D6744"/>
                </a:solidFill>
                <a:latin typeface="+mn-lt"/>
                <a:ea typeface="MS PGothic" panose="020B0600070205080204" pitchFamily="34" charset="-128"/>
              </a:defRPr>
            </a:lvl5pPr>
            <a:lvl6pPr marL="2286000" indent="0" algn="ctr" rtl="0" fontAlgn="base">
              <a:spcBef>
                <a:spcPct val="20000"/>
              </a:spcBef>
              <a:spcAft>
                <a:spcPct val="0"/>
              </a:spcAft>
              <a:buClr>
                <a:srgbClr val="03A506"/>
              </a:buClr>
              <a:buSzPct val="145000"/>
              <a:buFont typeface="Wingdings" pitchFamily="-111" charset="2"/>
              <a:buNone/>
              <a:defRPr sz="1400">
                <a:solidFill>
                  <a:srgbClr val="9D6744"/>
                </a:solidFill>
                <a:latin typeface="+mn-lt"/>
                <a:ea typeface="ＭＳ Ｐゴシック" pitchFamily="-111" charset="-128"/>
              </a:defRPr>
            </a:lvl6pPr>
            <a:lvl7pPr marL="2743200" indent="0" algn="ctr" rtl="0" fontAlgn="base">
              <a:spcBef>
                <a:spcPct val="20000"/>
              </a:spcBef>
              <a:spcAft>
                <a:spcPct val="0"/>
              </a:spcAft>
              <a:buClr>
                <a:srgbClr val="03A506"/>
              </a:buClr>
              <a:buSzPct val="145000"/>
              <a:buFont typeface="Wingdings" pitchFamily="-111" charset="2"/>
              <a:buNone/>
              <a:defRPr sz="1400">
                <a:solidFill>
                  <a:srgbClr val="9D6744"/>
                </a:solidFill>
                <a:latin typeface="+mn-lt"/>
                <a:ea typeface="ＭＳ Ｐゴシック" pitchFamily="-111" charset="-128"/>
              </a:defRPr>
            </a:lvl7pPr>
            <a:lvl8pPr marL="3200400" indent="0" algn="ctr" rtl="0" fontAlgn="base">
              <a:spcBef>
                <a:spcPct val="20000"/>
              </a:spcBef>
              <a:spcAft>
                <a:spcPct val="0"/>
              </a:spcAft>
              <a:buClr>
                <a:srgbClr val="03A506"/>
              </a:buClr>
              <a:buSzPct val="145000"/>
              <a:buFont typeface="Wingdings" pitchFamily="-111" charset="2"/>
              <a:buNone/>
              <a:defRPr sz="1400">
                <a:solidFill>
                  <a:srgbClr val="9D6744"/>
                </a:solidFill>
                <a:latin typeface="+mn-lt"/>
                <a:ea typeface="ＭＳ Ｐゴシック" pitchFamily="-111" charset="-128"/>
              </a:defRPr>
            </a:lvl8pPr>
            <a:lvl9pPr marL="3657600" indent="0" algn="ctr" rtl="0" fontAlgn="base">
              <a:spcBef>
                <a:spcPct val="20000"/>
              </a:spcBef>
              <a:spcAft>
                <a:spcPct val="0"/>
              </a:spcAft>
              <a:buClr>
                <a:srgbClr val="03A506"/>
              </a:buClr>
              <a:buSzPct val="145000"/>
              <a:buFont typeface="Wingdings" pitchFamily="-111" charset="2"/>
              <a:buNone/>
              <a:defRPr sz="1400">
                <a:solidFill>
                  <a:srgbClr val="9D6744"/>
                </a:solidFill>
                <a:latin typeface="+mn-lt"/>
                <a:ea typeface="ＭＳ Ｐゴシック" pitchFamily="-111" charset="-128"/>
              </a:defRPr>
            </a:lvl9pPr>
          </a:lstStyle>
          <a:p>
            <a:pPr marL="342900" indent="-342900" algn="l" eaLnBrk="1" hangingPunct="1">
              <a:buFont typeface="Arial" panose="020B0604020202020204" pitchFamily="34" charset="0"/>
              <a:buChar char="•"/>
            </a:pPr>
            <a:r>
              <a:rPr lang="en-US" altLang="en-US" b="0" kern="0" dirty="0" smtClean="0"/>
              <a:t>Credit card</a:t>
            </a:r>
          </a:p>
          <a:p>
            <a:pPr algn="l" eaLnBrk="1" hangingPunct="1"/>
            <a:endParaRPr lang="en-US" altLang="en-US" b="0" kern="0" dirty="0" smtClean="0"/>
          </a:p>
          <a:p>
            <a:pPr marL="342900" indent="-342900" algn="l" eaLnBrk="1" hangingPunct="1">
              <a:buFont typeface="Arial" panose="020B0604020202020204" pitchFamily="34" charset="0"/>
              <a:buChar char="•"/>
            </a:pPr>
            <a:r>
              <a:rPr lang="en-US" altLang="en-US" b="0" kern="0" dirty="0" smtClean="0"/>
              <a:t>Charge card</a:t>
            </a:r>
          </a:p>
          <a:p>
            <a:pPr algn="l" eaLnBrk="1" hangingPunct="1"/>
            <a:endParaRPr lang="en-US" altLang="en-US" b="0" kern="0" dirty="0" smtClean="0"/>
          </a:p>
          <a:p>
            <a:pPr marL="342900" indent="-342900" algn="l" eaLnBrk="1" hangingPunct="1">
              <a:buFont typeface="Arial" panose="020B0604020202020204" pitchFamily="34" charset="0"/>
              <a:buChar char="•"/>
            </a:pPr>
            <a:r>
              <a:rPr lang="en-US" altLang="en-US" b="0" kern="0" dirty="0" smtClean="0"/>
              <a:t>Secured credit card</a:t>
            </a:r>
          </a:p>
          <a:p>
            <a:pPr algn="l" eaLnBrk="1" hangingPunct="1"/>
            <a:endParaRPr lang="en-US" altLang="en-US" b="0" kern="0" dirty="0" smtClean="0"/>
          </a:p>
          <a:p>
            <a:pPr marL="342900" indent="-342900" algn="l" eaLnBrk="1" hangingPunct="1">
              <a:buFont typeface="Arial" panose="020B0604020202020204" pitchFamily="34" charset="0"/>
              <a:buChar char="•"/>
            </a:pPr>
            <a:r>
              <a:rPr lang="en-US" altLang="en-US" b="0" kern="0" dirty="0" smtClean="0"/>
              <a:t>Sub-prime credit card</a:t>
            </a:r>
          </a:p>
          <a:p>
            <a:pPr algn="l" eaLnBrk="1" hangingPunct="1"/>
            <a:endParaRPr lang="en-US" altLang="en-US" b="0" kern="0" dirty="0" smtClean="0"/>
          </a:p>
          <a:p>
            <a:pPr marL="342900" indent="-342900" algn="l" eaLnBrk="1" hangingPunct="1">
              <a:buFont typeface="Arial" panose="020B0604020202020204" pitchFamily="34" charset="0"/>
              <a:buChar char="•"/>
            </a:pPr>
            <a:r>
              <a:rPr lang="en-US" altLang="en-US" b="0" kern="0" dirty="0" smtClean="0"/>
              <a:t>Prepaid card</a:t>
            </a:r>
          </a:p>
        </p:txBody>
      </p:sp>
      <p:sp>
        <p:nvSpPr>
          <p:cNvPr id="4" name="Rectangle 3"/>
          <p:cNvSpPr txBox="1">
            <a:spLocks noChangeArrowheads="1"/>
          </p:cNvSpPr>
          <p:nvPr/>
        </p:nvSpPr>
        <p:spPr bwMode="auto">
          <a:xfrm>
            <a:off x="4419600" y="2819400"/>
            <a:ext cx="4419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rgbClr val="A75400"/>
              </a:buClr>
              <a:buSzPct val="150000"/>
              <a:buNone/>
              <a:defRPr sz="2400">
                <a:solidFill>
                  <a:srgbClr val="188521"/>
                </a:solidFill>
                <a:latin typeface="+mn-lt"/>
                <a:ea typeface="MS PGothic" panose="020B0600070205080204" pitchFamily="34" charset="-128"/>
                <a:cs typeface="ＭＳ Ｐゴシック" pitchFamily="-106" charset="-128"/>
              </a:defRPr>
            </a:lvl1pPr>
            <a:lvl2pPr marL="457200" indent="0" algn="ctr" rtl="0" eaLnBrk="0" fontAlgn="base" hangingPunct="0">
              <a:spcBef>
                <a:spcPct val="20000"/>
              </a:spcBef>
              <a:spcAft>
                <a:spcPct val="0"/>
              </a:spcAft>
              <a:buClr>
                <a:srgbClr val="0B30B1"/>
              </a:buClr>
              <a:buSzPct val="150000"/>
              <a:buFont typeface="Times" panose="02020603050405020304" pitchFamily="18" charset="0"/>
              <a:buNone/>
              <a:defRPr>
                <a:solidFill>
                  <a:srgbClr val="1B5787"/>
                </a:solidFill>
                <a:latin typeface="+mn-lt"/>
                <a:ea typeface="MS PGothic" panose="020B0600070205080204" pitchFamily="34" charset="-128"/>
              </a:defRPr>
            </a:lvl2pPr>
            <a:lvl3pPr marL="914400" indent="0" algn="ctr" rtl="0" eaLnBrk="0" fontAlgn="base" hangingPunct="0">
              <a:spcBef>
                <a:spcPct val="20000"/>
              </a:spcBef>
              <a:spcAft>
                <a:spcPct val="0"/>
              </a:spcAft>
              <a:buClr>
                <a:srgbClr val="CA0A0A"/>
              </a:buClr>
              <a:buSzPct val="150000"/>
              <a:buNone/>
              <a:defRPr sz="1600">
                <a:solidFill>
                  <a:schemeClr val="tx1"/>
                </a:solidFill>
                <a:latin typeface="+mn-lt"/>
                <a:ea typeface="MS PGothic" panose="020B0600070205080204" pitchFamily="34" charset="-128"/>
              </a:defRPr>
            </a:lvl3pPr>
            <a:lvl4pPr marL="1371600" indent="0" algn="ctr" rtl="0" eaLnBrk="0" fontAlgn="base" hangingPunct="0">
              <a:spcBef>
                <a:spcPct val="20000"/>
              </a:spcBef>
              <a:spcAft>
                <a:spcPct val="0"/>
              </a:spcAft>
              <a:buClr>
                <a:srgbClr val="070DBD"/>
              </a:buClr>
              <a:buSzPct val="160000"/>
              <a:buNone/>
              <a:defRPr sz="1400">
                <a:solidFill>
                  <a:srgbClr val="09790B"/>
                </a:solidFill>
                <a:latin typeface="+mn-lt"/>
                <a:ea typeface="MS PGothic" panose="020B0600070205080204" pitchFamily="34" charset="-128"/>
              </a:defRPr>
            </a:lvl4pPr>
            <a:lvl5pPr marL="1828800" indent="0" algn="ctr" rtl="0" eaLnBrk="0" fontAlgn="base" hangingPunct="0">
              <a:spcBef>
                <a:spcPct val="20000"/>
              </a:spcBef>
              <a:spcAft>
                <a:spcPct val="0"/>
              </a:spcAft>
              <a:buClr>
                <a:srgbClr val="03A506"/>
              </a:buClr>
              <a:buSzPct val="145000"/>
              <a:buFont typeface="Wingdings" panose="05000000000000000000" pitchFamily="2" charset="2"/>
              <a:buNone/>
              <a:defRPr sz="1400">
                <a:solidFill>
                  <a:srgbClr val="9D6744"/>
                </a:solidFill>
                <a:latin typeface="+mn-lt"/>
                <a:ea typeface="MS PGothic" panose="020B0600070205080204" pitchFamily="34" charset="-128"/>
              </a:defRPr>
            </a:lvl5pPr>
            <a:lvl6pPr marL="2286000" indent="0" algn="ctr" rtl="0" fontAlgn="base">
              <a:spcBef>
                <a:spcPct val="20000"/>
              </a:spcBef>
              <a:spcAft>
                <a:spcPct val="0"/>
              </a:spcAft>
              <a:buClr>
                <a:srgbClr val="03A506"/>
              </a:buClr>
              <a:buSzPct val="145000"/>
              <a:buFont typeface="Wingdings" pitchFamily="-111" charset="2"/>
              <a:buNone/>
              <a:defRPr sz="1400">
                <a:solidFill>
                  <a:srgbClr val="9D6744"/>
                </a:solidFill>
                <a:latin typeface="+mn-lt"/>
                <a:ea typeface="ＭＳ Ｐゴシック" pitchFamily="-111" charset="-128"/>
              </a:defRPr>
            </a:lvl6pPr>
            <a:lvl7pPr marL="2743200" indent="0" algn="ctr" rtl="0" fontAlgn="base">
              <a:spcBef>
                <a:spcPct val="20000"/>
              </a:spcBef>
              <a:spcAft>
                <a:spcPct val="0"/>
              </a:spcAft>
              <a:buClr>
                <a:srgbClr val="03A506"/>
              </a:buClr>
              <a:buSzPct val="145000"/>
              <a:buFont typeface="Wingdings" pitchFamily="-111" charset="2"/>
              <a:buNone/>
              <a:defRPr sz="1400">
                <a:solidFill>
                  <a:srgbClr val="9D6744"/>
                </a:solidFill>
                <a:latin typeface="+mn-lt"/>
                <a:ea typeface="ＭＳ Ｐゴシック" pitchFamily="-111" charset="-128"/>
              </a:defRPr>
            </a:lvl7pPr>
            <a:lvl8pPr marL="3200400" indent="0" algn="ctr" rtl="0" fontAlgn="base">
              <a:spcBef>
                <a:spcPct val="20000"/>
              </a:spcBef>
              <a:spcAft>
                <a:spcPct val="0"/>
              </a:spcAft>
              <a:buClr>
                <a:srgbClr val="03A506"/>
              </a:buClr>
              <a:buSzPct val="145000"/>
              <a:buFont typeface="Wingdings" pitchFamily="-111" charset="2"/>
              <a:buNone/>
              <a:defRPr sz="1400">
                <a:solidFill>
                  <a:srgbClr val="9D6744"/>
                </a:solidFill>
                <a:latin typeface="+mn-lt"/>
                <a:ea typeface="ＭＳ Ｐゴシック" pitchFamily="-111" charset="-128"/>
              </a:defRPr>
            </a:lvl8pPr>
            <a:lvl9pPr marL="3657600" indent="0" algn="ctr" rtl="0" fontAlgn="base">
              <a:spcBef>
                <a:spcPct val="20000"/>
              </a:spcBef>
              <a:spcAft>
                <a:spcPct val="0"/>
              </a:spcAft>
              <a:buClr>
                <a:srgbClr val="03A506"/>
              </a:buClr>
              <a:buSzPct val="145000"/>
              <a:buFont typeface="Wingdings" pitchFamily="-111" charset="2"/>
              <a:buNone/>
              <a:defRPr sz="1400">
                <a:solidFill>
                  <a:srgbClr val="9D6744"/>
                </a:solidFill>
                <a:latin typeface="+mn-lt"/>
                <a:ea typeface="ＭＳ Ｐゴシック" pitchFamily="-111" charset="-128"/>
              </a:defRPr>
            </a:lvl9pPr>
          </a:lstStyle>
          <a:p>
            <a:pPr marL="342900" indent="-342900" algn="l" eaLnBrk="1" hangingPunct="1">
              <a:buFont typeface="Arial" panose="020B0604020202020204" pitchFamily="34" charset="0"/>
              <a:buChar char="•"/>
            </a:pPr>
            <a:r>
              <a:rPr lang="en-US" altLang="en-US" sz="2200" b="0" kern="0" dirty="0" smtClean="0"/>
              <a:t>Rich person</a:t>
            </a:r>
          </a:p>
          <a:p>
            <a:pPr algn="l" eaLnBrk="1" hangingPunct="1"/>
            <a:endParaRPr lang="en-US" altLang="en-US" sz="2200" b="0" kern="0" dirty="0" smtClean="0"/>
          </a:p>
          <a:p>
            <a:pPr marL="342900" indent="-342900" algn="l" eaLnBrk="1" hangingPunct="1">
              <a:buFont typeface="Arial" panose="020B0604020202020204" pitchFamily="34" charset="0"/>
              <a:buChar char="•"/>
            </a:pPr>
            <a:r>
              <a:rPr lang="en-US" altLang="en-US" sz="2200" b="0" kern="0" dirty="0" smtClean="0"/>
              <a:t>Student</a:t>
            </a:r>
          </a:p>
          <a:p>
            <a:pPr algn="l" eaLnBrk="1" hangingPunct="1"/>
            <a:endParaRPr lang="en-US" altLang="en-US" sz="2200" b="0" kern="0" dirty="0" smtClean="0"/>
          </a:p>
          <a:p>
            <a:pPr marL="342900" indent="-342900" algn="l" eaLnBrk="1" hangingPunct="1">
              <a:buFont typeface="Arial" panose="020B0604020202020204" pitchFamily="34" charset="0"/>
              <a:buChar char="•"/>
            </a:pPr>
            <a:r>
              <a:rPr lang="en-US" altLang="en-US" sz="2200" b="0" kern="0" dirty="0" smtClean="0"/>
              <a:t>Average person</a:t>
            </a:r>
          </a:p>
          <a:p>
            <a:pPr algn="l" eaLnBrk="1" hangingPunct="1"/>
            <a:endParaRPr lang="en-US" altLang="en-US" sz="2200" b="0" kern="0" dirty="0" smtClean="0"/>
          </a:p>
          <a:p>
            <a:pPr marL="342900" indent="-342900" algn="l" eaLnBrk="1" hangingPunct="1">
              <a:buFont typeface="Arial" panose="020B0604020202020204" pitchFamily="34" charset="0"/>
              <a:buChar char="•"/>
            </a:pPr>
            <a:r>
              <a:rPr lang="en-US" altLang="en-US" sz="2200" b="0" kern="0" dirty="0" smtClean="0"/>
              <a:t>Person trying to improve credit</a:t>
            </a:r>
          </a:p>
          <a:p>
            <a:pPr algn="l" eaLnBrk="1" hangingPunct="1"/>
            <a:endParaRPr lang="en-US" altLang="en-US" sz="2200" b="0" kern="0" dirty="0" smtClean="0"/>
          </a:p>
          <a:p>
            <a:pPr marL="342900" indent="-342900" algn="l" eaLnBrk="1" hangingPunct="1">
              <a:buFont typeface="Arial" panose="020B0604020202020204" pitchFamily="34" charset="0"/>
              <a:buChar char="•"/>
            </a:pPr>
            <a:r>
              <a:rPr lang="en-US" altLang="en-US" sz="2200" b="0" kern="0" dirty="0" smtClean="0"/>
              <a:t>Person with bad credit</a:t>
            </a:r>
          </a:p>
        </p:txBody>
      </p:sp>
      <p:sp>
        <p:nvSpPr>
          <p:cNvPr id="5" name="Rectangle 3"/>
          <p:cNvSpPr txBox="1">
            <a:spLocks noChangeArrowheads="1"/>
          </p:cNvSpPr>
          <p:nvPr/>
        </p:nvSpPr>
        <p:spPr bwMode="auto">
          <a:xfrm>
            <a:off x="76200" y="2286000"/>
            <a:ext cx="88392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lr>
                <a:srgbClr val="A75400"/>
              </a:buClr>
              <a:buSzPct val="150000"/>
              <a:buNone/>
              <a:defRPr sz="2400">
                <a:solidFill>
                  <a:srgbClr val="188521"/>
                </a:solidFill>
                <a:latin typeface="+mn-lt"/>
                <a:ea typeface="MS PGothic" panose="020B0600070205080204" pitchFamily="34" charset="-128"/>
                <a:cs typeface="ＭＳ Ｐゴシック" pitchFamily="-106" charset="-128"/>
              </a:defRPr>
            </a:lvl1pPr>
            <a:lvl2pPr marL="457200" indent="0" algn="ctr" rtl="0" eaLnBrk="0" fontAlgn="base" hangingPunct="0">
              <a:spcBef>
                <a:spcPct val="20000"/>
              </a:spcBef>
              <a:spcAft>
                <a:spcPct val="0"/>
              </a:spcAft>
              <a:buClr>
                <a:srgbClr val="0B30B1"/>
              </a:buClr>
              <a:buSzPct val="150000"/>
              <a:buFont typeface="Times" panose="02020603050405020304" pitchFamily="18" charset="0"/>
              <a:buNone/>
              <a:defRPr>
                <a:solidFill>
                  <a:srgbClr val="1B5787"/>
                </a:solidFill>
                <a:latin typeface="+mn-lt"/>
                <a:ea typeface="MS PGothic" panose="020B0600070205080204" pitchFamily="34" charset="-128"/>
              </a:defRPr>
            </a:lvl2pPr>
            <a:lvl3pPr marL="914400" indent="0" algn="ctr" rtl="0" eaLnBrk="0" fontAlgn="base" hangingPunct="0">
              <a:spcBef>
                <a:spcPct val="20000"/>
              </a:spcBef>
              <a:spcAft>
                <a:spcPct val="0"/>
              </a:spcAft>
              <a:buClr>
                <a:srgbClr val="CA0A0A"/>
              </a:buClr>
              <a:buSzPct val="150000"/>
              <a:buNone/>
              <a:defRPr sz="1600">
                <a:solidFill>
                  <a:schemeClr val="tx1"/>
                </a:solidFill>
                <a:latin typeface="+mn-lt"/>
                <a:ea typeface="MS PGothic" panose="020B0600070205080204" pitchFamily="34" charset="-128"/>
              </a:defRPr>
            </a:lvl3pPr>
            <a:lvl4pPr marL="1371600" indent="0" algn="ctr" rtl="0" eaLnBrk="0" fontAlgn="base" hangingPunct="0">
              <a:spcBef>
                <a:spcPct val="20000"/>
              </a:spcBef>
              <a:spcAft>
                <a:spcPct val="0"/>
              </a:spcAft>
              <a:buClr>
                <a:srgbClr val="070DBD"/>
              </a:buClr>
              <a:buSzPct val="160000"/>
              <a:buNone/>
              <a:defRPr sz="1400">
                <a:solidFill>
                  <a:srgbClr val="09790B"/>
                </a:solidFill>
                <a:latin typeface="+mn-lt"/>
                <a:ea typeface="MS PGothic" panose="020B0600070205080204" pitchFamily="34" charset="-128"/>
              </a:defRPr>
            </a:lvl4pPr>
            <a:lvl5pPr marL="1828800" indent="0" algn="ctr" rtl="0" eaLnBrk="0" fontAlgn="base" hangingPunct="0">
              <a:spcBef>
                <a:spcPct val="20000"/>
              </a:spcBef>
              <a:spcAft>
                <a:spcPct val="0"/>
              </a:spcAft>
              <a:buClr>
                <a:srgbClr val="03A506"/>
              </a:buClr>
              <a:buSzPct val="145000"/>
              <a:buFont typeface="Wingdings" panose="05000000000000000000" pitchFamily="2" charset="2"/>
              <a:buNone/>
              <a:defRPr sz="1400">
                <a:solidFill>
                  <a:srgbClr val="9D6744"/>
                </a:solidFill>
                <a:latin typeface="+mn-lt"/>
                <a:ea typeface="MS PGothic" panose="020B0600070205080204" pitchFamily="34" charset="-128"/>
              </a:defRPr>
            </a:lvl5pPr>
            <a:lvl6pPr marL="2286000" indent="0" algn="ctr" rtl="0" fontAlgn="base">
              <a:spcBef>
                <a:spcPct val="20000"/>
              </a:spcBef>
              <a:spcAft>
                <a:spcPct val="0"/>
              </a:spcAft>
              <a:buClr>
                <a:srgbClr val="03A506"/>
              </a:buClr>
              <a:buSzPct val="145000"/>
              <a:buFont typeface="Wingdings" pitchFamily="-111" charset="2"/>
              <a:buNone/>
              <a:defRPr sz="1400">
                <a:solidFill>
                  <a:srgbClr val="9D6744"/>
                </a:solidFill>
                <a:latin typeface="+mn-lt"/>
                <a:ea typeface="ＭＳ Ｐゴシック" pitchFamily="-111" charset="-128"/>
              </a:defRPr>
            </a:lvl6pPr>
            <a:lvl7pPr marL="2743200" indent="0" algn="ctr" rtl="0" fontAlgn="base">
              <a:spcBef>
                <a:spcPct val="20000"/>
              </a:spcBef>
              <a:spcAft>
                <a:spcPct val="0"/>
              </a:spcAft>
              <a:buClr>
                <a:srgbClr val="03A506"/>
              </a:buClr>
              <a:buSzPct val="145000"/>
              <a:buFont typeface="Wingdings" pitchFamily="-111" charset="2"/>
              <a:buNone/>
              <a:defRPr sz="1400">
                <a:solidFill>
                  <a:srgbClr val="9D6744"/>
                </a:solidFill>
                <a:latin typeface="+mn-lt"/>
                <a:ea typeface="ＭＳ Ｐゴシック" pitchFamily="-111" charset="-128"/>
              </a:defRPr>
            </a:lvl7pPr>
            <a:lvl8pPr marL="3200400" indent="0" algn="ctr" rtl="0" fontAlgn="base">
              <a:spcBef>
                <a:spcPct val="20000"/>
              </a:spcBef>
              <a:spcAft>
                <a:spcPct val="0"/>
              </a:spcAft>
              <a:buClr>
                <a:srgbClr val="03A506"/>
              </a:buClr>
              <a:buSzPct val="145000"/>
              <a:buFont typeface="Wingdings" pitchFamily="-111" charset="2"/>
              <a:buNone/>
              <a:defRPr sz="1400">
                <a:solidFill>
                  <a:srgbClr val="9D6744"/>
                </a:solidFill>
                <a:latin typeface="+mn-lt"/>
                <a:ea typeface="ＭＳ Ｐゴシック" pitchFamily="-111" charset="-128"/>
              </a:defRPr>
            </a:lvl8pPr>
            <a:lvl9pPr marL="3657600" indent="0" algn="ctr" rtl="0" fontAlgn="base">
              <a:spcBef>
                <a:spcPct val="20000"/>
              </a:spcBef>
              <a:spcAft>
                <a:spcPct val="0"/>
              </a:spcAft>
              <a:buClr>
                <a:srgbClr val="03A506"/>
              </a:buClr>
              <a:buSzPct val="145000"/>
              <a:buFont typeface="Wingdings" pitchFamily="-111" charset="2"/>
              <a:buNone/>
              <a:defRPr sz="1400">
                <a:solidFill>
                  <a:srgbClr val="9D6744"/>
                </a:solidFill>
                <a:latin typeface="+mn-lt"/>
                <a:ea typeface="ＭＳ Ｐゴシック" pitchFamily="-111" charset="-128"/>
              </a:defRPr>
            </a:lvl9pPr>
          </a:lstStyle>
          <a:p>
            <a:pPr algn="l" eaLnBrk="1" hangingPunct="1"/>
            <a:r>
              <a:rPr lang="en-US" altLang="en-US" b="0" kern="0" dirty="0" smtClean="0"/>
              <a:t>Match type of card with typical user</a:t>
            </a:r>
          </a:p>
        </p:txBody>
      </p:sp>
    </p:spTree>
    <p:extLst>
      <p:ext uri="{BB962C8B-B14F-4D97-AF65-F5344CB8AC3E}">
        <p14:creationId xmlns:p14="http://schemas.microsoft.com/office/powerpoint/2010/main" val="2634586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29698" name="Rectangle 4"/>
          <p:cNvSpPr>
            <a:spLocks noGrp="1" noChangeArrowheads="1"/>
          </p:cNvSpPr>
          <p:nvPr>
            <p:ph type="ctrTitle"/>
          </p:nvPr>
        </p:nvSpPr>
        <p:spPr>
          <a:xfrm>
            <a:off x="2133600" y="2362200"/>
            <a:ext cx="6324600" cy="1371600"/>
          </a:xfrm>
        </p:spPr>
        <p:txBody>
          <a:bodyPr/>
          <a:lstStyle/>
          <a:p>
            <a:pPr eaLnBrk="1" hangingPunct="1"/>
            <a:r>
              <a:rPr lang="en-US" altLang="en-US" smtClean="0"/>
              <a:t>Card Offers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30722" name="Rectangle 4"/>
          <p:cNvSpPr>
            <a:spLocks noGrp="1" noChangeArrowheads="1"/>
          </p:cNvSpPr>
          <p:nvPr>
            <p:ph type="title"/>
          </p:nvPr>
        </p:nvSpPr>
        <p:spPr/>
        <p:txBody>
          <a:bodyPr/>
          <a:lstStyle/>
          <a:p>
            <a:pPr eaLnBrk="1" hangingPunct="1"/>
            <a:r>
              <a:rPr lang="en-US" altLang="en-US" smtClean="0"/>
              <a:t>Types of offers</a:t>
            </a:r>
          </a:p>
        </p:txBody>
      </p:sp>
      <p:sp>
        <p:nvSpPr>
          <p:cNvPr id="30723" name="Rectangle 5"/>
          <p:cNvSpPr>
            <a:spLocks noGrp="1" noChangeArrowheads="1"/>
          </p:cNvSpPr>
          <p:nvPr>
            <p:ph type="body" idx="1"/>
          </p:nvPr>
        </p:nvSpPr>
        <p:spPr/>
        <p:txBody>
          <a:bodyPr/>
          <a:lstStyle/>
          <a:p>
            <a:pPr eaLnBrk="1" hangingPunct="1"/>
            <a:r>
              <a:rPr lang="en-US" altLang="en-US" smtClean="0"/>
              <a:t>Pre-approved </a:t>
            </a:r>
          </a:p>
          <a:p>
            <a:pPr eaLnBrk="1" hangingPunct="1"/>
            <a:r>
              <a:rPr lang="en-US" altLang="en-US" smtClean="0"/>
              <a:t>Invitations to apply</a:t>
            </a:r>
          </a:p>
          <a:p>
            <a:pPr lvl="1" eaLnBrk="1" hangingPunct="1"/>
            <a:r>
              <a:rPr lang="en-US" altLang="en-US" smtClean="0"/>
              <a:t>Offers come in the mail, by telephone and online</a:t>
            </a:r>
          </a:p>
          <a:p>
            <a:pPr eaLnBrk="1" hangingPunct="1"/>
            <a:r>
              <a:rPr lang="en-US" altLang="en-US" smtClean="0"/>
              <a:t>Instant credit at stores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31746" name="Rectangle 4"/>
          <p:cNvSpPr>
            <a:spLocks noGrp="1" noChangeArrowheads="1"/>
          </p:cNvSpPr>
          <p:nvPr>
            <p:ph type="title"/>
          </p:nvPr>
        </p:nvSpPr>
        <p:spPr/>
        <p:txBody>
          <a:bodyPr/>
          <a:lstStyle/>
          <a:p>
            <a:pPr eaLnBrk="1" hangingPunct="1"/>
            <a:r>
              <a:rPr lang="en-US" altLang="en-US" smtClean="0"/>
              <a:t>Pre-approved offers </a:t>
            </a:r>
          </a:p>
        </p:txBody>
      </p:sp>
      <p:sp>
        <p:nvSpPr>
          <p:cNvPr id="31747" name="Rectangle 5"/>
          <p:cNvSpPr>
            <a:spLocks noGrp="1" noChangeArrowheads="1"/>
          </p:cNvSpPr>
          <p:nvPr>
            <p:ph type="body" idx="1"/>
          </p:nvPr>
        </p:nvSpPr>
        <p:spPr/>
        <p:txBody>
          <a:bodyPr/>
          <a:lstStyle/>
          <a:p>
            <a:pPr eaLnBrk="1" hangingPunct="1"/>
            <a:r>
              <a:rPr lang="en-US" altLang="en-US" smtClean="0"/>
              <a:t>Personalized and based on credit history</a:t>
            </a:r>
          </a:p>
          <a:p>
            <a:pPr lvl="1" eaLnBrk="1" hangingPunct="1"/>
            <a:r>
              <a:rPr lang="en-US" altLang="en-US" smtClean="0"/>
              <a:t>Federal law requires that pre-approved solicitations contain a </a:t>
            </a:r>
            <a:r>
              <a:rPr lang="ja-JP" altLang="en-US" smtClean="0"/>
              <a:t>“</a:t>
            </a:r>
            <a:r>
              <a:rPr lang="en-US" altLang="ja-JP" smtClean="0"/>
              <a:t>firm</a:t>
            </a:r>
            <a:r>
              <a:rPr lang="ja-JP" altLang="en-US" smtClean="0"/>
              <a:t>”</a:t>
            </a:r>
            <a:r>
              <a:rPr lang="en-US" altLang="ja-JP" smtClean="0"/>
              <a:t> offer of credit</a:t>
            </a:r>
          </a:p>
          <a:p>
            <a:pPr lvl="1" eaLnBrk="1" hangingPunct="1"/>
            <a:r>
              <a:rPr lang="en-US" altLang="en-US" smtClean="0"/>
              <a:t>The only exception is if consumer has experienced a serious decline in creditworthiness since the offer was made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15362" name="Rectangle 6"/>
          <p:cNvSpPr>
            <a:spLocks noGrp="1" noChangeArrowheads="1"/>
          </p:cNvSpPr>
          <p:nvPr>
            <p:ph type="ctrTitle"/>
          </p:nvPr>
        </p:nvSpPr>
        <p:spPr>
          <a:xfrm>
            <a:off x="2209800" y="609600"/>
            <a:ext cx="6400800" cy="1143000"/>
          </a:xfrm>
        </p:spPr>
        <p:txBody>
          <a:bodyPr/>
          <a:lstStyle/>
          <a:p>
            <a:pPr eaLnBrk="1" hangingPunct="1"/>
            <a:r>
              <a:rPr lang="en-US" altLang="en-US" sz="6000" smtClean="0"/>
              <a:t>Credit Cards</a:t>
            </a:r>
            <a:endParaRPr lang="en-US" altLang="en-US" smtClean="0"/>
          </a:p>
        </p:txBody>
      </p:sp>
      <p:sp>
        <p:nvSpPr>
          <p:cNvPr id="15363" name="Rectangle 7"/>
          <p:cNvSpPr>
            <a:spLocks noGrp="1" noChangeArrowheads="1"/>
          </p:cNvSpPr>
          <p:nvPr>
            <p:ph type="subTitle" idx="1"/>
          </p:nvPr>
        </p:nvSpPr>
        <p:spPr>
          <a:xfrm>
            <a:off x="2286000" y="2438400"/>
            <a:ext cx="6248400" cy="2438400"/>
          </a:xfrm>
        </p:spPr>
        <p:txBody>
          <a:bodyPr/>
          <a:lstStyle/>
          <a:p>
            <a:pPr algn="l" eaLnBrk="1" hangingPunct="1"/>
            <a:r>
              <a:rPr lang="en-US" altLang="en-US" sz="4400" smtClean="0">
                <a:solidFill>
                  <a:schemeClr val="tx1"/>
                </a:solidFill>
              </a:rPr>
              <a:t>What You Need To</a:t>
            </a:r>
            <a:r>
              <a:rPr lang="en-US" altLang="en-US" sz="3200" smtClean="0">
                <a:solidFill>
                  <a:schemeClr val="tx1"/>
                </a:solidFill>
              </a:rPr>
              <a:t> </a:t>
            </a:r>
            <a:endParaRPr lang="en-US" altLang="en-US" sz="3200" smtClean="0">
              <a:solidFill>
                <a:srgbClr val="2A82C9"/>
              </a:solidFill>
            </a:endParaRPr>
          </a:p>
          <a:p>
            <a:pPr algn="l" eaLnBrk="1" hangingPunct="1"/>
            <a:r>
              <a:rPr lang="en-US" altLang="en-US" sz="3200" smtClean="0">
                <a:solidFill>
                  <a:srgbClr val="2A82C9"/>
                </a:solidFill>
              </a:rPr>
              <a:t>			</a:t>
            </a:r>
            <a:r>
              <a:rPr lang="en-US" altLang="en-US" sz="6600" smtClean="0"/>
              <a:t>KNOW</a:t>
            </a:r>
            <a:endParaRPr lang="en-US" altLang="en-US" smtClean="0"/>
          </a:p>
        </p:txBody>
      </p:sp>
      <p:sp>
        <p:nvSpPr>
          <p:cNvPr id="15364" name="TextBox 4"/>
          <p:cNvSpPr txBox="1">
            <a:spLocks noChangeArrowheads="1"/>
          </p:cNvSpPr>
          <p:nvPr/>
        </p:nvSpPr>
        <p:spPr bwMode="auto">
          <a:xfrm>
            <a:off x="5791200" y="5483225"/>
            <a:ext cx="3048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a:latin typeface="Arial" panose="020B0604020202020204" pitchFamily="34" charset="0"/>
                <a:cs typeface="Arial" panose="020B0604020202020204" pitchFamily="34" charset="0"/>
              </a:rPr>
              <a:t>© Consumer Action 2010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32770" name="Rectangle 4"/>
          <p:cNvSpPr>
            <a:spLocks noGrp="1" noChangeArrowheads="1"/>
          </p:cNvSpPr>
          <p:nvPr>
            <p:ph type="title"/>
          </p:nvPr>
        </p:nvSpPr>
        <p:spPr/>
        <p:txBody>
          <a:bodyPr/>
          <a:lstStyle/>
          <a:p>
            <a:pPr eaLnBrk="1" hangingPunct="1"/>
            <a:r>
              <a:rPr lang="en-US" altLang="en-US" smtClean="0"/>
              <a:t>Invitations </a:t>
            </a:r>
          </a:p>
        </p:txBody>
      </p:sp>
      <p:sp>
        <p:nvSpPr>
          <p:cNvPr id="32771" name="Rectangle 5"/>
          <p:cNvSpPr>
            <a:spLocks noGrp="1" noChangeArrowheads="1"/>
          </p:cNvSpPr>
          <p:nvPr>
            <p:ph type="body" idx="1"/>
          </p:nvPr>
        </p:nvSpPr>
        <p:spPr/>
        <p:txBody>
          <a:bodyPr/>
          <a:lstStyle/>
          <a:p>
            <a:pPr eaLnBrk="1" hangingPunct="1"/>
            <a:r>
              <a:rPr lang="en-US" altLang="en-US" smtClean="0"/>
              <a:t>Ask consumer to </a:t>
            </a:r>
            <a:r>
              <a:rPr lang="en-US" altLang="en-US" u="sng" smtClean="0"/>
              <a:t>apply</a:t>
            </a:r>
            <a:r>
              <a:rPr lang="en-US" altLang="en-US" smtClean="0"/>
              <a:t> for a card</a:t>
            </a:r>
          </a:p>
          <a:p>
            <a:pPr lvl="1" eaLnBrk="1" hangingPunct="1"/>
            <a:r>
              <a:rPr lang="en-US" altLang="en-US" smtClean="0"/>
              <a:t>Does not require a firm offer of credit</a:t>
            </a:r>
          </a:p>
          <a:p>
            <a:pPr lvl="1" eaLnBrk="1" hangingPunct="1"/>
            <a:r>
              <a:rPr lang="en-US" altLang="en-US" smtClean="0"/>
              <a:t>Intended to interest consumers in applying</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33794" name="Rectangle 2"/>
          <p:cNvSpPr>
            <a:spLocks noGrp="1" noChangeArrowheads="1"/>
          </p:cNvSpPr>
          <p:nvPr>
            <p:ph type="title"/>
          </p:nvPr>
        </p:nvSpPr>
        <p:spPr/>
        <p:txBody>
          <a:bodyPr/>
          <a:lstStyle/>
          <a:p>
            <a:pPr eaLnBrk="1" hangingPunct="1"/>
            <a:r>
              <a:rPr lang="en-US" altLang="en-US" smtClean="0"/>
              <a:t>Instant credit</a:t>
            </a:r>
          </a:p>
        </p:txBody>
      </p:sp>
      <p:sp>
        <p:nvSpPr>
          <p:cNvPr id="33795" name="Rectangle 3"/>
          <p:cNvSpPr>
            <a:spLocks noGrp="1" noChangeArrowheads="1"/>
          </p:cNvSpPr>
          <p:nvPr>
            <p:ph type="body" idx="1"/>
          </p:nvPr>
        </p:nvSpPr>
        <p:spPr/>
        <p:txBody>
          <a:bodyPr/>
          <a:lstStyle/>
          <a:p>
            <a:pPr eaLnBrk="1" hangingPunct="1"/>
            <a:r>
              <a:rPr lang="en-US" altLang="en-US" smtClean="0"/>
              <a:t>Salespeople often ask you if you want to get the store</a:t>
            </a:r>
            <a:r>
              <a:rPr lang="ja-JP" altLang="en-US" smtClean="0"/>
              <a:t>’</a:t>
            </a:r>
            <a:r>
              <a:rPr lang="en-US" altLang="ja-JP" smtClean="0"/>
              <a:t>s credit card</a:t>
            </a:r>
          </a:p>
          <a:p>
            <a:pPr eaLnBrk="1" hangingPunct="1"/>
            <a:r>
              <a:rPr lang="en-US" altLang="en-US" smtClean="0"/>
              <a:t>Get a discount on purchases</a:t>
            </a:r>
          </a:p>
          <a:p>
            <a:pPr eaLnBrk="1" hangingPunct="1"/>
            <a:r>
              <a:rPr lang="en-US" altLang="en-US" smtClean="0"/>
              <a:t>If the shopper</a:t>
            </a:r>
            <a:r>
              <a:rPr lang="ja-JP" altLang="en-US" smtClean="0"/>
              <a:t>’</a:t>
            </a:r>
            <a:r>
              <a:rPr lang="en-US" altLang="ja-JP" smtClean="0"/>
              <a:t>s credit is good, credit is issued on the spot</a:t>
            </a:r>
            <a:endParaRPr lang="en-US" altLang="en-US"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Grp="1" noChangeArrowheads="1"/>
          </p:cNvSpPr>
          <p:nvPr>
            <p:ph type="title"/>
          </p:nvPr>
        </p:nvSpPr>
        <p:spPr/>
        <p:txBody>
          <a:bodyPr/>
          <a:lstStyle/>
          <a:p>
            <a:pPr eaLnBrk="1" hangingPunct="1"/>
            <a:r>
              <a:rPr lang="en-US" altLang="en-US" smtClean="0"/>
              <a:t>Compare basic terms</a:t>
            </a:r>
          </a:p>
        </p:txBody>
      </p:sp>
      <p:sp>
        <p:nvSpPr>
          <p:cNvPr id="34819" name="Rectangle 5"/>
          <p:cNvSpPr>
            <a:spLocks noGrp="1" noChangeArrowheads="1"/>
          </p:cNvSpPr>
          <p:nvPr>
            <p:ph type="body" idx="1"/>
          </p:nvPr>
        </p:nvSpPr>
        <p:spPr>
          <a:xfrm>
            <a:off x="762000" y="2362200"/>
            <a:ext cx="7696200" cy="4267200"/>
          </a:xfrm>
        </p:spPr>
        <p:txBody>
          <a:bodyPr/>
          <a:lstStyle/>
          <a:p>
            <a:pPr eaLnBrk="1" hangingPunct="1"/>
            <a:r>
              <a:rPr lang="en-US" altLang="en-US" dirty="0" smtClean="0"/>
              <a:t> Look for a box with:</a:t>
            </a:r>
          </a:p>
          <a:p>
            <a:pPr lvl="1" eaLnBrk="1" hangingPunct="1"/>
            <a:r>
              <a:rPr lang="en-US" altLang="en-US" dirty="0" smtClean="0"/>
              <a:t>interest </a:t>
            </a:r>
            <a:r>
              <a:rPr lang="en-US" altLang="en-US" dirty="0" smtClean="0"/>
              <a:t>rates</a:t>
            </a:r>
          </a:p>
          <a:p>
            <a:pPr marL="457200" lvl="1" indent="0" eaLnBrk="1" hangingPunct="1">
              <a:buNone/>
            </a:pPr>
            <a:endParaRPr lang="en-US" altLang="en-US" dirty="0" smtClean="0"/>
          </a:p>
          <a:p>
            <a:pPr marL="457200" lvl="1" indent="0" eaLnBrk="1" hangingPunct="1">
              <a:buNone/>
            </a:pPr>
            <a:endParaRPr lang="en-US" altLang="en-US" dirty="0" smtClean="0"/>
          </a:p>
          <a:p>
            <a:pPr lvl="1" eaLnBrk="1" hangingPunct="1"/>
            <a:r>
              <a:rPr lang="en-US" altLang="en-US" dirty="0" smtClean="0"/>
              <a:t>grace </a:t>
            </a:r>
            <a:r>
              <a:rPr lang="en-US" altLang="en-US" dirty="0" smtClean="0"/>
              <a:t>period</a:t>
            </a:r>
          </a:p>
          <a:p>
            <a:pPr marL="457200" lvl="1" indent="0" eaLnBrk="1" hangingPunct="1">
              <a:buNone/>
            </a:pPr>
            <a:endParaRPr lang="en-US" altLang="en-US" dirty="0" smtClean="0"/>
          </a:p>
          <a:p>
            <a:pPr marL="457200" lvl="1" indent="0" eaLnBrk="1" hangingPunct="1">
              <a:buNone/>
            </a:pPr>
            <a:endParaRPr lang="en-US" altLang="en-US" dirty="0" smtClean="0"/>
          </a:p>
          <a:p>
            <a:pPr lvl="1" eaLnBrk="1" hangingPunct="1"/>
            <a:r>
              <a:rPr lang="en-US" altLang="en-US" dirty="0" smtClean="0"/>
              <a:t>annual </a:t>
            </a:r>
            <a:r>
              <a:rPr lang="en-US" altLang="en-US" dirty="0" smtClean="0"/>
              <a:t>fee</a:t>
            </a:r>
          </a:p>
          <a:p>
            <a:pPr marL="457200" lvl="1" indent="0" eaLnBrk="1" hangingPunct="1">
              <a:buNone/>
            </a:pPr>
            <a:endParaRPr lang="en-US" altLang="en-US" dirty="0" smtClean="0"/>
          </a:p>
          <a:p>
            <a:pPr marL="457200" lvl="1" indent="0" eaLnBrk="1" hangingPunct="1">
              <a:buNone/>
            </a:pPr>
            <a:endParaRPr lang="en-US" altLang="en-US" dirty="0" smtClean="0"/>
          </a:p>
          <a:p>
            <a:pPr eaLnBrk="1" hangingPunct="1"/>
            <a:r>
              <a:rPr lang="en-US" altLang="en-US" dirty="0" smtClean="0"/>
              <a:t> This box is:</a:t>
            </a:r>
          </a:p>
          <a:p>
            <a:pPr lvl="1" eaLnBrk="1" hangingPunct="1"/>
            <a:r>
              <a:rPr lang="en-US" altLang="en-US" dirty="0" smtClean="0"/>
              <a:t>required by </a:t>
            </a:r>
            <a:r>
              <a:rPr lang="en-US" altLang="en-US" dirty="0" smtClean="0"/>
              <a:t>law</a:t>
            </a:r>
            <a:endParaRPr lang="en-US" alt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smtClean="0"/>
              <a:t>Interest rates</a:t>
            </a:r>
            <a:endParaRPr lang="en-US" altLang="en-US" dirty="0" smtClean="0"/>
          </a:p>
        </p:txBody>
      </p:sp>
      <p:sp>
        <p:nvSpPr>
          <p:cNvPr id="35843" name="Rectangle 3"/>
          <p:cNvSpPr>
            <a:spLocks noGrp="1" noChangeArrowheads="1"/>
          </p:cNvSpPr>
          <p:nvPr>
            <p:ph type="body" idx="1"/>
          </p:nvPr>
        </p:nvSpPr>
        <p:spPr/>
        <p:txBody>
          <a:bodyPr/>
          <a:lstStyle/>
          <a:p>
            <a:pPr eaLnBrk="1" hangingPunct="1"/>
            <a:r>
              <a:rPr lang="en-US" altLang="en-US" dirty="0" smtClean="0"/>
              <a:t>Stated as APR</a:t>
            </a:r>
            <a:endParaRPr lang="en-US" altLang="en-US" dirty="0" smtClean="0"/>
          </a:p>
          <a:p>
            <a:pPr eaLnBrk="1" hangingPunct="1"/>
            <a:r>
              <a:rPr lang="en-US" altLang="en-US" dirty="0" err="1" smtClean="0"/>
              <a:t>Compunded</a:t>
            </a:r>
            <a:r>
              <a:rPr lang="en-US" altLang="en-US" dirty="0" smtClean="0"/>
              <a:t> monthly</a:t>
            </a:r>
          </a:p>
          <a:p>
            <a:pPr eaLnBrk="1" hangingPunct="1"/>
            <a:r>
              <a:rPr lang="en-US" altLang="en-US" dirty="0" smtClean="0"/>
              <a:t>Based on average daily balance</a:t>
            </a:r>
          </a:p>
          <a:p>
            <a:pPr eaLnBrk="1" hangingPunct="1"/>
            <a:endParaRPr lang="en-US" altLang="en-US" dirty="0"/>
          </a:p>
          <a:p>
            <a:pPr marL="0" indent="0" eaLnBrk="1" hangingPunct="1">
              <a:buNone/>
            </a:pPr>
            <a:r>
              <a:rPr lang="en-US" altLang="en-US" dirty="0" smtClean="0"/>
              <a:t>Example #3</a:t>
            </a:r>
          </a:p>
          <a:p>
            <a:pPr marL="0" indent="0" eaLnBrk="1" hangingPunct="1">
              <a:buNone/>
            </a:pPr>
            <a:endParaRPr lang="en-US" altLang="en-US" dirty="0"/>
          </a:p>
          <a:p>
            <a:pPr marL="0" indent="0" eaLnBrk="1" hangingPunct="1">
              <a:buNone/>
            </a:pPr>
            <a:r>
              <a:rPr lang="en-US" dirty="0"/>
              <a:t>If the APR is 21.6%, what is the monthly interest rate?</a:t>
            </a:r>
            <a:endParaRPr lang="en-US" alt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2209800" y="304800"/>
            <a:ext cx="6858000" cy="1524000"/>
          </a:xfrm>
        </p:spPr>
        <p:txBody>
          <a:bodyPr/>
          <a:lstStyle/>
          <a:p>
            <a:pPr eaLnBrk="1" hangingPunct="1"/>
            <a:r>
              <a:rPr lang="en-US" altLang="en-US" sz="4000" dirty="0" smtClean="0"/>
              <a:t>Average daily balance</a:t>
            </a:r>
            <a:endParaRPr lang="en-US" altLang="en-US" sz="4000" dirty="0" smtClean="0"/>
          </a:p>
        </p:txBody>
      </p:sp>
      <p:sp>
        <p:nvSpPr>
          <p:cNvPr id="35843" name="Rectangle 3"/>
          <p:cNvSpPr>
            <a:spLocks noGrp="1" noChangeArrowheads="1"/>
          </p:cNvSpPr>
          <p:nvPr>
            <p:ph type="body" idx="1"/>
          </p:nvPr>
        </p:nvSpPr>
        <p:spPr>
          <a:xfrm>
            <a:off x="762000" y="2057400"/>
            <a:ext cx="7696200" cy="4724400"/>
          </a:xfrm>
        </p:spPr>
        <p:txBody>
          <a:bodyPr/>
          <a:lstStyle/>
          <a:p>
            <a:pPr eaLnBrk="1" hangingPunct="1"/>
            <a:r>
              <a:rPr lang="en-US" altLang="en-US" sz="2000" dirty="0" smtClean="0"/>
              <a:t>Only used if previous month’s bill is not paid in full</a:t>
            </a:r>
            <a:endParaRPr lang="en-US" altLang="en-US" sz="2000" dirty="0" smtClean="0"/>
          </a:p>
          <a:p>
            <a:pPr marL="0" indent="0" eaLnBrk="1" hangingPunct="1">
              <a:buNone/>
            </a:pPr>
            <a:endParaRPr lang="en-US" altLang="en-US" sz="2000" dirty="0"/>
          </a:p>
          <a:p>
            <a:pPr marL="0" indent="0" eaLnBrk="1" hangingPunct="1">
              <a:buNone/>
            </a:pPr>
            <a:r>
              <a:rPr lang="en-US" altLang="en-US" sz="2000" dirty="0" smtClean="0"/>
              <a:t>Example #4</a:t>
            </a:r>
          </a:p>
          <a:p>
            <a:pPr marL="0" indent="0" eaLnBrk="1" hangingPunct="1">
              <a:buNone/>
            </a:pPr>
            <a:endParaRPr lang="en-US" altLang="en-US" sz="2000" dirty="0" smtClean="0"/>
          </a:p>
          <a:p>
            <a:pPr indent="-287338">
              <a:lnSpc>
                <a:spcPct val="90000"/>
              </a:lnSpc>
              <a:buFont typeface="Wingdings" pitchFamily="2" charset="2"/>
              <a:buNone/>
            </a:pPr>
            <a:r>
              <a:rPr lang="en-US" sz="2000" dirty="0" smtClean="0"/>
              <a:t>a) Rebecca </a:t>
            </a:r>
            <a:r>
              <a:rPr lang="en-US" sz="2000" dirty="0"/>
              <a:t>did not pay last month’s credit card bill in full. Below is a list of Rebecca’s daily balances for her last billing cycle. </a:t>
            </a:r>
          </a:p>
          <a:p>
            <a:pPr indent="-287338">
              <a:lnSpc>
                <a:spcPct val="90000"/>
              </a:lnSpc>
              <a:buFont typeface="Wingdings" pitchFamily="2" charset="2"/>
              <a:buNone/>
            </a:pPr>
            <a:r>
              <a:rPr lang="en-US" sz="2000" dirty="0"/>
              <a:t>		For seven days she owed $456.11. </a:t>
            </a:r>
          </a:p>
          <a:p>
            <a:pPr indent="-287338">
              <a:lnSpc>
                <a:spcPct val="90000"/>
              </a:lnSpc>
              <a:buFont typeface="Wingdings" pitchFamily="2" charset="2"/>
              <a:buNone/>
            </a:pPr>
            <a:r>
              <a:rPr lang="en-US" sz="2000" dirty="0"/>
              <a:t>		For three days she owed $1,177.60. </a:t>
            </a:r>
          </a:p>
          <a:p>
            <a:pPr indent="-287338">
              <a:lnSpc>
                <a:spcPct val="90000"/>
              </a:lnSpc>
              <a:buFont typeface="Wingdings" pitchFamily="2" charset="2"/>
              <a:buNone/>
            </a:pPr>
            <a:r>
              <a:rPr lang="en-US" sz="2000" dirty="0"/>
              <a:t>		For six days she owed $990.08. </a:t>
            </a:r>
          </a:p>
          <a:p>
            <a:pPr indent="-287338">
              <a:lnSpc>
                <a:spcPct val="90000"/>
              </a:lnSpc>
              <a:buFont typeface="Wingdings" pitchFamily="2" charset="2"/>
              <a:buNone/>
            </a:pPr>
            <a:r>
              <a:rPr lang="en-US" sz="2000" dirty="0"/>
              <a:t>		For nine days she owed $2,115.15. </a:t>
            </a:r>
          </a:p>
          <a:p>
            <a:pPr indent="-287338">
              <a:lnSpc>
                <a:spcPct val="90000"/>
              </a:lnSpc>
              <a:buFont typeface="Wingdings" pitchFamily="2" charset="2"/>
              <a:buNone/>
            </a:pPr>
            <a:r>
              <a:rPr lang="en-US" sz="2000" dirty="0"/>
              <a:t>		For five days show owed $2,309.13. </a:t>
            </a:r>
          </a:p>
          <a:p>
            <a:pPr indent="-287338">
              <a:lnSpc>
                <a:spcPct val="90000"/>
              </a:lnSpc>
              <a:buFont typeface="Wingdings" pitchFamily="2" charset="2"/>
              <a:buNone/>
            </a:pPr>
            <a:r>
              <a:rPr lang="en-US" sz="2000" dirty="0"/>
              <a:t>	Find Rebecca’s average daily balance.   </a:t>
            </a:r>
          </a:p>
          <a:p>
            <a:pPr marL="0" indent="0" eaLnBrk="1" hangingPunct="1">
              <a:buNone/>
            </a:pPr>
            <a:endParaRPr lang="en-US" altLang="en-US" dirty="0"/>
          </a:p>
        </p:txBody>
      </p:sp>
    </p:spTree>
    <p:extLst>
      <p:ext uri="{BB962C8B-B14F-4D97-AF65-F5344CB8AC3E}">
        <p14:creationId xmlns:p14="http://schemas.microsoft.com/office/powerpoint/2010/main" val="35657449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2209800" y="304800"/>
            <a:ext cx="6858000" cy="1524000"/>
          </a:xfrm>
        </p:spPr>
        <p:txBody>
          <a:bodyPr/>
          <a:lstStyle/>
          <a:p>
            <a:pPr eaLnBrk="1" hangingPunct="1"/>
            <a:r>
              <a:rPr lang="en-US" altLang="en-US" sz="4000" dirty="0" smtClean="0"/>
              <a:t>Average daily balance</a:t>
            </a:r>
            <a:endParaRPr lang="en-US" altLang="en-US" sz="4000" dirty="0" smtClean="0"/>
          </a:p>
        </p:txBody>
      </p:sp>
      <p:sp>
        <p:nvSpPr>
          <p:cNvPr id="35843" name="Rectangle 3"/>
          <p:cNvSpPr>
            <a:spLocks noGrp="1" noChangeArrowheads="1"/>
          </p:cNvSpPr>
          <p:nvPr>
            <p:ph type="body" idx="1"/>
          </p:nvPr>
        </p:nvSpPr>
        <p:spPr>
          <a:xfrm>
            <a:off x="685800" y="2590800"/>
            <a:ext cx="7696200" cy="4724400"/>
          </a:xfrm>
        </p:spPr>
        <p:txBody>
          <a:bodyPr/>
          <a:lstStyle/>
          <a:p>
            <a:pPr indent="-287338">
              <a:lnSpc>
                <a:spcPct val="90000"/>
              </a:lnSpc>
              <a:buFont typeface="Wingdings" pitchFamily="2" charset="2"/>
              <a:buNone/>
            </a:pPr>
            <a:r>
              <a:rPr lang="en-US" dirty="0" smtClean="0"/>
              <a:t>b) Rebecca has to pay a finance charge based on her average daily balance from part a).  Calculate her finance charge if her APR was 21.6%.   </a:t>
            </a:r>
            <a:endParaRPr lang="en-US" dirty="0"/>
          </a:p>
          <a:p>
            <a:pPr marL="0" indent="0" eaLnBrk="1" hangingPunct="1">
              <a:buNone/>
            </a:pPr>
            <a:endParaRPr lang="en-US" altLang="en-US" dirty="0"/>
          </a:p>
        </p:txBody>
      </p:sp>
    </p:spTree>
    <p:extLst>
      <p:ext uri="{BB962C8B-B14F-4D97-AF65-F5344CB8AC3E}">
        <p14:creationId xmlns:p14="http://schemas.microsoft.com/office/powerpoint/2010/main" val="20128986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2209800" y="304800"/>
            <a:ext cx="6858000" cy="1524000"/>
          </a:xfrm>
        </p:spPr>
        <p:txBody>
          <a:bodyPr/>
          <a:lstStyle/>
          <a:p>
            <a:pPr eaLnBrk="1" hangingPunct="1"/>
            <a:r>
              <a:rPr lang="en-US" altLang="en-US" sz="4000" dirty="0" smtClean="0"/>
              <a:t>Average daily balance</a:t>
            </a:r>
            <a:endParaRPr lang="en-US" altLang="en-US" sz="4000" dirty="0" smtClean="0"/>
          </a:p>
        </p:txBody>
      </p:sp>
      <p:sp>
        <p:nvSpPr>
          <p:cNvPr id="35843" name="Rectangle 3"/>
          <p:cNvSpPr>
            <a:spLocks noGrp="1" noChangeArrowheads="1"/>
          </p:cNvSpPr>
          <p:nvPr>
            <p:ph type="body" idx="1"/>
          </p:nvPr>
        </p:nvSpPr>
        <p:spPr>
          <a:xfrm>
            <a:off x="762000" y="2057400"/>
            <a:ext cx="7696200" cy="4724400"/>
          </a:xfrm>
        </p:spPr>
        <p:txBody>
          <a:bodyPr/>
          <a:lstStyle/>
          <a:p>
            <a:pPr marL="0" indent="0" eaLnBrk="1" hangingPunct="1">
              <a:buNone/>
            </a:pPr>
            <a:r>
              <a:rPr lang="en-US" altLang="en-US" sz="2000" dirty="0" smtClean="0"/>
              <a:t>Example #5</a:t>
            </a:r>
          </a:p>
          <a:p>
            <a:pPr marL="0" indent="0" eaLnBrk="1" hangingPunct="1">
              <a:buNone/>
            </a:pPr>
            <a:endParaRPr lang="en-US" altLang="en-US" sz="2000" dirty="0" smtClean="0"/>
          </a:p>
          <a:p>
            <a:pPr indent="-287338">
              <a:lnSpc>
                <a:spcPct val="90000"/>
              </a:lnSpc>
              <a:buFont typeface="Wingdings" pitchFamily="2" charset="2"/>
              <a:buNone/>
            </a:pPr>
            <a:r>
              <a:rPr lang="en-US" sz="2000" dirty="0" smtClean="0"/>
              <a:t>a) Allen </a:t>
            </a:r>
            <a:r>
              <a:rPr lang="en-US" sz="2000" dirty="0"/>
              <a:t>did not pay last month’s credit card bill in full. Below is a list of </a:t>
            </a:r>
            <a:r>
              <a:rPr lang="en-US" sz="2000" dirty="0" smtClean="0"/>
              <a:t>his daily </a:t>
            </a:r>
            <a:r>
              <a:rPr lang="en-US" sz="2000" dirty="0"/>
              <a:t>balances for </a:t>
            </a:r>
            <a:r>
              <a:rPr lang="en-US" sz="2000" dirty="0" smtClean="0"/>
              <a:t>the </a:t>
            </a:r>
            <a:r>
              <a:rPr lang="en-US" sz="2000" dirty="0"/>
              <a:t>last billing cycle. </a:t>
            </a:r>
          </a:p>
          <a:p>
            <a:pPr indent="-287338">
              <a:lnSpc>
                <a:spcPct val="90000"/>
              </a:lnSpc>
              <a:buFont typeface="Wingdings" pitchFamily="2" charset="2"/>
              <a:buNone/>
            </a:pPr>
            <a:r>
              <a:rPr lang="en-US" sz="2000" dirty="0"/>
              <a:t>		For </a:t>
            </a:r>
            <a:r>
              <a:rPr lang="en-US" sz="2000" dirty="0" smtClean="0"/>
              <a:t>3 </a:t>
            </a:r>
            <a:r>
              <a:rPr lang="en-US" sz="2000" dirty="0"/>
              <a:t>days </a:t>
            </a:r>
            <a:r>
              <a:rPr lang="en-US" sz="2000" dirty="0" smtClean="0"/>
              <a:t>he </a:t>
            </a:r>
            <a:r>
              <a:rPr lang="en-US" sz="2000" dirty="0"/>
              <a:t>owed </a:t>
            </a:r>
            <a:r>
              <a:rPr lang="en-US" sz="2000" dirty="0" smtClean="0"/>
              <a:t>$212.41</a:t>
            </a:r>
            <a:r>
              <a:rPr lang="en-US" sz="2000" dirty="0"/>
              <a:t>. </a:t>
            </a:r>
          </a:p>
          <a:p>
            <a:pPr indent="-287338">
              <a:lnSpc>
                <a:spcPct val="90000"/>
              </a:lnSpc>
              <a:buFont typeface="Wingdings" pitchFamily="2" charset="2"/>
              <a:buNone/>
            </a:pPr>
            <a:r>
              <a:rPr lang="en-US" sz="2000" dirty="0"/>
              <a:t>		For </a:t>
            </a:r>
            <a:r>
              <a:rPr lang="en-US" sz="2000" dirty="0" smtClean="0"/>
              <a:t>8 </a:t>
            </a:r>
            <a:r>
              <a:rPr lang="en-US" sz="2000" dirty="0"/>
              <a:t>days </a:t>
            </a:r>
            <a:r>
              <a:rPr lang="en-US" sz="2000" dirty="0" smtClean="0"/>
              <a:t>he </a:t>
            </a:r>
            <a:r>
              <a:rPr lang="en-US" sz="2000" dirty="0"/>
              <a:t>owed </a:t>
            </a:r>
            <a:r>
              <a:rPr lang="en-US" sz="2000" dirty="0" smtClean="0"/>
              <a:t>$531.28. </a:t>
            </a:r>
            <a:endParaRPr lang="en-US" sz="2000" dirty="0"/>
          </a:p>
          <a:p>
            <a:pPr indent="-287338">
              <a:lnSpc>
                <a:spcPct val="90000"/>
              </a:lnSpc>
              <a:buFont typeface="Wingdings" pitchFamily="2" charset="2"/>
              <a:buNone/>
            </a:pPr>
            <a:r>
              <a:rPr lang="en-US" sz="2000" dirty="0"/>
              <a:t>		For </a:t>
            </a:r>
            <a:r>
              <a:rPr lang="en-US" sz="2000" dirty="0" smtClean="0"/>
              <a:t>5 </a:t>
            </a:r>
            <a:r>
              <a:rPr lang="en-US" sz="2000" dirty="0"/>
              <a:t>days </a:t>
            </a:r>
            <a:r>
              <a:rPr lang="en-US" sz="2000" dirty="0" smtClean="0"/>
              <a:t>he </a:t>
            </a:r>
            <a:r>
              <a:rPr lang="en-US" sz="2000" dirty="0"/>
              <a:t>owed </a:t>
            </a:r>
            <a:r>
              <a:rPr lang="en-US" sz="2000" dirty="0" smtClean="0"/>
              <a:t>$331.28. </a:t>
            </a:r>
            <a:endParaRPr lang="en-US" sz="2000" dirty="0"/>
          </a:p>
          <a:p>
            <a:pPr indent="-287338">
              <a:lnSpc>
                <a:spcPct val="90000"/>
              </a:lnSpc>
              <a:buFont typeface="Wingdings" pitchFamily="2" charset="2"/>
              <a:buNone/>
            </a:pPr>
            <a:r>
              <a:rPr lang="en-US" sz="2000" dirty="0"/>
              <a:t>		For </a:t>
            </a:r>
            <a:r>
              <a:rPr lang="en-US" sz="2000" dirty="0" smtClean="0"/>
              <a:t>15 </a:t>
            </a:r>
            <a:r>
              <a:rPr lang="en-US" sz="2000" dirty="0"/>
              <a:t>days </a:t>
            </a:r>
            <a:r>
              <a:rPr lang="en-US" sz="2000" dirty="0" smtClean="0"/>
              <a:t>he </a:t>
            </a:r>
            <a:r>
              <a:rPr lang="en-US" sz="2000" dirty="0"/>
              <a:t>owed </a:t>
            </a:r>
            <a:r>
              <a:rPr lang="en-US" sz="2000" dirty="0" smtClean="0"/>
              <a:t>$718.42. </a:t>
            </a:r>
            <a:endParaRPr lang="en-US" sz="2000" dirty="0"/>
          </a:p>
          <a:p>
            <a:pPr indent="-287338">
              <a:lnSpc>
                <a:spcPct val="90000"/>
              </a:lnSpc>
              <a:buFont typeface="Wingdings" pitchFamily="2" charset="2"/>
              <a:buNone/>
            </a:pPr>
            <a:r>
              <a:rPr lang="en-US" sz="2000" dirty="0"/>
              <a:t>	</a:t>
            </a:r>
            <a:r>
              <a:rPr lang="en-US" sz="2000" dirty="0" smtClean="0"/>
              <a:t>Find Allen’s </a:t>
            </a:r>
            <a:r>
              <a:rPr lang="en-US" sz="2000" dirty="0"/>
              <a:t>average daily balance.  </a:t>
            </a:r>
            <a:endParaRPr lang="en-US" sz="2000" dirty="0" smtClean="0"/>
          </a:p>
          <a:p>
            <a:pPr indent="-287338">
              <a:lnSpc>
                <a:spcPct val="90000"/>
              </a:lnSpc>
              <a:buFont typeface="Wingdings" pitchFamily="2" charset="2"/>
              <a:buNone/>
            </a:pPr>
            <a:endParaRPr lang="en-US" sz="2000" dirty="0"/>
          </a:p>
          <a:p>
            <a:pPr indent="-287338">
              <a:lnSpc>
                <a:spcPct val="90000"/>
              </a:lnSpc>
              <a:buNone/>
            </a:pPr>
            <a:r>
              <a:rPr lang="en-US" sz="2000" dirty="0"/>
              <a:t>b) </a:t>
            </a:r>
            <a:r>
              <a:rPr lang="en-US" sz="2000" dirty="0" smtClean="0"/>
              <a:t>Assuming he did not pay his bill in full, calculate Allen’s </a:t>
            </a:r>
            <a:r>
              <a:rPr lang="en-US" sz="2000" dirty="0"/>
              <a:t>finance charge if </a:t>
            </a:r>
            <a:r>
              <a:rPr lang="en-US" sz="2000" dirty="0" smtClean="0"/>
              <a:t>his </a:t>
            </a:r>
            <a:r>
              <a:rPr lang="en-US" sz="2000" dirty="0"/>
              <a:t>APR </a:t>
            </a:r>
            <a:r>
              <a:rPr lang="en-US" sz="2000"/>
              <a:t>was </a:t>
            </a:r>
            <a:r>
              <a:rPr lang="en-US" sz="2000" smtClean="0"/>
              <a:t>18%.   </a:t>
            </a:r>
            <a:endParaRPr lang="en-US" sz="2000" dirty="0"/>
          </a:p>
          <a:p>
            <a:pPr indent="-287338">
              <a:lnSpc>
                <a:spcPct val="90000"/>
              </a:lnSpc>
              <a:buFont typeface="Wingdings" pitchFamily="2" charset="2"/>
              <a:buNone/>
            </a:pPr>
            <a:r>
              <a:rPr lang="en-US" sz="2000" dirty="0" smtClean="0"/>
              <a:t> </a:t>
            </a:r>
            <a:endParaRPr lang="en-US" sz="2000" dirty="0"/>
          </a:p>
          <a:p>
            <a:pPr marL="0" indent="0" eaLnBrk="1" hangingPunct="1">
              <a:buNone/>
            </a:pPr>
            <a:endParaRPr lang="en-US" altLang="en-US" dirty="0"/>
          </a:p>
        </p:txBody>
      </p:sp>
    </p:spTree>
    <p:extLst>
      <p:ext uri="{BB962C8B-B14F-4D97-AF65-F5344CB8AC3E}">
        <p14:creationId xmlns:p14="http://schemas.microsoft.com/office/powerpoint/2010/main" val="3161809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35842" name="Rectangle 2"/>
          <p:cNvSpPr>
            <a:spLocks noGrp="1" noChangeArrowheads="1"/>
          </p:cNvSpPr>
          <p:nvPr>
            <p:ph type="title"/>
          </p:nvPr>
        </p:nvSpPr>
        <p:spPr/>
        <p:txBody>
          <a:bodyPr/>
          <a:lstStyle/>
          <a:p>
            <a:pPr eaLnBrk="1" hangingPunct="1"/>
            <a:r>
              <a:rPr lang="en-US" altLang="en-US" smtClean="0"/>
              <a:t>Look closely</a:t>
            </a:r>
          </a:p>
        </p:txBody>
      </p:sp>
      <p:sp>
        <p:nvSpPr>
          <p:cNvPr id="35843" name="Rectangle 3"/>
          <p:cNvSpPr>
            <a:spLocks noGrp="1" noChangeArrowheads="1"/>
          </p:cNvSpPr>
          <p:nvPr>
            <p:ph type="body" idx="1"/>
          </p:nvPr>
        </p:nvSpPr>
        <p:spPr/>
        <p:txBody>
          <a:bodyPr/>
          <a:lstStyle/>
          <a:p>
            <a:pPr eaLnBrk="1" hangingPunct="1"/>
            <a:r>
              <a:rPr lang="en-US" altLang="en-US" smtClean="0"/>
              <a:t>Credit limits</a:t>
            </a:r>
          </a:p>
          <a:p>
            <a:pPr lvl="1" eaLnBrk="1" hangingPunct="1"/>
            <a:r>
              <a:rPr lang="en-US" altLang="en-US" smtClean="0"/>
              <a:t>While the offer of credit may be guaranteed, the actual credit limit may not be</a:t>
            </a:r>
          </a:p>
          <a:p>
            <a:pPr eaLnBrk="1" hangingPunct="1"/>
            <a:r>
              <a:rPr lang="en-US" altLang="en-US" smtClean="0"/>
              <a:t>Balance transfers</a:t>
            </a:r>
          </a:p>
          <a:p>
            <a:pPr lvl="1" eaLnBrk="1" hangingPunct="1"/>
            <a:r>
              <a:rPr lang="en-US" altLang="en-US" smtClean="0"/>
              <a:t>If you don</a:t>
            </a:r>
            <a:r>
              <a:rPr lang="ja-JP" altLang="en-US" smtClean="0"/>
              <a:t>’</a:t>
            </a:r>
            <a:r>
              <a:rPr lang="en-US" altLang="ja-JP" smtClean="0"/>
              <a:t>t know your credit limit, it</a:t>
            </a:r>
            <a:r>
              <a:rPr lang="ja-JP" altLang="en-US" smtClean="0"/>
              <a:t>’</a:t>
            </a:r>
            <a:r>
              <a:rPr lang="en-US" altLang="ja-JP" smtClean="0"/>
              <a:t>s difficult to know if you can transfer balances from another card</a:t>
            </a:r>
            <a:endParaRPr lang="en-US" altLang="en-US" smtClean="0"/>
          </a:p>
        </p:txBody>
      </p:sp>
    </p:spTree>
    <p:extLst>
      <p:ext uri="{BB962C8B-B14F-4D97-AF65-F5344CB8AC3E}">
        <p14:creationId xmlns:p14="http://schemas.microsoft.com/office/powerpoint/2010/main" val="13396801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36866" name="Rectangle 6"/>
          <p:cNvSpPr>
            <a:spLocks noGrp="1" noChangeArrowheads="1"/>
          </p:cNvSpPr>
          <p:nvPr>
            <p:ph type="title"/>
          </p:nvPr>
        </p:nvSpPr>
        <p:spPr/>
        <p:txBody>
          <a:bodyPr/>
          <a:lstStyle/>
          <a:p>
            <a:pPr eaLnBrk="1" hangingPunct="1"/>
            <a:r>
              <a:rPr lang="en-US" altLang="en-US" smtClean="0"/>
              <a:t>Credit line</a:t>
            </a:r>
          </a:p>
        </p:txBody>
      </p:sp>
      <p:sp>
        <p:nvSpPr>
          <p:cNvPr id="36867" name="Rectangle 7"/>
          <p:cNvSpPr>
            <a:spLocks noGrp="1" noChangeArrowheads="1"/>
          </p:cNvSpPr>
          <p:nvPr>
            <p:ph type="body" idx="1"/>
          </p:nvPr>
        </p:nvSpPr>
        <p:spPr/>
        <p:txBody>
          <a:bodyPr/>
          <a:lstStyle/>
          <a:p>
            <a:pPr eaLnBrk="1" hangingPunct="1"/>
            <a:r>
              <a:rPr lang="en-US" altLang="en-US" smtClean="0"/>
              <a:t>Consumers don</a:t>
            </a:r>
            <a:r>
              <a:rPr lang="ja-JP" altLang="en-US" smtClean="0"/>
              <a:t>’</a:t>
            </a:r>
            <a:r>
              <a:rPr lang="en-US" altLang="ja-JP" smtClean="0"/>
              <a:t>t know when they apply what credit line they will receive</a:t>
            </a:r>
          </a:p>
          <a:p>
            <a:pPr lvl="1" eaLnBrk="1" hangingPunct="1"/>
            <a:r>
              <a:rPr lang="en-US" altLang="en-US" smtClean="0"/>
              <a:t>Many offers state </a:t>
            </a:r>
            <a:r>
              <a:rPr lang="ja-JP" altLang="en-US" smtClean="0"/>
              <a:t>“</a:t>
            </a:r>
            <a:r>
              <a:rPr lang="en-US" altLang="ja-JP" smtClean="0"/>
              <a:t>up to</a:t>
            </a:r>
            <a:r>
              <a:rPr lang="ja-JP" altLang="en-US" smtClean="0"/>
              <a:t>”</a:t>
            </a:r>
            <a:r>
              <a:rPr lang="en-US" altLang="ja-JP" smtClean="0"/>
              <a:t> a certain amount (for example: </a:t>
            </a:r>
            <a:r>
              <a:rPr lang="ja-JP" altLang="en-US" smtClean="0"/>
              <a:t>“</a:t>
            </a:r>
            <a:r>
              <a:rPr lang="en-US" altLang="ja-JP" smtClean="0"/>
              <a:t>up to</a:t>
            </a:r>
            <a:r>
              <a:rPr lang="ja-JP" altLang="en-US" smtClean="0"/>
              <a:t>”</a:t>
            </a:r>
            <a:r>
              <a:rPr lang="en-US" altLang="ja-JP" smtClean="0"/>
              <a:t> $25,000) </a:t>
            </a:r>
          </a:p>
          <a:p>
            <a:pPr eaLnBrk="1" hangingPunct="1"/>
            <a:r>
              <a:rPr lang="en-US" altLang="en-US" smtClean="0"/>
              <a:t>Key words — </a:t>
            </a:r>
            <a:r>
              <a:rPr lang="ja-JP" altLang="en-US" smtClean="0"/>
              <a:t>“</a:t>
            </a:r>
            <a:r>
              <a:rPr lang="en-US" altLang="ja-JP" smtClean="0"/>
              <a:t>up to</a:t>
            </a:r>
            <a:r>
              <a:rPr lang="ja-JP" altLang="en-US" smtClean="0"/>
              <a:t>”</a:t>
            </a:r>
            <a:endParaRPr lang="en-US" altLang="ja-JP" smtClean="0"/>
          </a:p>
          <a:p>
            <a:pPr lvl="1" eaLnBrk="1" hangingPunct="1"/>
            <a:r>
              <a:rPr lang="en-US" altLang="en-US" smtClean="0"/>
              <a:t>Company can—and often will—give consumer a lower credit limit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37890" name="Rectangle 6"/>
          <p:cNvSpPr>
            <a:spLocks noGrp="1" noChangeArrowheads="1"/>
          </p:cNvSpPr>
          <p:nvPr>
            <p:ph type="title"/>
          </p:nvPr>
        </p:nvSpPr>
        <p:spPr/>
        <p:txBody>
          <a:bodyPr/>
          <a:lstStyle/>
          <a:p>
            <a:pPr eaLnBrk="1" hangingPunct="1"/>
            <a:r>
              <a:rPr lang="en-US" altLang="en-US" smtClean="0"/>
              <a:t>Balance transfers</a:t>
            </a:r>
          </a:p>
        </p:txBody>
      </p:sp>
      <p:sp>
        <p:nvSpPr>
          <p:cNvPr id="37891" name="Rectangle 7"/>
          <p:cNvSpPr>
            <a:spLocks noGrp="1" noChangeArrowheads="1"/>
          </p:cNvSpPr>
          <p:nvPr>
            <p:ph type="body" idx="1"/>
          </p:nvPr>
        </p:nvSpPr>
        <p:spPr/>
        <p:txBody>
          <a:bodyPr/>
          <a:lstStyle/>
          <a:p>
            <a:pPr eaLnBrk="1" hangingPunct="1"/>
            <a:r>
              <a:rPr lang="en-US" altLang="en-US" smtClean="0"/>
              <a:t>Many offers include the opportunity to transfer a balance from one card to another without a fee</a:t>
            </a:r>
          </a:p>
          <a:p>
            <a:pPr lvl="1" eaLnBrk="1" hangingPunct="1"/>
            <a:r>
              <a:rPr lang="en-US" altLang="en-US" smtClean="0"/>
              <a:t>Consumer should ask if this is a limited time offer</a:t>
            </a:r>
          </a:p>
          <a:p>
            <a:pPr lvl="1" eaLnBrk="1" hangingPunct="1"/>
            <a:r>
              <a:rPr lang="en-US" altLang="en-US" smtClean="0"/>
              <a:t>Transfer balance after receiving card</a:t>
            </a:r>
          </a:p>
          <a:p>
            <a:pPr lvl="2" eaLnBrk="1" hangingPunct="1"/>
            <a:r>
              <a:rPr lang="en-US" altLang="en-US" smtClean="0"/>
              <a:t>If the balance transferred is higher than the new credit limit, the company may only transfer a portion of the balance, or may decline the whole transfer, leaving a balance on the old card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17410" name="Rectangle 2"/>
          <p:cNvSpPr>
            <a:spLocks noGrp="1" noChangeArrowheads="1"/>
          </p:cNvSpPr>
          <p:nvPr>
            <p:ph type="title"/>
          </p:nvPr>
        </p:nvSpPr>
        <p:spPr/>
        <p:txBody>
          <a:bodyPr/>
          <a:lstStyle/>
          <a:p>
            <a:pPr eaLnBrk="1" hangingPunct="1"/>
            <a:r>
              <a:rPr lang="en-US" altLang="en-US" dirty="0" smtClean="0"/>
              <a:t>Learning Targets</a:t>
            </a:r>
          </a:p>
        </p:txBody>
      </p:sp>
      <p:sp>
        <p:nvSpPr>
          <p:cNvPr id="17411" name="Rectangle 3"/>
          <p:cNvSpPr>
            <a:spLocks noGrp="1" noChangeArrowheads="1"/>
          </p:cNvSpPr>
          <p:nvPr>
            <p:ph type="body" idx="1"/>
          </p:nvPr>
        </p:nvSpPr>
        <p:spPr/>
        <p:txBody>
          <a:bodyPr/>
          <a:lstStyle/>
          <a:p>
            <a:pPr eaLnBrk="1" hangingPunct="1"/>
            <a:r>
              <a:rPr lang="en-US" altLang="en-US" dirty="0" smtClean="0"/>
              <a:t>Identify the terms of the </a:t>
            </a:r>
            <a:r>
              <a:rPr lang="en-US" altLang="en-US" dirty="0" smtClean="0">
                <a:solidFill>
                  <a:srgbClr val="198910"/>
                </a:solidFill>
              </a:rPr>
              <a:t>agreement</a:t>
            </a:r>
            <a:r>
              <a:rPr lang="en-US" altLang="en-US" dirty="0" smtClean="0"/>
              <a:t> that consumers have with their credit card issuers?</a:t>
            </a:r>
          </a:p>
          <a:p>
            <a:pPr eaLnBrk="1" hangingPunct="1"/>
            <a:r>
              <a:rPr lang="en-US" altLang="en-US" dirty="0" smtClean="0"/>
              <a:t>Learn how interest charges are calculated </a:t>
            </a:r>
          </a:p>
          <a:p>
            <a:pPr eaLnBrk="1" hangingPunct="1"/>
            <a:r>
              <a:rPr lang="en-US" altLang="en-US" dirty="0" smtClean="0"/>
              <a:t>Understand how credit cards work and that how you use your cards can affect your credit history.</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38914" name="Rectangle 6"/>
          <p:cNvSpPr>
            <a:spLocks noGrp="1" noChangeArrowheads="1"/>
          </p:cNvSpPr>
          <p:nvPr>
            <p:ph type="ctrTitle"/>
          </p:nvPr>
        </p:nvSpPr>
        <p:spPr>
          <a:xfrm>
            <a:off x="2133600" y="2438400"/>
            <a:ext cx="6400800" cy="1600200"/>
          </a:xfrm>
        </p:spPr>
        <p:txBody>
          <a:bodyPr/>
          <a:lstStyle/>
          <a:p>
            <a:pPr eaLnBrk="1" hangingPunct="1"/>
            <a:r>
              <a:rPr lang="en-US" altLang="en-US" smtClean="0"/>
              <a:t>Card Terms and Conditions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39938" name="Rectangle 6"/>
          <p:cNvSpPr>
            <a:spLocks noGrp="1" noChangeArrowheads="1"/>
          </p:cNvSpPr>
          <p:nvPr>
            <p:ph type="title"/>
          </p:nvPr>
        </p:nvSpPr>
        <p:spPr/>
        <p:txBody>
          <a:bodyPr/>
          <a:lstStyle/>
          <a:p>
            <a:pPr eaLnBrk="1" hangingPunct="1"/>
            <a:r>
              <a:rPr lang="en-US" altLang="en-US" smtClean="0"/>
              <a:t>Cardholder agreements</a:t>
            </a:r>
          </a:p>
        </p:txBody>
      </p:sp>
      <p:sp>
        <p:nvSpPr>
          <p:cNvPr id="39939" name="Rectangle 7"/>
          <p:cNvSpPr>
            <a:spLocks noGrp="1" noChangeArrowheads="1"/>
          </p:cNvSpPr>
          <p:nvPr>
            <p:ph type="body" idx="1"/>
          </p:nvPr>
        </p:nvSpPr>
        <p:spPr/>
        <p:txBody>
          <a:bodyPr/>
          <a:lstStyle/>
          <a:p>
            <a:pPr eaLnBrk="1" hangingPunct="1"/>
            <a:r>
              <a:rPr lang="en-US" altLang="en-US" smtClean="0"/>
              <a:t>Sent with every new card</a:t>
            </a:r>
          </a:p>
          <a:p>
            <a:pPr eaLnBrk="1" hangingPunct="1"/>
            <a:r>
              <a:rPr lang="en-US" altLang="en-US" smtClean="0"/>
              <a:t>Legal contract between consumer and the card issuer</a:t>
            </a:r>
          </a:p>
          <a:p>
            <a:pPr eaLnBrk="1" hangingPunct="1"/>
            <a:r>
              <a:rPr lang="en-US" altLang="en-US" smtClean="0"/>
              <a:t>By using the card, consumer agrees to honor the terms and conditions in the agreement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40962" name="Rectangle 6"/>
          <p:cNvSpPr>
            <a:spLocks noGrp="1" noChangeArrowheads="1"/>
          </p:cNvSpPr>
          <p:nvPr>
            <p:ph type="title"/>
          </p:nvPr>
        </p:nvSpPr>
        <p:spPr/>
        <p:txBody>
          <a:bodyPr/>
          <a:lstStyle/>
          <a:p>
            <a:pPr eaLnBrk="1" hangingPunct="1"/>
            <a:r>
              <a:rPr lang="en-US" altLang="en-US" smtClean="0"/>
              <a:t>Subject to change</a:t>
            </a:r>
          </a:p>
        </p:txBody>
      </p:sp>
      <p:sp>
        <p:nvSpPr>
          <p:cNvPr id="40963" name="Rectangle 7"/>
          <p:cNvSpPr>
            <a:spLocks noGrp="1" noChangeArrowheads="1"/>
          </p:cNvSpPr>
          <p:nvPr>
            <p:ph type="body" idx="1"/>
          </p:nvPr>
        </p:nvSpPr>
        <p:spPr>
          <a:xfrm>
            <a:off x="762000" y="2362200"/>
            <a:ext cx="7848600" cy="3657600"/>
          </a:xfrm>
        </p:spPr>
        <p:txBody>
          <a:bodyPr/>
          <a:lstStyle/>
          <a:p>
            <a:pPr eaLnBrk="1" hangingPunct="1">
              <a:lnSpc>
                <a:spcPct val="90000"/>
              </a:lnSpc>
            </a:pPr>
            <a:r>
              <a:rPr lang="en-US" altLang="en-US" sz="2000" smtClean="0"/>
              <a:t>Card terms and conditions are subject to change at any time</a:t>
            </a:r>
          </a:p>
          <a:p>
            <a:pPr lvl="1" eaLnBrk="1" hangingPunct="1">
              <a:lnSpc>
                <a:spcPct val="90000"/>
              </a:lnSpc>
            </a:pPr>
            <a:r>
              <a:rPr lang="en-US" altLang="en-US" sz="1600" smtClean="0"/>
              <a:t>Change notices are usually sent by mail, along with the monthly statement </a:t>
            </a:r>
          </a:p>
          <a:p>
            <a:pPr lvl="1" eaLnBrk="1" hangingPunct="1">
              <a:lnSpc>
                <a:spcPct val="90000"/>
              </a:lnSpc>
            </a:pPr>
            <a:r>
              <a:rPr lang="en-US" altLang="en-US" sz="1600" smtClean="0"/>
              <a:t>Consumers should review everything sent by issuer, even if it looks like junk mail</a:t>
            </a:r>
          </a:p>
          <a:p>
            <a:pPr lvl="1" eaLnBrk="1" hangingPunct="1">
              <a:lnSpc>
                <a:spcPct val="90000"/>
              </a:lnSpc>
            </a:pPr>
            <a:r>
              <a:rPr lang="en-US" altLang="en-US" sz="1600" smtClean="0"/>
              <a:t>Notices must be sent at least 45 days before the change takes effect</a:t>
            </a:r>
          </a:p>
          <a:p>
            <a:pPr lvl="1" eaLnBrk="1" hangingPunct="1">
              <a:lnSpc>
                <a:spcPct val="90000"/>
              </a:lnSpc>
            </a:pPr>
            <a:r>
              <a:rPr lang="en-US" altLang="en-US" sz="1600" smtClean="0"/>
              <a:t>New rate will apply only to new transactions unless an intro rate has expired, a variable rate has changed, you</a:t>
            </a:r>
            <a:r>
              <a:rPr lang="ja-JP" altLang="en-US" sz="1600" smtClean="0"/>
              <a:t>’</a:t>
            </a:r>
            <a:r>
              <a:rPr lang="en-US" altLang="ja-JP" sz="1600" smtClean="0"/>
              <a:t>re more than 60 days late or haven</a:t>
            </a:r>
            <a:r>
              <a:rPr lang="ja-JP" altLang="en-US" sz="1600" smtClean="0"/>
              <a:t>’</a:t>
            </a:r>
            <a:r>
              <a:rPr lang="en-US" altLang="ja-JP" sz="1600" smtClean="0"/>
              <a:t>t paid as agreed under a workout agreement</a:t>
            </a:r>
          </a:p>
          <a:p>
            <a:pPr lvl="1" eaLnBrk="1" hangingPunct="1">
              <a:lnSpc>
                <a:spcPct val="90000"/>
              </a:lnSpc>
            </a:pPr>
            <a:r>
              <a:rPr lang="en-US" altLang="en-US" sz="1600" smtClean="0"/>
              <a:t>If your credit card company is going to make changes in certain fees (but not your APR), it must give you the option to cancel the card before these fee increases take effect.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43010" name="Rectangle 6"/>
          <p:cNvSpPr>
            <a:spLocks noGrp="1" noChangeArrowheads="1"/>
          </p:cNvSpPr>
          <p:nvPr>
            <p:ph type="title"/>
          </p:nvPr>
        </p:nvSpPr>
        <p:spPr/>
        <p:txBody>
          <a:bodyPr/>
          <a:lstStyle/>
          <a:p>
            <a:pPr eaLnBrk="1" hangingPunct="1"/>
            <a:r>
              <a:rPr lang="en-US" altLang="en-US" smtClean="0"/>
              <a:t>Keep all paperwork</a:t>
            </a:r>
          </a:p>
        </p:txBody>
      </p:sp>
      <p:sp>
        <p:nvSpPr>
          <p:cNvPr id="43011" name="Rectangle 7"/>
          <p:cNvSpPr>
            <a:spLocks noGrp="1" noChangeArrowheads="1"/>
          </p:cNvSpPr>
          <p:nvPr>
            <p:ph type="body" idx="1"/>
          </p:nvPr>
        </p:nvSpPr>
        <p:spPr/>
        <p:txBody>
          <a:bodyPr/>
          <a:lstStyle/>
          <a:p>
            <a:pPr eaLnBrk="1" hangingPunct="1"/>
            <a:r>
              <a:rPr lang="en-US" altLang="en-US" smtClean="0"/>
              <a:t>Save card terms and conditions in an easily accessible file for easy reference</a:t>
            </a:r>
          </a:p>
          <a:p>
            <a:pPr eaLnBrk="1" hangingPunct="1"/>
            <a:r>
              <a:rPr lang="en-US" altLang="en-US" smtClean="0"/>
              <a:t>When the company updates your cardholder agreement, replace the old copy with the new one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44034" name="Rectangle 8"/>
          <p:cNvSpPr>
            <a:spLocks noGrp="1" noChangeArrowheads="1"/>
          </p:cNvSpPr>
          <p:nvPr>
            <p:ph type="title"/>
          </p:nvPr>
        </p:nvSpPr>
        <p:spPr/>
        <p:txBody>
          <a:bodyPr/>
          <a:lstStyle/>
          <a:p>
            <a:pPr eaLnBrk="1" hangingPunct="1"/>
            <a:r>
              <a:rPr lang="en-US" altLang="en-US" smtClean="0"/>
              <a:t>Annual percentage rate (APR)</a:t>
            </a:r>
          </a:p>
        </p:txBody>
      </p:sp>
      <p:sp>
        <p:nvSpPr>
          <p:cNvPr id="44035" name="Rectangle 9"/>
          <p:cNvSpPr>
            <a:spLocks noGrp="1" noChangeArrowheads="1"/>
          </p:cNvSpPr>
          <p:nvPr>
            <p:ph type="body" idx="1"/>
          </p:nvPr>
        </p:nvSpPr>
        <p:spPr/>
        <p:txBody>
          <a:bodyPr/>
          <a:lstStyle/>
          <a:p>
            <a:pPr eaLnBrk="1" hangingPunct="1"/>
            <a:r>
              <a:rPr lang="en-US" altLang="en-US" smtClean="0"/>
              <a:t>Card</a:t>
            </a:r>
            <a:r>
              <a:rPr lang="ja-JP" altLang="en-US" smtClean="0"/>
              <a:t>’</a:t>
            </a:r>
            <a:r>
              <a:rPr lang="en-US" altLang="ja-JP" smtClean="0"/>
              <a:t>s interest charge, expressed as a yearly rate</a:t>
            </a:r>
          </a:p>
          <a:p>
            <a:pPr eaLnBrk="1" hangingPunct="1"/>
            <a:r>
              <a:rPr lang="en-US" altLang="en-US" smtClean="0"/>
              <a:t>The interest rate is the cost of borrowing money from the credit card company</a:t>
            </a:r>
          </a:p>
          <a:p>
            <a:pPr eaLnBrk="1" hangingPunct="1"/>
            <a:r>
              <a:rPr lang="en-US" altLang="en-US" smtClean="0"/>
              <a:t>Your card</a:t>
            </a:r>
            <a:r>
              <a:rPr lang="ja-JP" altLang="en-US" smtClean="0"/>
              <a:t>’</a:t>
            </a:r>
            <a:r>
              <a:rPr lang="en-US" altLang="ja-JP" smtClean="0"/>
              <a:t>s interest rate is usually for purchases — if you withdraw cash you might be charged a higher interest rate</a:t>
            </a:r>
            <a:endParaRPr lang="en-US" altLang="en-US"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45058" name="Rectangle 6"/>
          <p:cNvSpPr>
            <a:spLocks noGrp="1" noChangeArrowheads="1"/>
          </p:cNvSpPr>
          <p:nvPr>
            <p:ph type="title"/>
          </p:nvPr>
        </p:nvSpPr>
        <p:spPr/>
        <p:txBody>
          <a:bodyPr/>
          <a:lstStyle/>
          <a:p>
            <a:pPr eaLnBrk="1" hangingPunct="1"/>
            <a:r>
              <a:rPr lang="en-US" altLang="en-US" smtClean="0"/>
              <a:t>Variable rates</a:t>
            </a:r>
          </a:p>
        </p:txBody>
      </p:sp>
      <p:sp>
        <p:nvSpPr>
          <p:cNvPr id="45059" name="Rectangle 7"/>
          <p:cNvSpPr>
            <a:spLocks noGrp="1" noChangeArrowheads="1"/>
          </p:cNvSpPr>
          <p:nvPr>
            <p:ph type="body" idx="1"/>
          </p:nvPr>
        </p:nvSpPr>
        <p:spPr/>
        <p:txBody>
          <a:bodyPr/>
          <a:lstStyle/>
          <a:p>
            <a:pPr eaLnBrk="1" hangingPunct="1"/>
            <a:r>
              <a:rPr lang="en-US" altLang="en-US" smtClean="0"/>
              <a:t>If card has a variable rate, the APR will change when interest rates go up or down</a:t>
            </a:r>
          </a:p>
          <a:p>
            <a:pPr eaLnBrk="1" hangingPunct="1"/>
            <a:r>
              <a:rPr lang="en-US" altLang="en-US" smtClean="0"/>
              <a:t>Variable interest rates change according to a set formula using an </a:t>
            </a:r>
            <a:r>
              <a:rPr lang="ja-JP" altLang="en-US" smtClean="0"/>
              <a:t>“</a:t>
            </a:r>
            <a:r>
              <a:rPr lang="en-US" altLang="ja-JP" smtClean="0"/>
              <a:t>index</a:t>
            </a:r>
            <a:r>
              <a:rPr lang="ja-JP" altLang="en-US" smtClean="0"/>
              <a:t>”</a:t>
            </a:r>
            <a:r>
              <a:rPr lang="en-US" altLang="ja-JP" smtClean="0"/>
              <a:t> and a </a:t>
            </a:r>
            <a:r>
              <a:rPr lang="ja-JP" altLang="en-US" smtClean="0"/>
              <a:t>“</a:t>
            </a:r>
            <a:r>
              <a:rPr lang="en-US" altLang="ja-JP" smtClean="0"/>
              <a:t>margin</a:t>
            </a:r>
            <a:r>
              <a:rPr lang="ja-JP" altLang="en-US" smtClean="0"/>
              <a:t>”</a:t>
            </a:r>
            <a:endParaRPr lang="en-US" altLang="ja-JP" smtClean="0"/>
          </a:p>
          <a:p>
            <a:pPr eaLnBrk="1" hangingPunct="1"/>
            <a:r>
              <a:rPr lang="en-US" altLang="en-US" smtClean="0"/>
              <a:t>The most common index is the Prime Rate published in the business sections of major newspapers and online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46082" name="Rectangle 6"/>
          <p:cNvSpPr>
            <a:spLocks noGrp="1" noChangeArrowheads="1"/>
          </p:cNvSpPr>
          <p:nvPr>
            <p:ph type="title"/>
          </p:nvPr>
        </p:nvSpPr>
        <p:spPr/>
        <p:txBody>
          <a:bodyPr/>
          <a:lstStyle/>
          <a:p>
            <a:pPr eaLnBrk="1" hangingPunct="1"/>
            <a:r>
              <a:rPr lang="en-US" altLang="en-US" smtClean="0"/>
              <a:t>Prime Rate</a:t>
            </a:r>
          </a:p>
        </p:txBody>
      </p:sp>
      <p:sp>
        <p:nvSpPr>
          <p:cNvPr id="46083" name="Rectangle 7"/>
          <p:cNvSpPr>
            <a:spLocks noGrp="1" noChangeArrowheads="1"/>
          </p:cNvSpPr>
          <p:nvPr>
            <p:ph type="body" idx="1"/>
          </p:nvPr>
        </p:nvSpPr>
        <p:spPr>
          <a:xfrm>
            <a:off x="762000" y="2362200"/>
            <a:ext cx="7696200" cy="3810000"/>
          </a:xfrm>
        </p:spPr>
        <p:txBody>
          <a:bodyPr/>
          <a:lstStyle/>
          <a:p>
            <a:pPr eaLnBrk="1" hangingPunct="1"/>
            <a:r>
              <a:rPr lang="en-US" altLang="en-US" smtClean="0"/>
              <a:t>The interest rate banks charge their most qualified borrowers</a:t>
            </a:r>
          </a:p>
          <a:p>
            <a:pPr eaLnBrk="1" hangingPunct="1"/>
            <a:r>
              <a:rPr lang="en-US" altLang="en-US" smtClean="0"/>
              <a:t>Prime Rate is the </a:t>
            </a:r>
            <a:r>
              <a:rPr lang="ja-JP" altLang="en-US" smtClean="0"/>
              <a:t>“</a:t>
            </a:r>
            <a:r>
              <a:rPr lang="en-US" altLang="ja-JP" smtClean="0"/>
              <a:t>index</a:t>
            </a:r>
            <a:r>
              <a:rPr lang="ja-JP" altLang="en-US" smtClean="0"/>
              <a:t>”</a:t>
            </a:r>
            <a:r>
              <a:rPr lang="en-US" altLang="ja-JP" smtClean="0"/>
              <a:t> most commonly used to set interest rates on variable rate credit cards</a:t>
            </a:r>
          </a:p>
          <a:p>
            <a:pPr lvl="1" eaLnBrk="1" hangingPunct="1"/>
            <a:r>
              <a:rPr lang="en-US" altLang="en-US" smtClean="0"/>
              <a:t>Other indexes used include the London Interbank Offering Rate (LIBOR)</a:t>
            </a:r>
          </a:p>
          <a:p>
            <a:pPr lvl="1" eaLnBrk="1" hangingPunct="1"/>
            <a:r>
              <a:rPr lang="en-US" altLang="en-US" smtClean="0"/>
              <a:t>Indexes are published in the business sections of major newspapers and online</a:t>
            </a:r>
          </a:p>
          <a:p>
            <a:pPr lvl="1" eaLnBrk="1" hangingPunct="1"/>
            <a:endParaRPr lang="en-US" altLang="en-US"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47106" name="Rectangle 6"/>
          <p:cNvSpPr>
            <a:spLocks noGrp="1" noChangeArrowheads="1"/>
          </p:cNvSpPr>
          <p:nvPr>
            <p:ph type="title"/>
          </p:nvPr>
        </p:nvSpPr>
        <p:spPr/>
        <p:txBody>
          <a:bodyPr/>
          <a:lstStyle/>
          <a:p>
            <a:pPr eaLnBrk="1" hangingPunct="1"/>
            <a:r>
              <a:rPr lang="en-US" altLang="en-US" smtClean="0"/>
              <a:t>Fixed rates</a:t>
            </a:r>
          </a:p>
        </p:txBody>
      </p:sp>
      <p:sp>
        <p:nvSpPr>
          <p:cNvPr id="47107" name="Rectangle 7"/>
          <p:cNvSpPr>
            <a:spLocks noGrp="1" noChangeArrowheads="1"/>
          </p:cNvSpPr>
          <p:nvPr>
            <p:ph type="body" idx="1"/>
          </p:nvPr>
        </p:nvSpPr>
        <p:spPr/>
        <p:txBody>
          <a:bodyPr/>
          <a:lstStyle/>
          <a:p>
            <a:pPr eaLnBrk="1" hangingPunct="1"/>
            <a:r>
              <a:rPr lang="en-US" altLang="en-US" smtClean="0"/>
              <a:t>If an issuer calls a rate </a:t>
            </a:r>
            <a:r>
              <a:rPr lang="ja-JP" altLang="en-US" smtClean="0"/>
              <a:t>“</a:t>
            </a:r>
            <a:r>
              <a:rPr lang="en-US" altLang="ja-JP" smtClean="0"/>
              <a:t>fixed</a:t>
            </a:r>
            <a:r>
              <a:rPr lang="ja-JP" altLang="en-US" smtClean="0"/>
              <a:t>”</a:t>
            </a:r>
            <a:r>
              <a:rPr lang="en-US" altLang="ja-JP" smtClean="0"/>
              <a:t> the rate can</a:t>
            </a:r>
            <a:r>
              <a:rPr lang="ja-JP" altLang="en-US" smtClean="0"/>
              <a:t>’</a:t>
            </a:r>
            <a:r>
              <a:rPr lang="en-US" altLang="ja-JP" smtClean="0"/>
              <a:t>t change ever, for any reason. So issuers will use terms like </a:t>
            </a:r>
            <a:r>
              <a:rPr lang="ja-JP" altLang="en-US" smtClean="0"/>
              <a:t>“</a:t>
            </a:r>
            <a:r>
              <a:rPr lang="en-US" altLang="ja-JP" smtClean="0"/>
              <a:t>non-variable</a:t>
            </a:r>
            <a:r>
              <a:rPr lang="ja-JP" altLang="en-US" smtClean="0"/>
              <a:t>”</a:t>
            </a:r>
            <a:r>
              <a:rPr lang="en-US" altLang="ja-JP" smtClean="0"/>
              <a:t> for rates that </a:t>
            </a:r>
            <a:r>
              <a:rPr lang="en-US" altLang="ja-JP" u="sng" smtClean="0"/>
              <a:t>do not</a:t>
            </a:r>
            <a:r>
              <a:rPr lang="en-US" altLang="ja-JP" smtClean="0"/>
              <a:t> vary with the Prime Rate.</a:t>
            </a:r>
          </a:p>
          <a:p>
            <a:pPr eaLnBrk="1" hangingPunct="1"/>
            <a:r>
              <a:rPr lang="en-US" altLang="en-US" smtClean="0"/>
              <a:t>Non-variable rates can change at any time after the first year, or whenever you are more than 60 days past due, with 45 days notice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48130" name="Rectangle 6"/>
          <p:cNvSpPr>
            <a:spLocks noGrp="1" noChangeArrowheads="1"/>
          </p:cNvSpPr>
          <p:nvPr>
            <p:ph type="title"/>
          </p:nvPr>
        </p:nvSpPr>
        <p:spPr/>
        <p:txBody>
          <a:bodyPr/>
          <a:lstStyle/>
          <a:p>
            <a:pPr eaLnBrk="1" hangingPunct="1"/>
            <a:r>
              <a:rPr lang="en-US" altLang="en-US" smtClean="0"/>
              <a:t>Default or penalty rates</a:t>
            </a:r>
          </a:p>
        </p:txBody>
      </p:sp>
      <p:sp>
        <p:nvSpPr>
          <p:cNvPr id="48131" name="Rectangle 7"/>
          <p:cNvSpPr>
            <a:spLocks noGrp="1" noChangeArrowheads="1"/>
          </p:cNvSpPr>
          <p:nvPr>
            <p:ph type="body" idx="1"/>
          </p:nvPr>
        </p:nvSpPr>
        <p:spPr/>
        <p:txBody>
          <a:bodyPr/>
          <a:lstStyle/>
          <a:p>
            <a:pPr eaLnBrk="1" hangingPunct="1"/>
            <a:r>
              <a:rPr lang="en-US" altLang="en-US" smtClean="0"/>
              <a:t>Higher interest rates charged for late payments or decline in credit</a:t>
            </a:r>
          </a:p>
          <a:p>
            <a:pPr eaLnBrk="1" hangingPunct="1"/>
            <a:r>
              <a:rPr lang="en-US" altLang="en-US" smtClean="0"/>
              <a:t>Default factors</a:t>
            </a:r>
          </a:p>
          <a:p>
            <a:pPr lvl="1" eaLnBrk="1" hangingPunct="1"/>
            <a:r>
              <a:rPr lang="en-US" altLang="en-US" smtClean="0"/>
              <a:t>Late payment</a:t>
            </a:r>
          </a:p>
          <a:p>
            <a:pPr lvl="1" eaLnBrk="1" hangingPunct="1"/>
            <a:r>
              <a:rPr lang="en-US" altLang="en-US" smtClean="0"/>
              <a:t>Bounced check</a:t>
            </a:r>
          </a:p>
          <a:p>
            <a:pPr lvl="1" eaLnBrk="1" hangingPunct="1"/>
            <a:r>
              <a:rPr lang="en-US" altLang="en-US" smtClean="0"/>
              <a:t>You default on another account you have with the same creditor</a:t>
            </a:r>
          </a:p>
          <a:p>
            <a:pPr eaLnBrk="1" hangingPunct="1"/>
            <a:r>
              <a:rPr lang="en-US" altLang="en-US" smtClean="0"/>
              <a:t>Higher rate will apply to new transactions only, unless you are more than 60 days late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49154" name="Rectangle 2"/>
          <p:cNvSpPr>
            <a:spLocks noGrp="1" noChangeArrowheads="1"/>
          </p:cNvSpPr>
          <p:nvPr>
            <p:ph type="title"/>
          </p:nvPr>
        </p:nvSpPr>
        <p:spPr/>
        <p:txBody>
          <a:bodyPr/>
          <a:lstStyle/>
          <a:p>
            <a:pPr eaLnBrk="1" hangingPunct="1"/>
            <a:r>
              <a:rPr lang="en-US" altLang="en-US" smtClean="0"/>
              <a:t>Default with other creditors</a:t>
            </a:r>
          </a:p>
        </p:txBody>
      </p:sp>
      <p:sp>
        <p:nvSpPr>
          <p:cNvPr id="49155" name="Rectangle 3"/>
          <p:cNvSpPr>
            <a:spLocks noGrp="1" noChangeArrowheads="1"/>
          </p:cNvSpPr>
          <p:nvPr>
            <p:ph type="body" idx="1"/>
          </p:nvPr>
        </p:nvSpPr>
        <p:spPr/>
        <p:txBody>
          <a:bodyPr/>
          <a:lstStyle/>
          <a:p>
            <a:pPr eaLnBrk="1" hangingPunct="1"/>
            <a:r>
              <a:rPr lang="en-US" altLang="en-US" smtClean="0"/>
              <a:t>Some companies raise your interest if your credit score declines, but they must give you 45 days notice about the change</a:t>
            </a:r>
          </a:p>
          <a:p>
            <a:pPr eaLnBrk="1" hangingPunct="1"/>
            <a:r>
              <a:rPr lang="en-US" altLang="en-US" smtClean="0"/>
              <a:t>This is sometimes called </a:t>
            </a:r>
            <a:r>
              <a:rPr lang="ja-JP" altLang="en-US" smtClean="0"/>
              <a:t>“</a:t>
            </a:r>
            <a:r>
              <a:rPr lang="en-US" altLang="ja-JP" smtClean="0"/>
              <a:t>universal default</a:t>
            </a:r>
            <a:r>
              <a:rPr lang="ja-JP" altLang="en-US" smtClean="0"/>
              <a:t>”</a:t>
            </a:r>
            <a:endParaRPr lang="en-US" alt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19458" name="Rectangle 8"/>
          <p:cNvSpPr>
            <a:spLocks noGrp="1" noChangeArrowheads="1"/>
          </p:cNvSpPr>
          <p:nvPr>
            <p:ph type="title"/>
          </p:nvPr>
        </p:nvSpPr>
        <p:spPr/>
        <p:txBody>
          <a:bodyPr/>
          <a:lstStyle/>
          <a:p>
            <a:pPr eaLnBrk="1" hangingPunct="1"/>
            <a:r>
              <a:rPr lang="en-US" altLang="en-US" smtClean="0"/>
              <a:t>Credit cards</a:t>
            </a:r>
          </a:p>
        </p:txBody>
      </p:sp>
      <p:sp>
        <p:nvSpPr>
          <p:cNvPr id="19459" name="Rectangle 9"/>
          <p:cNvSpPr>
            <a:spLocks noGrp="1" noChangeArrowheads="1"/>
          </p:cNvSpPr>
          <p:nvPr>
            <p:ph type="body" idx="1"/>
          </p:nvPr>
        </p:nvSpPr>
        <p:spPr/>
        <p:txBody>
          <a:bodyPr/>
          <a:lstStyle/>
          <a:p>
            <a:pPr eaLnBrk="1" hangingPunct="1"/>
            <a:r>
              <a:rPr lang="en-US" altLang="en-US" smtClean="0"/>
              <a:t>The average household receives five credit card offers per month in the mail, and more by telephone and the Internet</a:t>
            </a:r>
          </a:p>
          <a:p>
            <a:pPr eaLnBrk="1" hangingPunct="1"/>
            <a:r>
              <a:rPr lang="en-US" altLang="en-US" smtClean="0"/>
              <a:t>This array of choices makes it difficult to:</a:t>
            </a:r>
          </a:p>
          <a:p>
            <a:pPr lvl="1" eaLnBrk="1" hangingPunct="1"/>
            <a:r>
              <a:rPr lang="en-US" altLang="en-US" smtClean="0"/>
              <a:t>Sort through offers</a:t>
            </a:r>
          </a:p>
          <a:p>
            <a:pPr lvl="1" eaLnBrk="1" hangingPunct="1"/>
            <a:r>
              <a:rPr lang="en-US" altLang="en-US" smtClean="0"/>
              <a:t>Understand terms &amp; conditions</a:t>
            </a:r>
          </a:p>
          <a:p>
            <a:pPr lvl="1" eaLnBrk="1" hangingPunct="1"/>
            <a:r>
              <a:rPr lang="en-US" altLang="en-US" smtClean="0"/>
              <a:t>Select the right card</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50178" name="Rectangle 6"/>
          <p:cNvSpPr>
            <a:spLocks noGrp="1" noChangeArrowheads="1"/>
          </p:cNvSpPr>
          <p:nvPr>
            <p:ph type="title"/>
          </p:nvPr>
        </p:nvSpPr>
        <p:spPr/>
        <p:txBody>
          <a:bodyPr/>
          <a:lstStyle/>
          <a:p>
            <a:pPr eaLnBrk="1" hangingPunct="1"/>
            <a:r>
              <a:rPr lang="en-US" altLang="en-US" smtClean="0"/>
              <a:t>Cash advance APR </a:t>
            </a:r>
          </a:p>
        </p:txBody>
      </p:sp>
      <p:sp>
        <p:nvSpPr>
          <p:cNvPr id="50179" name="Rectangle 7"/>
          <p:cNvSpPr>
            <a:spLocks noGrp="1" noChangeArrowheads="1"/>
          </p:cNvSpPr>
          <p:nvPr>
            <p:ph type="body" idx="1"/>
          </p:nvPr>
        </p:nvSpPr>
        <p:spPr/>
        <p:txBody>
          <a:bodyPr/>
          <a:lstStyle/>
          <a:p>
            <a:pPr eaLnBrk="1" hangingPunct="1"/>
            <a:r>
              <a:rPr lang="en-US" altLang="en-US" smtClean="0"/>
              <a:t>Most cards charge a higher interest rate for cash advances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51202" name="Rectangle 6"/>
          <p:cNvSpPr>
            <a:spLocks noGrp="1" noChangeArrowheads="1"/>
          </p:cNvSpPr>
          <p:nvPr>
            <p:ph type="title"/>
          </p:nvPr>
        </p:nvSpPr>
        <p:spPr/>
        <p:txBody>
          <a:bodyPr/>
          <a:lstStyle/>
          <a:p>
            <a:pPr eaLnBrk="1" hangingPunct="1"/>
            <a:r>
              <a:rPr lang="en-US" altLang="en-US" smtClean="0"/>
              <a:t>Credit card checks</a:t>
            </a:r>
          </a:p>
        </p:txBody>
      </p:sp>
      <p:sp>
        <p:nvSpPr>
          <p:cNvPr id="51203" name="Rectangle 7"/>
          <p:cNvSpPr>
            <a:spLocks noGrp="1" noChangeArrowheads="1"/>
          </p:cNvSpPr>
          <p:nvPr>
            <p:ph type="body" idx="1"/>
          </p:nvPr>
        </p:nvSpPr>
        <p:spPr/>
        <p:txBody>
          <a:bodyPr/>
          <a:lstStyle/>
          <a:p>
            <a:pPr eaLnBrk="1" hangingPunct="1"/>
            <a:r>
              <a:rPr lang="en-US" altLang="en-US" smtClean="0"/>
              <a:t>These special checks - </a:t>
            </a:r>
            <a:r>
              <a:rPr lang="ja-JP" altLang="en-US" smtClean="0"/>
              <a:t>“</a:t>
            </a:r>
            <a:r>
              <a:rPr lang="en-US" altLang="ja-JP" smtClean="0"/>
              <a:t>convenience checks</a:t>
            </a:r>
            <a:r>
              <a:rPr lang="ja-JP" altLang="en-US" smtClean="0"/>
              <a:t>”</a:t>
            </a:r>
            <a:r>
              <a:rPr lang="en-US" altLang="ja-JP" smtClean="0"/>
              <a:t> - are linked to credit card account</a:t>
            </a:r>
          </a:p>
          <a:p>
            <a:pPr lvl="1" eaLnBrk="1" hangingPunct="1"/>
            <a:r>
              <a:rPr lang="en-US" altLang="en-US" smtClean="0"/>
              <a:t>They can be used to transfer a balance from another card or to make purchases or payments to companies that do not accept credit cards</a:t>
            </a:r>
          </a:p>
          <a:p>
            <a:pPr eaLnBrk="1" hangingPunct="1"/>
            <a:r>
              <a:rPr lang="en-US" altLang="en-US" smtClean="0"/>
              <a:t>Convenience checks are charged the cash advance interest rate, usually higher than the regular rate, plus a cash advance fee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52226" name="Rectangle 6"/>
          <p:cNvSpPr>
            <a:spLocks noGrp="1" noChangeArrowheads="1"/>
          </p:cNvSpPr>
          <p:nvPr>
            <p:ph type="title"/>
          </p:nvPr>
        </p:nvSpPr>
        <p:spPr/>
        <p:txBody>
          <a:bodyPr/>
          <a:lstStyle/>
          <a:p>
            <a:pPr eaLnBrk="1" hangingPunct="1"/>
            <a:r>
              <a:rPr lang="en-US" altLang="en-US" smtClean="0"/>
              <a:t>Grace period</a:t>
            </a:r>
          </a:p>
        </p:txBody>
      </p:sp>
      <p:sp>
        <p:nvSpPr>
          <p:cNvPr id="52227" name="Rectangle 7"/>
          <p:cNvSpPr>
            <a:spLocks noGrp="1" noChangeArrowheads="1"/>
          </p:cNvSpPr>
          <p:nvPr>
            <p:ph type="body" idx="1"/>
          </p:nvPr>
        </p:nvSpPr>
        <p:spPr>
          <a:xfrm>
            <a:off x="762000" y="2362200"/>
            <a:ext cx="7696200" cy="3733800"/>
          </a:xfrm>
        </p:spPr>
        <p:txBody>
          <a:bodyPr/>
          <a:lstStyle/>
          <a:p>
            <a:pPr eaLnBrk="1" hangingPunct="1"/>
            <a:r>
              <a:rPr lang="en-US" altLang="en-US" smtClean="0"/>
              <a:t>The time between the close of the billing cycle and the payment due date</a:t>
            </a:r>
          </a:p>
          <a:p>
            <a:pPr eaLnBrk="1" hangingPunct="1"/>
            <a:r>
              <a:rPr lang="en-US" altLang="en-US" smtClean="0"/>
              <a:t>If you do not carry a balance from the last credit card bill, interest will not be charged on purchases if the new bill is paid in full by the due date</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53250" name="Rectangle 2"/>
          <p:cNvSpPr>
            <a:spLocks noGrp="1" noChangeArrowheads="1"/>
          </p:cNvSpPr>
          <p:nvPr>
            <p:ph type="ctrTitle"/>
          </p:nvPr>
        </p:nvSpPr>
        <p:spPr>
          <a:xfrm>
            <a:off x="2133600" y="2438400"/>
            <a:ext cx="6400800" cy="1600200"/>
          </a:xfrm>
        </p:spPr>
        <p:txBody>
          <a:bodyPr/>
          <a:lstStyle/>
          <a:p>
            <a:pPr eaLnBrk="1" hangingPunct="1"/>
            <a:r>
              <a:rPr lang="en-US" altLang="en-US" smtClean="0"/>
              <a:t>Credit Card Billing Statements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54274" name="Rectangle 6"/>
          <p:cNvSpPr>
            <a:spLocks noGrp="1" noChangeArrowheads="1"/>
          </p:cNvSpPr>
          <p:nvPr>
            <p:ph type="title"/>
          </p:nvPr>
        </p:nvSpPr>
        <p:spPr/>
        <p:txBody>
          <a:bodyPr/>
          <a:lstStyle/>
          <a:p>
            <a:pPr eaLnBrk="1" hangingPunct="1"/>
            <a:r>
              <a:rPr lang="en-US" altLang="en-US" smtClean="0"/>
              <a:t>Minimum monthly payment</a:t>
            </a:r>
          </a:p>
        </p:txBody>
      </p:sp>
      <p:sp>
        <p:nvSpPr>
          <p:cNvPr id="54275" name="Rectangle 7"/>
          <p:cNvSpPr>
            <a:spLocks noGrp="1" noChangeArrowheads="1"/>
          </p:cNvSpPr>
          <p:nvPr>
            <p:ph type="body" idx="1"/>
          </p:nvPr>
        </p:nvSpPr>
        <p:spPr/>
        <p:txBody>
          <a:bodyPr/>
          <a:lstStyle/>
          <a:p>
            <a:pPr eaLnBrk="1" hangingPunct="1"/>
            <a:r>
              <a:rPr lang="en-US" altLang="en-US" smtClean="0"/>
              <a:t>The lowest amount you are required to pay each month </a:t>
            </a:r>
          </a:p>
          <a:p>
            <a:pPr eaLnBrk="1" hangingPunct="1"/>
            <a:r>
              <a:rPr lang="en-US" altLang="en-US" smtClean="0"/>
              <a:t>Paying just the minimum amount does very little to reduce the amount owed</a:t>
            </a:r>
          </a:p>
          <a:p>
            <a:pPr eaLnBrk="1" hangingPunct="1"/>
            <a:r>
              <a:rPr lang="en-US" altLang="en-US" smtClean="0"/>
              <a:t>Paying more than the minimum helps reduce the amount of interest owed on the card</a:t>
            </a:r>
          </a:p>
          <a:p>
            <a:pPr eaLnBrk="1" hangingPunct="1"/>
            <a:r>
              <a:rPr lang="en-US" altLang="en-US" smtClean="0"/>
              <a:t>Excess payment must be applied to higher-rate balances first</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55298" name="Rectangle 6"/>
          <p:cNvSpPr>
            <a:spLocks noGrp="1" noChangeArrowheads="1"/>
          </p:cNvSpPr>
          <p:nvPr>
            <p:ph type="title"/>
          </p:nvPr>
        </p:nvSpPr>
        <p:spPr/>
        <p:txBody>
          <a:bodyPr/>
          <a:lstStyle/>
          <a:p>
            <a:pPr eaLnBrk="1" hangingPunct="1"/>
            <a:r>
              <a:rPr lang="en-US" altLang="en-US" smtClean="0"/>
              <a:t>Periodic interest rate </a:t>
            </a:r>
          </a:p>
        </p:txBody>
      </p:sp>
      <p:sp>
        <p:nvSpPr>
          <p:cNvPr id="55299" name="Rectangle 7"/>
          <p:cNvSpPr>
            <a:spLocks noGrp="1" noChangeArrowheads="1"/>
          </p:cNvSpPr>
          <p:nvPr>
            <p:ph type="body" idx="1"/>
          </p:nvPr>
        </p:nvSpPr>
        <p:spPr/>
        <p:txBody>
          <a:bodyPr/>
          <a:lstStyle/>
          <a:p>
            <a:pPr eaLnBrk="1" hangingPunct="1"/>
            <a:r>
              <a:rPr lang="en-US" altLang="en-US" smtClean="0"/>
              <a:t>APR divided by 365 days </a:t>
            </a:r>
          </a:p>
          <a:p>
            <a:pPr eaLnBrk="1" hangingPunct="1"/>
            <a:r>
              <a:rPr lang="en-US" altLang="en-US" smtClean="0"/>
              <a:t>The daily periodic rate is used to calculate your daily and monthly interest charge</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56322" name="Rectangle 6"/>
          <p:cNvSpPr>
            <a:spLocks noGrp="1" noChangeArrowheads="1"/>
          </p:cNvSpPr>
          <p:nvPr>
            <p:ph type="title"/>
          </p:nvPr>
        </p:nvSpPr>
        <p:spPr/>
        <p:txBody>
          <a:bodyPr/>
          <a:lstStyle/>
          <a:p>
            <a:pPr eaLnBrk="1" hangingPunct="1"/>
            <a:r>
              <a:rPr lang="en-US" altLang="en-US" smtClean="0"/>
              <a:t>Payment due date</a:t>
            </a:r>
          </a:p>
        </p:txBody>
      </p:sp>
      <p:sp>
        <p:nvSpPr>
          <p:cNvPr id="56323" name="Rectangle 7"/>
          <p:cNvSpPr>
            <a:spLocks noGrp="1" noChangeArrowheads="1"/>
          </p:cNvSpPr>
          <p:nvPr>
            <p:ph type="body" idx="1"/>
          </p:nvPr>
        </p:nvSpPr>
        <p:spPr>
          <a:xfrm>
            <a:off x="762000" y="2362200"/>
            <a:ext cx="7696200" cy="3810000"/>
          </a:xfrm>
        </p:spPr>
        <p:txBody>
          <a:bodyPr/>
          <a:lstStyle/>
          <a:p>
            <a:pPr eaLnBrk="1" hangingPunct="1"/>
            <a:r>
              <a:rPr lang="en-US" altLang="en-US" smtClean="0"/>
              <a:t>The last day that payment can be accepted without penalty, generally 25-30 days after the close of the billing cycle </a:t>
            </a:r>
          </a:p>
          <a:p>
            <a:pPr eaLnBrk="1" hangingPunct="1"/>
            <a:r>
              <a:rPr lang="en-US" altLang="en-US" smtClean="0"/>
              <a:t>Due dates must fall on the same day every month </a:t>
            </a:r>
          </a:p>
          <a:p>
            <a:pPr eaLnBrk="1" hangingPunct="1"/>
            <a:r>
              <a:rPr lang="en-US" altLang="en-US" smtClean="0"/>
              <a:t>If payment is not received by 5:00 on the due date, a late fee will be charged</a:t>
            </a:r>
          </a:p>
          <a:p>
            <a:pPr eaLnBrk="1" hangingPunct="1"/>
            <a:endParaRPr lang="en-US" altLang="en-US" smtClean="0"/>
          </a:p>
          <a:p>
            <a:pPr lvl="1" eaLnBrk="1" hangingPunct="1">
              <a:buFont typeface="Times" panose="02020603050405020304" pitchFamily="18" charset="0"/>
              <a:buNone/>
            </a:pPr>
            <a:endParaRPr lang="en-US" altLang="en-US"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57346" name="Rectangle 2"/>
          <p:cNvSpPr>
            <a:spLocks noGrp="1" noChangeArrowheads="1"/>
          </p:cNvSpPr>
          <p:nvPr>
            <p:ph type="title"/>
          </p:nvPr>
        </p:nvSpPr>
        <p:spPr/>
        <p:txBody>
          <a:bodyPr/>
          <a:lstStyle/>
          <a:p>
            <a:pPr eaLnBrk="1" hangingPunct="1"/>
            <a:r>
              <a:rPr lang="en-US" altLang="en-US" smtClean="0"/>
              <a:t>Dispute rights</a:t>
            </a:r>
          </a:p>
        </p:txBody>
      </p:sp>
      <p:sp>
        <p:nvSpPr>
          <p:cNvPr id="57347" name="Rectangle 3"/>
          <p:cNvSpPr>
            <a:spLocks noGrp="1" noChangeArrowheads="1"/>
          </p:cNvSpPr>
          <p:nvPr>
            <p:ph type="body" idx="1"/>
          </p:nvPr>
        </p:nvSpPr>
        <p:spPr/>
        <p:txBody>
          <a:bodyPr/>
          <a:lstStyle/>
          <a:p>
            <a:pPr eaLnBrk="1" hangingPunct="1"/>
            <a:r>
              <a:rPr lang="en-US" altLang="en-US" smtClean="0"/>
              <a:t>If you find a mistake on your bill, you can formally dispute the charge</a:t>
            </a:r>
          </a:p>
          <a:p>
            <a:pPr eaLnBrk="1" hangingPunct="1"/>
            <a:r>
              <a:rPr lang="en-US" altLang="en-US" smtClean="0"/>
              <a:t>You do this by notifying the credit card company</a:t>
            </a:r>
          </a:p>
          <a:p>
            <a:pPr eaLnBrk="1" hangingPunct="1"/>
            <a:r>
              <a:rPr lang="en-US" altLang="en-US" smtClean="0"/>
              <a:t>You can dispute charges for</a:t>
            </a:r>
          </a:p>
          <a:p>
            <a:pPr lvl="1" eaLnBrk="1" hangingPunct="1"/>
            <a:r>
              <a:rPr lang="en-US" altLang="en-US" smtClean="0"/>
              <a:t>The wrong amount</a:t>
            </a:r>
          </a:p>
          <a:p>
            <a:pPr lvl="1" eaLnBrk="1" hangingPunct="1"/>
            <a:r>
              <a:rPr lang="en-US" altLang="en-US" smtClean="0"/>
              <a:t>Something you didn</a:t>
            </a:r>
            <a:r>
              <a:rPr lang="ja-JP" altLang="en-US" smtClean="0"/>
              <a:t>’</a:t>
            </a:r>
            <a:r>
              <a:rPr lang="en-US" altLang="ja-JP" smtClean="0"/>
              <a:t>t accept</a:t>
            </a:r>
          </a:p>
          <a:p>
            <a:pPr lvl="1" eaLnBrk="1" hangingPunct="1"/>
            <a:r>
              <a:rPr lang="en-US" altLang="en-US" smtClean="0"/>
              <a:t>An item or service that was not delivered</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58370" name="Rectangle 2"/>
          <p:cNvSpPr>
            <a:spLocks noGrp="1" noChangeArrowheads="1"/>
          </p:cNvSpPr>
          <p:nvPr>
            <p:ph type="title"/>
          </p:nvPr>
        </p:nvSpPr>
        <p:spPr/>
        <p:txBody>
          <a:bodyPr/>
          <a:lstStyle/>
          <a:p>
            <a:pPr eaLnBrk="1" hangingPunct="1"/>
            <a:r>
              <a:rPr lang="en-US" altLang="en-US" smtClean="0"/>
              <a:t>Take a break</a:t>
            </a:r>
          </a:p>
        </p:txBody>
      </p:sp>
      <p:sp>
        <p:nvSpPr>
          <p:cNvPr id="58371" name="Rectangle 3"/>
          <p:cNvSpPr>
            <a:spLocks noGrp="1" noChangeArrowheads="1"/>
          </p:cNvSpPr>
          <p:nvPr>
            <p:ph type="body" idx="1"/>
          </p:nvPr>
        </p:nvSpPr>
        <p:spPr/>
        <p:txBody>
          <a:bodyPr/>
          <a:lstStyle/>
          <a:p>
            <a:pPr eaLnBrk="1" hangingPunct="1">
              <a:buFontTx/>
              <a:buNone/>
            </a:pPr>
            <a:endParaRPr lang="en-US" altLang="en-US" smtClean="0"/>
          </a:p>
          <a:p>
            <a:pPr eaLnBrk="1" hangingPunct="1">
              <a:buFontTx/>
              <a:buNone/>
            </a:pPr>
            <a:r>
              <a:rPr lang="en-US" altLang="en-US" sz="2800" smtClean="0">
                <a:solidFill>
                  <a:srgbClr val="2A82C9"/>
                </a:solidFill>
              </a:rPr>
              <a:t>Free annual credit reports</a:t>
            </a:r>
            <a:endParaRPr lang="en-US" altLang="en-US" smtClean="0">
              <a:solidFill>
                <a:srgbClr val="2A82C9"/>
              </a:solidFill>
            </a:endParaRPr>
          </a:p>
          <a:p>
            <a:pPr eaLnBrk="1" hangingPunct="1"/>
            <a:r>
              <a:rPr lang="en-US" altLang="en-US" smtClean="0"/>
              <a:t>www.annualcreditreport.com</a:t>
            </a:r>
          </a:p>
          <a:p>
            <a:pPr eaLnBrk="1" hangingPunct="1"/>
            <a:r>
              <a:rPr lang="en-US" altLang="en-US" smtClean="0"/>
              <a:t>877-322-8228</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59394" name="Rectangle 6"/>
          <p:cNvSpPr>
            <a:spLocks noGrp="1" noChangeArrowheads="1"/>
          </p:cNvSpPr>
          <p:nvPr>
            <p:ph type="ctrTitle"/>
          </p:nvPr>
        </p:nvSpPr>
        <p:spPr>
          <a:xfrm>
            <a:off x="2057400" y="2438400"/>
            <a:ext cx="6400800" cy="1524000"/>
          </a:xfrm>
        </p:spPr>
        <p:txBody>
          <a:bodyPr/>
          <a:lstStyle/>
          <a:p>
            <a:pPr eaLnBrk="1" hangingPunct="1"/>
            <a:r>
              <a:rPr lang="en-US" altLang="en-US" smtClean="0"/>
              <a:t>Credit Card Fees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22530" name="Rectangle 1026"/>
          <p:cNvSpPr>
            <a:spLocks noGrp="1" noChangeArrowheads="1"/>
          </p:cNvSpPr>
          <p:nvPr>
            <p:ph type="title"/>
          </p:nvPr>
        </p:nvSpPr>
        <p:spPr/>
        <p:txBody>
          <a:bodyPr/>
          <a:lstStyle/>
          <a:p>
            <a:pPr eaLnBrk="1" hangingPunct="1"/>
            <a:r>
              <a:rPr lang="en-US" altLang="en-US" smtClean="0"/>
              <a:t>What are credit cards good for?</a:t>
            </a:r>
          </a:p>
        </p:txBody>
      </p:sp>
      <p:sp>
        <p:nvSpPr>
          <p:cNvPr id="22531" name="Rectangle 1027"/>
          <p:cNvSpPr>
            <a:spLocks noGrp="1" noChangeArrowheads="1"/>
          </p:cNvSpPr>
          <p:nvPr>
            <p:ph type="body" idx="1"/>
          </p:nvPr>
        </p:nvSpPr>
        <p:spPr/>
        <p:txBody>
          <a:bodyPr/>
          <a:lstStyle/>
          <a:p>
            <a:pPr eaLnBrk="1" hangingPunct="1"/>
            <a:r>
              <a:rPr lang="en-US" altLang="en-US" dirty="0" smtClean="0"/>
              <a:t>Emergencies</a:t>
            </a:r>
          </a:p>
          <a:p>
            <a:pPr eaLnBrk="1" hangingPunct="1"/>
            <a:r>
              <a:rPr lang="en-US" altLang="en-US" dirty="0" smtClean="0"/>
              <a:t>Big ticket items</a:t>
            </a:r>
          </a:p>
          <a:p>
            <a:pPr eaLnBrk="1" hangingPunct="1"/>
            <a:r>
              <a:rPr lang="en-US" altLang="en-US" dirty="0" smtClean="0"/>
              <a:t>More purchasing power</a:t>
            </a:r>
          </a:p>
          <a:p>
            <a:pPr eaLnBrk="1" hangingPunct="1"/>
            <a:r>
              <a:rPr lang="en-US" altLang="en-US" dirty="0" smtClean="0"/>
              <a:t>Establishing credit</a:t>
            </a:r>
          </a:p>
          <a:p>
            <a:pPr eaLnBrk="1" hangingPunct="1"/>
            <a:r>
              <a:rPr lang="en-US" altLang="en-US" dirty="0" smtClean="0"/>
              <a:t>Safer than cash</a:t>
            </a:r>
          </a:p>
          <a:p>
            <a:pPr eaLnBrk="1" hangingPunct="1"/>
            <a:r>
              <a:rPr lang="en-US" altLang="en-US" dirty="0" smtClean="0"/>
              <a:t>Protection from fraud on the Internet</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60418" name="Rectangle 6"/>
          <p:cNvSpPr>
            <a:spLocks noGrp="1" noChangeArrowheads="1"/>
          </p:cNvSpPr>
          <p:nvPr>
            <p:ph type="title"/>
          </p:nvPr>
        </p:nvSpPr>
        <p:spPr/>
        <p:txBody>
          <a:bodyPr/>
          <a:lstStyle/>
          <a:p>
            <a:pPr eaLnBrk="1" hangingPunct="1"/>
            <a:r>
              <a:rPr lang="en-US" altLang="en-US" smtClean="0"/>
              <a:t>Annual fees</a:t>
            </a:r>
          </a:p>
        </p:txBody>
      </p:sp>
      <p:sp>
        <p:nvSpPr>
          <p:cNvPr id="60419" name="Rectangle 7"/>
          <p:cNvSpPr>
            <a:spLocks noGrp="1" noChangeArrowheads="1"/>
          </p:cNvSpPr>
          <p:nvPr>
            <p:ph type="body" idx="1"/>
          </p:nvPr>
        </p:nvSpPr>
        <p:spPr/>
        <p:txBody>
          <a:bodyPr/>
          <a:lstStyle/>
          <a:p>
            <a:pPr eaLnBrk="1" hangingPunct="1"/>
            <a:r>
              <a:rPr lang="en-US" altLang="en-US" smtClean="0"/>
              <a:t>Annual fees are common on charge cards, </a:t>
            </a:r>
            <a:r>
              <a:rPr lang="ja-JP" altLang="en-US" smtClean="0"/>
              <a:t>“</a:t>
            </a:r>
            <a:r>
              <a:rPr lang="en-US" altLang="ja-JP" smtClean="0"/>
              <a:t>rewards</a:t>
            </a:r>
            <a:r>
              <a:rPr lang="ja-JP" altLang="en-US" smtClean="0"/>
              <a:t>”</a:t>
            </a:r>
            <a:r>
              <a:rPr lang="en-US" altLang="ja-JP" smtClean="0"/>
              <a:t> and airline miles credit cards</a:t>
            </a:r>
          </a:p>
          <a:p>
            <a:pPr eaLnBrk="1" hangingPunct="1"/>
            <a:r>
              <a:rPr lang="en-US" altLang="en-US" smtClean="0"/>
              <a:t>Sometimes an annual fee will be applied if you do not make at least a few charges during the year</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61442" name="Rectangle 6"/>
          <p:cNvSpPr>
            <a:spLocks noGrp="1" noChangeArrowheads="1"/>
          </p:cNvSpPr>
          <p:nvPr>
            <p:ph type="title"/>
          </p:nvPr>
        </p:nvSpPr>
        <p:spPr/>
        <p:txBody>
          <a:bodyPr/>
          <a:lstStyle/>
          <a:p>
            <a:pPr eaLnBrk="1" hangingPunct="1"/>
            <a:r>
              <a:rPr lang="en-US" altLang="en-US" smtClean="0"/>
              <a:t>Annual fee tips </a:t>
            </a:r>
          </a:p>
        </p:txBody>
      </p:sp>
      <p:sp>
        <p:nvSpPr>
          <p:cNvPr id="61443" name="Rectangle 7"/>
          <p:cNvSpPr>
            <a:spLocks noGrp="1" noChangeArrowheads="1"/>
          </p:cNvSpPr>
          <p:nvPr>
            <p:ph type="body" idx="1"/>
          </p:nvPr>
        </p:nvSpPr>
        <p:spPr/>
        <p:txBody>
          <a:bodyPr/>
          <a:lstStyle/>
          <a:p>
            <a:pPr eaLnBrk="1" hangingPunct="1"/>
            <a:r>
              <a:rPr lang="en-US" altLang="en-US" smtClean="0"/>
              <a:t>Consider the overall value of a card when comparing fee and no-fee cards</a:t>
            </a:r>
          </a:p>
          <a:p>
            <a:pPr eaLnBrk="1" hangingPunct="1"/>
            <a:r>
              <a:rPr lang="en-US" altLang="en-US" smtClean="0"/>
              <a:t>For cards with airline miles or other rewards, make sure the card</a:t>
            </a:r>
            <a:r>
              <a:rPr lang="ja-JP" altLang="en-US" smtClean="0"/>
              <a:t>’</a:t>
            </a:r>
            <a:r>
              <a:rPr lang="en-US" altLang="ja-JP" smtClean="0"/>
              <a:t>s benefits and services are worth the price of the fee</a:t>
            </a:r>
            <a:endParaRPr lang="en-US" altLang="en-US"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62466" name="Rectangle 6"/>
          <p:cNvSpPr>
            <a:spLocks noGrp="1" noChangeArrowheads="1"/>
          </p:cNvSpPr>
          <p:nvPr>
            <p:ph type="title"/>
          </p:nvPr>
        </p:nvSpPr>
        <p:spPr/>
        <p:txBody>
          <a:bodyPr/>
          <a:lstStyle/>
          <a:p>
            <a:pPr eaLnBrk="1" hangingPunct="1"/>
            <a:r>
              <a:rPr lang="en-US" altLang="en-US" smtClean="0"/>
              <a:t>Application fees</a:t>
            </a:r>
          </a:p>
        </p:txBody>
      </p:sp>
      <p:sp>
        <p:nvSpPr>
          <p:cNvPr id="62467" name="Rectangle 7"/>
          <p:cNvSpPr>
            <a:spLocks noGrp="1" noChangeArrowheads="1"/>
          </p:cNvSpPr>
          <p:nvPr>
            <p:ph type="body" idx="1"/>
          </p:nvPr>
        </p:nvSpPr>
        <p:spPr/>
        <p:txBody>
          <a:bodyPr/>
          <a:lstStyle/>
          <a:p>
            <a:pPr eaLnBrk="1" hangingPunct="1"/>
            <a:r>
              <a:rPr lang="en-US" altLang="en-US" smtClean="0"/>
              <a:t>Many sub-prime cards — and some secured cards — charge a fee when an account is opened</a:t>
            </a:r>
          </a:p>
          <a:p>
            <a:pPr eaLnBrk="1" hangingPunct="1"/>
            <a:r>
              <a:rPr lang="en-US" altLang="en-US" smtClean="0"/>
              <a:t>Account-opening fees, including an annual or application fee, cannot exceed 25% of the initial credit limit</a:t>
            </a:r>
          </a:p>
          <a:p>
            <a:pPr lvl="1" eaLnBrk="1" hangingPunct="1"/>
            <a:endParaRPr lang="en-US" altLang="en-US"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63490" name="Rectangle 6"/>
          <p:cNvSpPr>
            <a:spLocks noGrp="1" noChangeArrowheads="1"/>
          </p:cNvSpPr>
          <p:nvPr>
            <p:ph type="title"/>
          </p:nvPr>
        </p:nvSpPr>
        <p:spPr/>
        <p:txBody>
          <a:bodyPr/>
          <a:lstStyle/>
          <a:p>
            <a:pPr eaLnBrk="1" hangingPunct="1"/>
            <a:r>
              <a:rPr lang="en-US" altLang="en-US" smtClean="0"/>
              <a:t>Application fee tips</a:t>
            </a:r>
          </a:p>
        </p:txBody>
      </p:sp>
      <p:sp>
        <p:nvSpPr>
          <p:cNvPr id="63491" name="Rectangle 7"/>
          <p:cNvSpPr>
            <a:spLocks noGrp="1" noChangeArrowheads="1"/>
          </p:cNvSpPr>
          <p:nvPr>
            <p:ph type="body" idx="1"/>
          </p:nvPr>
        </p:nvSpPr>
        <p:spPr/>
        <p:txBody>
          <a:bodyPr/>
          <a:lstStyle/>
          <a:p>
            <a:pPr eaLnBrk="1" hangingPunct="1"/>
            <a:r>
              <a:rPr lang="en-US" altLang="en-US" smtClean="0"/>
              <a:t>Secured credit cards are generally much better deals than sub-prime credit cards</a:t>
            </a:r>
          </a:p>
          <a:p>
            <a:pPr eaLnBrk="1" hangingPunct="1"/>
            <a:r>
              <a:rPr lang="en-US" altLang="en-US" smtClean="0"/>
              <a:t>You can find secured credit cards that don</a:t>
            </a:r>
            <a:r>
              <a:rPr lang="ja-JP" altLang="en-US" smtClean="0"/>
              <a:t>’</a:t>
            </a:r>
            <a:r>
              <a:rPr lang="en-US" altLang="ja-JP" smtClean="0"/>
              <a:t>t charge application fees</a:t>
            </a:r>
          </a:p>
          <a:p>
            <a:pPr lvl="1" eaLnBrk="1" hangingPunct="1"/>
            <a:endParaRPr lang="en-US" altLang="en-US"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64514" name="Rectangle 6"/>
          <p:cNvSpPr>
            <a:spLocks noGrp="1" noChangeArrowheads="1"/>
          </p:cNvSpPr>
          <p:nvPr>
            <p:ph type="title"/>
          </p:nvPr>
        </p:nvSpPr>
        <p:spPr/>
        <p:txBody>
          <a:bodyPr/>
          <a:lstStyle/>
          <a:p>
            <a:pPr eaLnBrk="1" hangingPunct="1"/>
            <a:r>
              <a:rPr lang="en-US" altLang="en-US" smtClean="0"/>
              <a:t>Balance transfer fee </a:t>
            </a:r>
          </a:p>
        </p:txBody>
      </p:sp>
      <p:sp>
        <p:nvSpPr>
          <p:cNvPr id="64515" name="Rectangle 7"/>
          <p:cNvSpPr>
            <a:spLocks noGrp="1" noChangeArrowheads="1"/>
          </p:cNvSpPr>
          <p:nvPr>
            <p:ph type="body" idx="1"/>
          </p:nvPr>
        </p:nvSpPr>
        <p:spPr/>
        <p:txBody>
          <a:bodyPr/>
          <a:lstStyle/>
          <a:p>
            <a:pPr eaLnBrk="1" hangingPunct="1"/>
            <a:r>
              <a:rPr lang="en-US" altLang="en-US" smtClean="0"/>
              <a:t>Charge for transferring a balance from another credit card</a:t>
            </a:r>
          </a:p>
          <a:p>
            <a:pPr eaLnBrk="1" hangingPunct="1"/>
            <a:r>
              <a:rPr lang="en-US" altLang="en-US" smtClean="0"/>
              <a:t>Commonly assessed as a percentage of the transferred amount (for example, 3%)</a:t>
            </a:r>
          </a:p>
          <a:p>
            <a:pPr lvl="1" eaLnBrk="1" hangingPunct="1"/>
            <a:endParaRPr lang="en-US" altLang="en-US" smtClean="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65538" name="Rectangle 6"/>
          <p:cNvSpPr>
            <a:spLocks noGrp="1" noChangeArrowheads="1"/>
          </p:cNvSpPr>
          <p:nvPr>
            <p:ph type="title"/>
          </p:nvPr>
        </p:nvSpPr>
        <p:spPr/>
        <p:txBody>
          <a:bodyPr/>
          <a:lstStyle/>
          <a:p>
            <a:pPr eaLnBrk="1" hangingPunct="1"/>
            <a:r>
              <a:rPr lang="en-US" altLang="en-US" smtClean="0"/>
              <a:t>Balance transfer tips</a:t>
            </a:r>
          </a:p>
        </p:txBody>
      </p:sp>
      <p:sp>
        <p:nvSpPr>
          <p:cNvPr id="65539" name="Rectangle 7"/>
          <p:cNvSpPr>
            <a:spLocks noGrp="1" noChangeArrowheads="1"/>
          </p:cNvSpPr>
          <p:nvPr>
            <p:ph type="body" idx="1"/>
          </p:nvPr>
        </p:nvSpPr>
        <p:spPr/>
        <p:txBody>
          <a:bodyPr/>
          <a:lstStyle/>
          <a:p>
            <a:pPr eaLnBrk="1" hangingPunct="1"/>
            <a:r>
              <a:rPr lang="en-US" altLang="en-US" smtClean="0"/>
              <a:t>When applying for a new card, ask about balance transfer fees</a:t>
            </a:r>
          </a:p>
          <a:p>
            <a:pPr eaLnBrk="1" hangingPunct="1"/>
            <a:r>
              <a:rPr lang="en-US" altLang="en-US" smtClean="0"/>
              <a:t>Most companies don</a:t>
            </a:r>
            <a:r>
              <a:rPr lang="ja-JP" altLang="en-US" smtClean="0"/>
              <a:t>’</a:t>
            </a:r>
            <a:r>
              <a:rPr lang="en-US" altLang="ja-JP" smtClean="0"/>
              <a:t>t charge balance transfer fees to new cardholders for the first month or two</a:t>
            </a:r>
            <a:endParaRPr lang="en-US" altLang="en-US" smtClean="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66562" name="Rectangle 6"/>
          <p:cNvSpPr>
            <a:spLocks noGrp="1" noChangeArrowheads="1"/>
          </p:cNvSpPr>
          <p:nvPr>
            <p:ph type="title"/>
          </p:nvPr>
        </p:nvSpPr>
        <p:spPr/>
        <p:txBody>
          <a:bodyPr/>
          <a:lstStyle/>
          <a:p>
            <a:pPr eaLnBrk="1" hangingPunct="1"/>
            <a:r>
              <a:rPr lang="en-US" altLang="en-US" smtClean="0"/>
              <a:t>Cash advance fee </a:t>
            </a:r>
          </a:p>
        </p:txBody>
      </p:sp>
      <p:sp>
        <p:nvSpPr>
          <p:cNvPr id="66563" name="Rectangle 7"/>
          <p:cNvSpPr>
            <a:spLocks noGrp="1" noChangeArrowheads="1"/>
          </p:cNvSpPr>
          <p:nvPr>
            <p:ph type="body" idx="1"/>
          </p:nvPr>
        </p:nvSpPr>
        <p:spPr/>
        <p:txBody>
          <a:bodyPr/>
          <a:lstStyle/>
          <a:p>
            <a:pPr eaLnBrk="1" hangingPunct="1"/>
            <a:r>
              <a:rPr lang="en-US" altLang="en-US" smtClean="0"/>
              <a:t>Commonly charged as a percentage of the cash advance (for example, 3%)</a:t>
            </a:r>
          </a:p>
          <a:p>
            <a:pPr eaLnBrk="1" hangingPunct="1"/>
            <a:r>
              <a:rPr lang="en-US" altLang="en-US" smtClean="0"/>
              <a:t>Minimum charges are common</a:t>
            </a:r>
          </a:p>
          <a:p>
            <a:pPr eaLnBrk="1" hangingPunct="1"/>
            <a:r>
              <a:rPr lang="en-US" altLang="en-US" smtClean="0"/>
              <a:t>A maximum charge may limit the amount paid, but these are not as common as minimum charges</a:t>
            </a:r>
          </a:p>
          <a:p>
            <a:pPr lvl="1" eaLnBrk="1" hangingPunct="1"/>
            <a:endParaRPr lang="en-US" altLang="en-US"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67586" name="Rectangle 6"/>
          <p:cNvSpPr>
            <a:spLocks noGrp="1" noChangeArrowheads="1"/>
          </p:cNvSpPr>
          <p:nvPr>
            <p:ph type="title"/>
          </p:nvPr>
        </p:nvSpPr>
        <p:spPr/>
        <p:txBody>
          <a:bodyPr/>
          <a:lstStyle/>
          <a:p>
            <a:pPr eaLnBrk="1" hangingPunct="1"/>
            <a:r>
              <a:rPr lang="en-US" altLang="en-US" smtClean="0"/>
              <a:t>Cash advance tips</a:t>
            </a:r>
          </a:p>
        </p:txBody>
      </p:sp>
      <p:sp>
        <p:nvSpPr>
          <p:cNvPr id="67587" name="Rectangle 7"/>
          <p:cNvSpPr>
            <a:spLocks noGrp="1" noChangeArrowheads="1"/>
          </p:cNvSpPr>
          <p:nvPr>
            <p:ph type="body" idx="1"/>
          </p:nvPr>
        </p:nvSpPr>
        <p:spPr/>
        <p:txBody>
          <a:bodyPr/>
          <a:lstStyle/>
          <a:p>
            <a:pPr eaLnBrk="1" hangingPunct="1"/>
            <a:r>
              <a:rPr lang="en-US" altLang="en-US" smtClean="0"/>
              <a:t>Cash advance fees are an expensive way to get cash – not only do you pay the percentage fee, but interest on cash advances begins to accrue immediately</a:t>
            </a:r>
          </a:p>
          <a:p>
            <a:pPr eaLnBrk="1" hangingPunct="1"/>
            <a:r>
              <a:rPr lang="en-US" altLang="en-US" smtClean="0"/>
              <a:t>Instead, use your ATM or debit card to withdraw cash from your checking or savings account at your own bank</a:t>
            </a:r>
            <a:r>
              <a:rPr lang="ja-JP" altLang="en-US" smtClean="0"/>
              <a:t>’</a:t>
            </a:r>
            <a:r>
              <a:rPr lang="en-US" altLang="ja-JP" smtClean="0"/>
              <a:t>s ATMs or point-of-sale terminals</a:t>
            </a:r>
          </a:p>
          <a:p>
            <a:pPr lvl="1" eaLnBrk="1" hangingPunct="1"/>
            <a:endParaRPr lang="en-US" altLang="en-US" smtClean="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68610" name="Rectangle 6"/>
          <p:cNvSpPr>
            <a:spLocks noGrp="1" noChangeArrowheads="1"/>
          </p:cNvSpPr>
          <p:nvPr>
            <p:ph type="title"/>
          </p:nvPr>
        </p:nvSpPr>
        <p:spPr/>
        <p:txBody>
          <a:bodyPr/>
          <a:lstStyle/>
          <a:p>
            <a:pPr eaLnBrk="1" hangingPunct="1"/>
            <a:r>
              <a:rPr lang="en-US" altLang="en-US" smtClean="0"/>
              <a:t>Currency conversion fee </a:t>
            </a:r>
          </a:p>
        </p:txBody>
      </p:sp>
      <p:sp>
        <p:nvSpPr>
          <p:cNvPr id="68611" name="Rectangle 7"/>
          <p:cNvSpPr>
            <a:spLocks noGrp="1" noChangeArrowheads="1"/>
          </p:cNvSpPr>
          <p:nvPr>
            <p:ph type="body" idx="1"/>
          </p:nvPr>
        </p:nvSpPr>
        <p:spPr/>
        <p:txBody>
          <a:bodyPr/>
          <a:lstStyle/>
          <a:p>
            <a:pPr eaLnBrk="1" hangingPunct="1"/>
            <a:r>
              <a:rPr lang="en-US" altLang="en-US" smtClean="0"/>
              <a:t>Fees charged for purchases made overseas, or purchases made from companies based outside the U.S.</a:t>
            </a:r>
          </a:p>
          <a:p>
            <a:pPr eaLnBrk="1" hangingPunct="1"/>
            <a:r>
              <a:rPr lang="en-US" altLang="en-US" smtClean="0"/>
              <a:t>Also called a foreign exchange fee or surcharge</a:t>
            </a:r>
          </a:p>
          <a:p>
            <a:pPr eaLnBrk="1" hangingPunct="1"/>
            <a:r>
              <a:rPr lang="en-US" altLang="en-US" smtClean="0"/>
              <a:t>Fees vary by issuer</a:t>
            </a:r>
          </a:p>
          <a:p>
            <a:pPr lvl="1" eaLnBrk="1" hangingPunct="1"/>
            <a:endParaRPr lang="en-US" altLang="en-US" smtClean="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69634" name="Rectangle 6"/>
          <p:cNvSpPr>
            <a:spLocks noGrp="1" noChangeArrowheads="1"/>
          </p:cNvSpPr>
          <p:nvPr>
            <p:ph type="title"/>
          </p:nvPr>
        </p:nvSpPr>
        <p:spPr/>
        <p:txBody>
          <a:bodyPr/>
          <a:lstStyle/>
          <a:p>
            <a:pPr eaLnBrk="1" hangingPunct="1"/>
            <a:r>
              <a:rPr lang="en-US" altLang="en-US" smtClean="0"/>
              <a:t>Currency conversion fees tip </a:t>
            </a:r>
          </a:p>
        </p:txBody>
      </p:sp>
      <p:sp>
        <p:nvSpPr>
          <p:cNvPr id="69635" name="Rectangle 7"/>
          <p:cNvSpPr>
            <a:spLocks noGrp="1" noChangeArrowheads="1"/>
          </p:cNvSpPr>
          <p:nvPr>
            <p:ph type="body" idx="1"/>
          </p:nvPr>
        </p:nvSpPr>
        <p:spPr/>
        <p:txBody>
          <a:bodyPr/>
          <a:lstStyle/>
          <a:p>
            <a:pPr eaLnBrk="1" hangingPunct="1"/>
            <a:r>
              <a:rPr lang="en-US" altLang="en-US" smtClean="0"/>
              <a:t>Before traveling outside of the U.S., shop around to find a card with a low, or no, currency conversion fee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Grp="1" noChangeArrowheads="1"/>
          </p:cNvSpPr>
          <p:nvPr>
            <p:ph type="title"/>
          </p:nvPr>
        </p:nvSpPr>
        <p:spPr>
          <a:xfrm>
            <a:off x="2209800" y="304800"/>
            <a:ext cx="6781800" cy="1524000"/>
          </a:xfrm>
        </p:spPr>
        <p:txBody>
          <a:bodyPr/>
          <a:lstStyle/>
          <a:p>
            <a:pPr eaLnBrk="1" hangingPunct="1"/>
            <a:r>
              <a:rPr lang="en-US" altLang="en-US" sz="3600" dirty="0" smtClean="0"/>
              <a:t>How are you protected?</a:t>
            </a:r>
            <a:br>
              <a:rPr lang="en-US" altLang="en-US" sz="3600" dirty="0" smtClean="0"/>
            </a:br>
            <a:r>
              <a:rPr lang="en-US" altLang="en-US" sz="3600" dirty="0" smtClean="0"/>
              <a:t>Truth-in-Lending Act</a:t>
            </a:r>
          </a:p>
        </p:txBody>
      </p:sp>
      <p:sp>
        <p:nvSpPr>
          <p:cNvPr id="22531" name="Rectangle 1027"/>
          <p:cNvSpPr>
            <a:spLocks noGrp="1" noChangeArrowheads="1"/>
          </p:cNvSpPr>
          <p:nvPr>
            <p:ph type="body" idx="1"/>
          </p:nvPr>
        </p:nvSpPr>
        <p:spPr>
          <a:xfrm>
            <a:off x="228600" y="2209800"/>
            <a:ext cx="8915400" cy="4267200"/>
          </a:xfrm>
        </p:spPr>
        <p:txBody>
          <a:bodyPr/>
          <a:lstStyle/>
          <a:p>
            <a:pPr marL="0" indent="0" eaLnBrk="1" hangingPunct="1">
              <a:buNone/>
            </a:pPr>
            <a:r>
              <a:rPr lang="en-US" altLang="en-US" dirty="0" smtClean="0"/>
              <a:t>If a credit or charge card is lost or stolen:</a:t>
            </a:r>
          </a:p>
          <a:p>
            <a:pPr eaLnBrk="1" hangingPunct="1"/>
            <a:r>
              <a:rPr lang="en-US" altLang="en-US" dirty="0" smtClean="0"/>
              <a:t>Maximum liability of $50</a:t>
            </a:r>
          </a:p>
          <a:p>
            <a:pPr eaLnBrk="1" hangingPunct="1"/>
            <a:r>
              <a:rPr lang="en-US" altLang="en-US" dirty="0" smtClean="0"/>
              <a:t>No liability once you notify the issuer</a:t>
            </a:r>
          </a:p>
          <a:p>
            <a:pPr eaLnBrk="1" hangingPunct="1"/>
            <a:endParaRPr lang="en-US" altLang="en-US" dirty="0"/>
          </a:p>
          <a:p>
            <a:pPr marL="0" indent="0" eaLnBrk="1" hangingPunct="1">
              <a:buNone/>
            </a:pPr>
            <a:r>
              <a:rPr lang="en-US" altLang="en-US" dirty="0" smtClean="0"/>
              <a:t>Example #1:</a:t>
            </a:r>
          </a:p>
          <a:p>
            <a:pPr marL="0" indent="0" eaLnBrk="1" hangingPunct="1">
              <a:buNone/>
            </a:pPr>
            <a:r>
              <a:rPr lang="en-US" dirty="0" smtClean="0"/>
              <a:t>Frank lost his credit card in a local mall. He notified his creditor before the card was used. However, later in the day, someone found the card and charged $700 worth of hockey equipment on it. How much is Frank responsible for paying? </a:t>
            </a:r>
          </a:p>
          <a:p>
            <a:pPr marL="0" indent="0" eaLnBrk="1" hangingPunct="1">
              <a:buNone/>
            </a:pPr>
            <a:endParaRPr lang="en-US" altLang="en-US" dirty="0" smtClean="0"/>
          </a:p>
        </p:txBody>
      </p:sp>
    </p:spTree>
    <p:extLst>
      <p:ext uri="{BB962C8B-B14F-4D97-AF65-F5344CB8AC3E}">
        <p14:creationId xmlns:p14="http://schemas.microsoft.com/office/powerpoint/2010/main" val="10321277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70658" name="Rectangle 6"/>
          <p:cNvSpPr>
            <a:spLocks noGrp="1" noChangeArrowheads="1"/>
          </p:cNvSpPr>
          <p:nvPr>
            <p:ph type="title"/>
          </p:nvPr>
        </p:nvSpPr>
        <p:spPr/>
        <p:txBody>
          <a:bodyPr/>
          <a:lstStyle/>
          <a:p>
            <a:pPr eaLnBrk="1" hangingPunct="1"/>
            <a:r>
              <a:rPr lang="en-US" altLang="en-US" smtClean="0"/>
              <a:t>Late fees</a:t>
            </a:r>
          </a:p>
        </p:txBody>
      </p:sp>
      <p:sp>
        <p:nvSpPr>
          <p:cNvPr id="70659" name="Rectangle 7"/>
          <p:cNvSpPr>
            <a:spLocks noGrp="1" noChangeArrowheads="1"/>
          </p:cNvSpPr>
          <p:nvPr>
            <p:ph type="body" idx="1"/>
          </p:nvPr>
        </p:nvSpPr>
        <p:spPr/>
        <p:txBody>
          <a:bodyPr/>
          <a:lstStyle/>
          <a:p>
            <a:pPr eaLnBrk="1" hangingPunct="1"/>
            <a:r>
              <a:rPr lang="en-US" altLang="en-US" smtClean="0"/>
              <a:t>Charged if your payment is late</a:t>
            </a:r>
          </a:p>
          <a:p>
            <a:pPr eaLnBrk="1" hangingPunct="1"/>
            <a:r>
              <a:rPr lang="en-US" altLang="en-US" smtClean="0"/>
              <a:t>Payments received on the due date before 5 p.m. cannot be considered late</a:t>
            </a:r>
          </a:p>
          <a:p>
            <a:pPr eaLnBrk="1" hangingPunct="1"/>
            <a:r>
              <a:rPr lang="en-US" altLang="en-US" smtClean="0"/>
              <a:t>Your due date must fall on the same day each month</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71682" name="Rectangle 6"/>
          <p:cNvSpPr>
            <a:spLocks noGrp="1" noChangeArrowheads="1"/>
          </p:cNvSpPr>
          <p:nvPr>
            <p:ph type="title"/>
          </p:nvPr>
        </p:nvSpPr>
        <p:spPr/>
        <p:txBody>
          <a:bodyPr/>
          <a:lstStyle/>
          <a:p>
            <a:pPr eaLnBrk="1" hangingPunct="1"/>
            <a:r>
              <a:rPr lang="en-US" altLang="en-US" smtClean="0"/>
              <a:t>Late fee tips </a:t>
            </a:r>
          </a:p>
        </p:txBody>
      </p:sp>
      <p:sp>
        <p:nvSpPr>
          <p:cNvPr id="71683" name="Rectangle 7"/>
          <p:cNvSpPr>
            <a:spLocks noGrp="1" noChangeArrowheads="1"/>
          </p:cNvSpPr>
          <p:nvPr>
            <p:ph type="body" idx="1"/>
          </p:nvPr>
        </p:nvSpPr>
        <p:spPr/>
        <p:txBody>
          <a:bodyPr/>
          <a:lstStyle/>
          <a:p>
            <a:pPr eaLnBrk="1" hangingPunct="1">
              <a:lnSpc>
                <a:spcPct val="90000"/>
              </a:lnSpc>
            </a:pPr>
            <a:r>
              <a:rPr lang="en-US" altLang="en-US" smtClean="0"/>
              <a:t>Always pay bills on time</a:t>
            </a:r>
          </a:p>
          <a:p>
            <a:pPr eaLnBrk="1" hangingPunct="1">
              <a:lnSpc>
                <a:spcPct val="90000"/>
              </a:lnSpc>
            </a:pPr>
            <a:r>
              <a:rPr lang="en-US" altLang="en-US" smtClean="0"/>
              <a:t>Allow at least seven days for the payment to reach issuer if using the U.S. Postal Service</a:t>
            </a:r>
          </a:p>
          <a:p>
            <a:pPr eaLnBrk="1" hangingPunct="1">
              <a:lnSpc>
                <a:spcPct val="90000"/>
              </a:lnSpc>
            </a:pPr>
            <a:r>
              <a:rPr lang="en-US" altLang="en-US" smtClean="0"/>
              <a:t>Consider online bill pay, pay-by-phone, online payments at the issuer</a:t>
            </a:r>
            <a:r>
              <a:rPr lang="ja-JP" altLang="en-US" smtClean="0"/>
              <a:t>’</a:t>
            </a:r>
            <a:r>
              <a:rPr lang="en-US" altLang="ja-JP" smtClean="0"/>
              <a:t>s web site, or automatic payments from bank account</a:t>
            </a:r>
          </a:p>
          <a:p>
            <a:pPr lvl="1" eaLnBrk="1" hangingPunct="1">
              <a:lnSpc>
                <a:spcPct val="90000"/>
              </a:lnSpc>
            </a:pPr>
            <a:r>
              <a:rPr lang="en-US" altLang="en-US" smtClean="0"/>
              <a:t>Try to avoid waiting until the last minute--you can be charged a fee if you need to make an expedited payment with the help of a customer service rep</a:t>
            </a:r>
          </a:p>
          <a:p>
            <a:pPr lvl="1" eaLnBrk="1" hangingPunct="1">
              <a:lnSpc>
                <a:spcPct val="90000"/>
              </a:lnSpc>
              <a:buFont typeface="Times" panose="02020603050405020304" pitchFamily="18" charset="0"/>
              <a:buNone/>
            </a:pPr>
            <a:endParaRPr lang="en-US" altLang="en-US" smtClean="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72706" name="Rectangle 6"/>
          <p:cNvSpPr>
            <a:spLocks noGrp="1" noChangeArrowheads="1"/>
          </p:cNvSpPr>
          <p:nvPr>
            <p:ph type="title"/>
          </p:nvPr>
        </p:nvSpPr>
        <p:spPr/>
        <p:txBody>
          <a:bodyPr/>
          <a:lstStyle/>
          <a:p>
            <a:pPr eaLnBrk="1" hangingPunct="1"/>
            <a:r>
              <a:rPr lang="en-US" altLang="en-US" smtClean="0"/>
              <a:t>Over credit limit fee</a:t>
            </a:r>
          </a:p>
        </p:txBody>
      </p:sp>
      <p:sp>
        <p:nvSpPr>
          <p:cNvPr id="72707" name="Rectangle 7"/>
          <p:cNvSpPr>
            <a:spLocks noGrp="1" noChangeArrowheads="1"/>
          </p:cNvSpPr>
          <p:nvPr>
            <p:ph type="body" idx="1"/>
          </p:nvPr>
        </p:nvSpPr>
        <p:spPr/>
        <p:txBody>
          <a:bodyPr/>
          <a:lstStyle/>
          <a:p>
            <a:pPr eaLnBrk="1" hangingPunct="1">
              <a:lnSpc>
                <a:spcPct val="90000"/>
              </a:lnSpc>
            </a:pPr>
            <a:r>
              <a:rPr lang="en-US" altLang="en-US" smtClean="0"/>
              <a:t>Charged if you go over your credit limit AND you have given permission to the card issuer to charge a fee if you exceed your credit limit</a:t>
            </a:r>
          </a:p>
          <a:p>
            <a:pPr eaLnBrk="1" hangingPunct="1">
              <a:lnSpc>
                <a:spcPct val="90000"/>
              </a:lnSpc>
            </a:pPr>
            <a:r>
              <a:rPr lang="en-US" altLang="en-US" smtClean="0"/>
              <a:t>Only one over-limit fee allowed per billing cycle</a:t>
            </a:r>
          </a:p>
          <a:p>
            <a:pPr eaLnBrk="1" hangingPunct="1">
              <a:lnSpc>
                <a:spcPct val="90000"/>
              </a:lnSpc>
            </a:pPr>
            <a:r>
              <a:rPr lang="en-US" altLang="en-US" smtClean="0"/>
              <a:t>If you don</a:t>
            </a:r>
            <a:r>
              <a:rPr lang="ja-JP" altLang="en-US" smtClean="0"/>
              <a:t>’</a:t>
            </a:r>
            <a:r>
              <a:rPr lang="en-US" altLang="ja-JP" smtClean="0"/>
              <a:t>t give permission, you don</a:t>
            </a:r>
            <a:r>
              <a:rPr lang="ja-JP" altLang="en-US" smtClean="0"/>
              <a:t>’</a:t>
            </a:r>
            <a:r>
              <a:rPr lang="en-US" altLang="ja-JP" smtClean="0"/>
              <a:t>t get fee AND transactions that would push you over limit are likely to be declined</a:t>
            </a:r>
          </a:p>
          <a:p>
            <a:pPr lvl="1" eaLnBrk="1" hangingPunct="1">
              <a:lnSpc>
                <a:spcPct val="90000"/>
              </a:lnSpc>
            </a:pPr>
            <a:endParaRPr lang="en-US" altLang="en-US" smtClean="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73730" name="Rectangle 6"/>
          <p:cNvSpPr>
            <a:spLocks noGrp="1" noChangeArrowheads="1"/>
          </p:cNvSpPr>
          <p:nvPr>
            <p:ph type="title"/>
          </p:nvPr>
        </p:nvSpPr>
        <p:spPr/>
        <p:txBody>
          <a:bodyPr/>
          <a:lstStyle/>
          <a:p>
            <a:pPr eaLnBrk="1" hangingPunct="1"/>
            <a:r>
              <a:rPr lang="en-US" altLang="en-US" smtClean="0"/>
              <a:t>Credit limit tips </a:t>
            </a:r>
          </a:p>
        </p:txBody>
      </p:sp>
      <p:sp>
        <p:nvSpPr>
          <p:cNvPr id="73731" name="Rectangle 7"/>
          <p:cNvSpPr>
            <a:spLocks noGrp="1" noChangeArrowheads="1"/>
          </p:cNvSpPr>
          <p:nvPr>
            <p:ph type="body" idx="1"/>
          </p:nvPr>
        </p:nvSpPr>
        <p:spPr/>
        <p:txBody>
          <a:bodyPr/>
          <a:lstStyle/>
          <a:p>
            <a:pPr eaLnBrk="1" hangingPunct="1"/>
            <a:r>
              <a:rPr lang="en-US" altLang="en-US" smtClean="0"/>
              <a:t>Know your credit limit</a:t>
            </a:r>
          </a:p>
          <a:p>
            <a:pPr eaLnBrk="1" hangingPunct="1"/>
            <a:r>
              <a:rPr lang="en-US" altLang="en-US" smtClean="0"/>
              <a:t>Keep your credit in good shape by accessing no more than 50% of your credit limit at any time</a:t>
            </a:r>
          </a:p>
          <a:p>
            <a:pPr eaLnBrk="1" hangingPunct="1"/>
            <a:r>
              <a:rPr lang="en-US" altLang="en-US" smtClean="0"/>
              <a:t>Call card issuer in advance when an increase in your credit limit is needed</a:t>
            </a:r>
          </a:p>
          <a:p>
            <a:pPr eaLnBrk="1" hangingPunct="1"/>
            <a:r>
              <a:rPr lang="en-US" altLang="en-US" smtClean="0"/>
              <a:t>Ask if issuer has free e-mail alerts to warn when you are approaching your credit limit</a:t>
            </a:r>
          </a:p>
          <a:p>
            <a:pPr lvl="1" eaLnBrk="1" hangingPunct="1"/>
            <a:endParaRPr lang="en-US" altLang="en-US" smtClean="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74754" name="Rectangle 6"/>
          <p:cNvSpPr>
            <a:spLocks noGrp="1" noChangeArrowheads="1"/>
          </p:cNvSpPr>
          <p:nvPr>
            <p:ph type="ctrTitle"/>
          </p:nvPr>
        </p:nvSpPr>
        <p:spPr>
          <a:xfrm>
            <a:off x="2133600" y="2438400"/>
            <a:ext cx="6477000" cy="3429000"/>
          </a:xfrm>
        </p:spPr>
        <p:txBody>
          <a:bodyPr/>
          <a:lstStyle/>
          <a:p>
            <a:pPr eaLnBrk="1" hangingPunct="1"/>
            <a:r>
              <a:rPr lang="en-US" altLang="en-US" smtClean="0"/>
              <a:t>Optional Fee-Based Services </a:t>
            </a:r>
            <a:r>
              <a:rPr lang="en-US" altLang="en-US" smtClean="0">
                <a:solidFill>
                  <a:srgbClr val="2A82C9"/>
                </a:solidFill>
              </a:rPr>
              <a:t>&amp;</a:t>
            </a:r>
            <a:r>
              <a:rPr lang="en-US" altLang="en-US" smtClean="0"/>
              <a:t/>
            </a:r>
            <a:br>
              <a:rPr lang="en-US" altLang="en-US" smtClean="0"/>
            </a:br>
            <a:r>
              <a:rPr lang="en-US" altLang="en-US" smtClean="0">
                <a:solidFill>
                  <a:srgbClr val="21B52E"/>
                </a:solidFill>
              </a:rPr>
              <a:t>Card Features and Benefits</a:t>
            </a:r>
            <a:endParaRPr lang="en-US" altLang="en-US" smtClean="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75778" name="Rectangle 2"/>
          <p:cNvSpPr>
            <a:spLocks noGrp="1" noChangeArrowheads="1"/>
          </p:cNvSpPr>
          <p:nvPr>
            <p:ph type="title"/>
          </p:nvPr>
        </p:nvSpPr>
        <p:spPr/>
        <p:txBody>
          <a:bodyPr/>
          <a:lstStyle/>
          <a:p>
            <a:pPr eaLnBrk="1" hangingPunct="1"/>
            <a:r>
              <a:rPr lang="en-US" altLang="en-US" smtClean="0"/>
              <a:t>Optional services</a:t>
            </a:r>
          </a:p>
        </p:txBody>
      </p:sp>
      <p:sp>
        <p:nvSpPr>
          <p:cNvPr id="75779" name="Rectangle 3"/>
          <p:cNvSpPr>
            <a:spLocks noGrp="1" noChangeArrowheads="1"/>
          </p:cNvSpPr>
          <p:nvPr>
            <p:ph type="body" idx="1"/>
          </p:nvPr>
        </p:nvSpPr>
        <p:spPr/>
        <p:txBody>
          <a:bodyPr/>
          <a:lstStyle/>
          <a:p>
            <a:pPr eaLnBrk="1" hangingPunct="1"/>
            <a:r>
              <a:rPr lang="en-US" altLang="en-US" smtClean="0"/>
              <a:t>Most card issuers offer optional services for a fee </a:t>
            </a:r>
          </a:p>
          <a:p>
            <a:pPr eaLnBrk="1" hangingPunct="1"/>
            <a:r>
              <a:rPr lang="en-US" altLang="en-US" smtClean="0"/>
              <a:t>These may include credit protection insurance, identity theft or fraud prevention plans</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76802" name="Rectangle 2"/>
          <p:cNvSpPr>
            <a:spLocks noGrp="1" noChangeArrowheads="1"/>
          </p:cNvSpPr>
          <p:nvPr>
            <p:ph type="title"/>
          </p:nvPr>
        </p:nvSpPr>
        <p:spPr/>
        <p:txBody>
          <a:bodyPr/>
          <a:lstStyle/>
          <a:p>
            <a:pPr eaLnBrk="1" hangingPunct="1"/>
            <a:r>
              <a:rPr lang="en-US" altLang="en-US" smtClean="0"/>
              <a:t>Your choice</a:t>
            </a:r>
          </a:p>
        </p:txBody>
      </p:sp>
      <p:sp>
        <p:nvSpPr>
          <p:cNvPr id="76803" name="Rectangle 3"/>
          <p:cNvSpPr>
            <a:spLocks noGrp="1" noChangeArrowheads="1"/>
          </p:cNvSpPr>
          <p:nvPr>
            <p:ph type="body" idx="1"/>
          </p:nvPr>
        </p:nvSpPr>
        <p:spPr/>
        <p:txBody>
          <a:bodyPr/>
          <a:lstStyle/>
          <a:p>
            <a:pPr eaLnBrk="1" hangingPunct="1"/>
            <a:r>
              <a:rPr lang="en-US" altLang="en-US" smtClean="0"/>
              <a:t>You do not have to buy optional services</a:t>
            </a:r>
          </a:p>
          <a:p>
            <a:pPr eaLnBrk="1" hangingPunct="1"/>
            <a:r>
              <a:rPr lang="en-US" altLang="en-US" smtClean="0"/>
              <a:t>Not buying them will not affect your card application or change the terms of the card</a:t>
            </a:r>
          </a:p>
          <a:p>
            <a:pPr lvl="1" eaLnBrk="1" hangingPunct="1"/>
            <a:r>
              <a:rPr lang="en-US" altLang="en-US" smtClean="0"/>
              <a:t>Before making a decision on whether to purchase optional services, get detailed information and review the limitations and restrictions of the service</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77826" name="Rectangle 6"/>
          <p:cNvSpPr>
            <a:spLocks noGrp="1" noChangeArrowheads="1"/>
          </p:cNvSpPr>
          <p:nvPr>
            <p:ph type="title"/>
          </p:nvPr>
        </p:nvSpPr>
        <p:spPr/>
        <p:txBody>
          <a:bodyPr/>
          <a:lstStyle/>
          <a:p>
            <a:pPr eaLnBrk="1" hangingPunct="1"/>
            <a:r>
              <a:rPr lang="en-US" altLang="en-US" smtClean="0"/>
              <a:t>Free benefits</a:t>
            </a:r>
          </a:p>
        </p:txBody>
      </p:sp>
      <p:sp>
        <p:nvSpPr>
          <p:cNvPr id="77827" name="Rectangle 7"/>
          <p:cNvSpPr>
            <a:spLocks noGrp="1" noChangeArrowheads="1"/>
          </p:cNvSpPr>
          <p:nvPr>
            <p:ph type="body" idx="1"/>
          </p:nvPr>
        </p:nvSpPr>
        <p:spPr/>
        <p:txBody>
          <a:bodyPr/>
          <a:lstStyle/>
          <a:p>
            <a:pPr eaLnBrk="1" hangingPunct="1"/>
            <a:r>
              <a:rPr lang="en-US" altLang="en-US" smtClean="0"/>
              <a:t>Zero liability if your card is used to make purchases without your authorization</a:t>
            </a:r>
          </a:p>
          <a:p>
            <a:pPr eaLnBrk="1" hangingPunct="1"/>
            <a:r>
              <a:rPr lang="en-US" altLang="en-US" smtClean="0"/>
              <a:t>Cash rebates or merchandise rewards</a:t>
            </a:r>
          </a:p>
          <a:p>
            <a:pPr eaLnBrk="1" hangingPunct="1"/>
            <a:r>
              <a:rPr lang="en-US" altLang="en-US" smtClean="0"/>
              <a:t>Rental car </a:t>
            </a:r>
            <a:r>
              <a:rPr lang="ja-JP" altLang="en-US" smtClean="0"/>
              <a:t>“</a:t>
            </a:r>
            <a:r>
              <a:rPr lang="en-US" altLang="ja-JP" smtClean="0"/>
              <a:t>collision damage waiver</a:t>
            </a:r>
            <a:r>
              <a:rPr lang="ja-JP" altLang="en-US" smtClean="0"/>
              <a:t>”</a:t>
            </a:r>
            <a:r>
              <a:rPr lang="en-US" altLang="ja-JP" smtClean="0"/>
              <a:t> (CDW) coverage</a:t>
            </a:r>
          </a:p>
          <a:p>
            <a:pPr eaLnBrk="1" hangingPunct="1"/>
            <a:r>
              <a:rPr lang="en-US" altLang="en-US" smtClean="0"/>
              <a:t>Buyers</a:t>
            </a:r>
            <a:r>
              <a:rPr lang="ja-JP" altLang="en-US" smtClean="0"/>
              <a:t>’</a:t>
            </a:r>
            <a:r>
              <a:rPr lang="en-US" altLang="ja-JP" smtClean="0"/>
              <a:t> protection against loss and theft</a:t>
            </a:r>
          </a:p>
          <a:p>
            <a:pPr eaLnBrk="1" hangingPunct="1"/>
            <a:r>
              <a:rPr lang="en-US" altLang="en-US" smtClean="0"/>
              <a:t>Extended warranties on items you buy using your card</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78850" name="Rectangle 6"/>
          <p:cNvSpPr>
            <a:spLocks noGrp="1" noChangeArrowheads="1"/>
          </p:cNvSpPr>
          <p:nvPr>
            <p:ph type="ctrTitle"/>
          </p:nvPr>
        </p:nvSpPr>
        <p:spPr>
          <a:xfrm>
            <a:off x="2286000" y="228600"/>
            <a:ext cx="6324600" cy="1676400"/>
          </a:xfrm>
        </p:spPr>
        <p:txBody>
          <a:bodyPr/>
          <a:lstStyle/>
          <a:p>
            <a:pPr eaLnBrk="1" hangingPunct="1"/>
            <a:r>
              <a:rPr lang="en-US" altLang="en-US" smtClean="0"/>
              <a:t>Common fee-based services</a:t>
            </a:r>
          </a:p>
        </p:txBody>
      </p:sp>
      <p:sp>
        <p:nvSpPr>
          <p:cNvPr id="78851" name="Rectangle 8"/>
          <p:cNvSpPr>
            <a:spLocks noChangeArrowheads="1"/>
          </p:cNvSpPr>
          <p:nvPr/>
        </p:nvSpPr>
        <p:spPr bwMode="auto">
          <a:xfrm>
            <a:off x="1371600" y="2743200"/>
            <a:ext cx="7162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pPr eaLnBrk="1" hangingPunct="1">
              <a:buClr>
                <a:schemeClr val="hlink"/>
              </a:buClr>
              <a:buFontTx/>
              <a:buChar char="•"/>
            </a:pPr>
            <a:r>
              <a:rPr lang="en-US" altLang="en-US" sz="2800" b="0">
                <a:solidFill>
                  <a:srgbClr val="21B52E"/>
                </a:solidFill>
                <a:latin typeface="Arial Black" panose="020B0A04020102020204" pitchFamily="34" charset="0"/>
              </a:rPr>
              <a:t> Credit protection services</a:t>
            </a:r>
          </a:p>
          <a:p>
            <a:pPr eaLnBrk="1" hangingPunct="1">
              <a:buClr>
                <a:schemeClr val="hlink"/>
              </a:buClr>
              <a:buFontTx/>
              <a:buChar char="•"/>
            </a:pPr>
            <a:r>
              <a:rPr lang="en-US" altLang="en-US" sz="2800" b="0">
                <a:solidFill>
                  <a:srgbClr val="21B52E"/>
                </a:solidFill>
                <a:latin typeface="Arial Black" panose="020B0A04020102020204" pitchFamily="34" charset="0"/>
              </a:rPr>
              <a:t> ID theft monitoring services</a:t>
            </a:r>
            <a:endParaRPr lang="en-US" altLang="en-US" sz="4400" b="0">
              <a:solidFill>
                <a:srgbClr val="21B52E"/>
              </a:solidFill>
              <a:latin typeface="Arial Black" panose="020B0A04020102020204" pitchFamily="34"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79874" name="Rectangle 2"/>
          <p:cNvSpPr>
            <a:spLocks noGrp="1" noChangeArrowheads="1"/>
          </p:cNvSpPr>
          <p:nvPr>
            <p:ph type="title"/>
          </p:nvPr>
        </p:nvSpPr>
        <p:spPr/>
        <p:txBody>
          <a:bodyPr/>
          <a:lstStyle/>
          <a:p>
            <a:pPr eaLnBrk="1" hangingPunct="1"/>
            <a:r>
              <a:rPr lang="en-US" altLang="en-US" smtClean="0"/>
              <a:t>Credit protection insurance</a:t>
            </a:r>
          </a:p>
        </p:txBody>
      </p:sp>
      <p:sp>
        <p:nvSpPr>
          <p:cNvPr id="79875" name="Rectangle 3"/>
          <p:cNvSpPr>
            <a:spLocks noGrp="1" noChangeArrowheads="1"/>
          </p:cNvSpPr>
          <p:nvPr>
            <p:ph type="body" idx="1"/>
          </p:nvPr>
        </p:nvSpPr>
        <p:spPr/>
        <p:txBody>
          <a:bodyPr/>
          <a:lstStyle/>
          <a:p>
            <a:pPr eaLnBrk="1" hangingPunct="1"/>
            <a:r>
              <a:rPr lang="en-US" altLang="en-US" smtClean="0"/>
              <a:t>Makes your loan payments if you die, become ill or unemployed</a:t>
            </a:r>
          </a:p>
          <a:p>
            <a:pPr eaLnBrk="1" hangingPunct="1"/>
            <a:r>
              <a:rPr lang="en-US" altLang="en-US" smtClean="0"/>
              <a:t>Coverage is quite expensive</a:t>
            </a:r>
          </a:p>
          <a:p>
            <a:pPr eaLnBrk="1" hangingPunct="1"/>
            <a:r>
              <a:rPr lang="en-US" altLang="en-US" smtClean="0"/>
              <a:t>There are significant limitations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Grp="1" noChangeArrowheads="1"/>
          </p:cNvSpPr>
          <p:nvPr>
            <p:ph type="title"/>
          </p:nvPr>
        </p:nvSpPr>
        <p:spPr>
          <a:xfrm>
            <a:off x="2209800" y="304800"/>
            <a:ext cx="6781800" cy="1524000"/>
          </a:xfrm>
        </p:spPr>
        <p:txBody>
          <a:bodyPr/>
          <a:lstStyle/>
          <a:p>
            <a:pPr eaLnBrk="1" hangingPunct="1"/>
            <a:r>
              <a:rPr lang="en-US" altLang="en-US" sz="3600" dirty="0" smtClean="0"/>
              <a:t>How are you protected?</a:t>
            </a:r>
            <a:br>
              <a:rPr lang="en-US" altLang="en-US" sz="3600" dirty="0" smtClean="0"/>
            </a:br>
            <a:r>
              <a:rPr lang="en-US" altLang="en-US" sz="3600" dirty="0" smtClean="0"/>
              <a:t>Truth-in-Lending Act</a:t>
            </a:r>
          </a:p>
        </p:txBody>
      </p:sp>
      <p:sp>
        <p:nvSpPr>
          <p:cNvPr id="22531" name="Rectangle 1027"/>
          <p:cNvSpPr>
            <a:spLocks noGrp="1" noChangeArrowheads="1"/>
          </p:cNvSpPr>
          <p:nvPr>
            <p:ph type="body" idx="1"/>
          </p:nvPr>
        </p:nvSpPr>
        <p:spPr>
          <a:xfrm>
            <a:off x="228600" y="2209800"/>
            <a:ext cx="8915400" cy="4267200"/>
          </a:xfrm>
        </p:spPr>
        <p:txBody>
          <a:bodyPr/>
          <a:lstStyle/>
          <a:p>
            <a:pPr marL="0" indent="0" eaLnBrk="1" hangingPunct="1">
              <a:buNone/>
            </a:pPr>
            <a:r>
              <a:rPr lang="en-US" altLang="en-US" dirty="0" smtClean="0"/>
              <a:t>Example #2:</a:t>
            </a:r>
          </a:p>
          <a:p>
            <a:pPr marL="0" indent="0" eaLnBrk="1" hangingPunct="1">
              <a:buNone/>
            </a:pPr>
            <a:r>
              <a:rPr lang="en-US" dirty="0" smtClean="0"/>
              <a:t>Carrie’s credit card was stolen. She didn’t realize it for days, at which point she notified her creditor. During that time, someone charged $2,000. How much is Carrie responsible for paying?  </a:t>
            </a:r>
          </a:p>
        </p:txBody>
      </p:sp>
    </p:spTree>
    <p:extLst>
      <p:ext uri="{BB962C8B-B14F-4D97-AF65-F5344CB8AC3E}">
        <p14:creationId xmlns:p14="http://schemas.microsoft.com/office/powerpoint/2010/main" val="17478377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80898" name="Rectangle 2"/>
          <p:cNvSpPr>
            <a:spLocks noGrp="1" noChangeArrowheads="1"/>
          </p:cNvSpPr>
          <p:nvPr>
            <p:ph type="title"/>
          </p:nvPr>
        </p:nvSpPr>
        <p:spPr/>
        <p:txBody>
          <a:bodyPr/>
          <a:lstStyle/>
          <a:p>
            <a:pPr eaLnBrk="1" hangingPunct="1"/>
            <a:r>
              <a:rPr lang="en-US" altLang="en-US" smtClean="0"/>
              <a:t>ID theft monitoring services</a:t>
            </a:r>
          </a:p>
        </p:txBody>
      </p:sp>
      <p:sp>
        <p:nvSpPr>
          <p:cNvPr id="80899" name="Rectangle 3"/>
          <p:cNvSpPr>
            <a:spLocks noGrp="1" noChangeArrowheads="1"/>
          </p:cNvSpPr>
          <p:nvPr>
            <p:ph type="body" idx="1"/>
          </p:nvPr>
        </p:nvSpPr>
        <p:spPr/>
        <p:txBody>
          <a:bodyPr/>
          <a:lstStyle/>
          <a:p>
            <a:pPr eaLnBrk="1" hangingPunct="1"/>
            <a:r>
              <a:rPr lang="en-US" altLang="en-US" smtClean="0"/>
              <a:t>Credit monitoring companies charge a yearly fee to check your credit report </a:t>
            </a:r>
          </a:p>
          <a:p>
            <a:pPr eaLnBrk="1" hangingPunct="1"/>
            <a:r>
              <a:rPr lang="en-US" altLang="en-US" smtClean="0"/>
              <a:t>Alerts you if information in your report changes, such as reviews by potential creditors or new accounts</a:t>
            </a:r>
          </a:p>
          <a:p>
            <a:pPr eaLnBrk="1" hangingPunct="1"/>
            <a:r>
              <a:rPr lang="en-US" altLang="en-US" smtClean="0"/>
              <a:t>You can check your credit report yourself for free</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81922" name="Rectangle 2"/>
          <p:cNvSpPr>
            <a:spLocks noGrp="1" noChangeArrowheads="1"/>
          </p:cNvSpPr>
          <p:nvPr>
            <p:ph type="title"/>
          </p:nvPr>
        </p:nvSpPr>
        <p:spPr/>
        <p:txBody>
          <a:bodyPr/>
          <a:lstStyle/>
          <a:p>
            <a:pPr eaLnBrk="1" hangingPunct="1"/>
            <a:r>
              <a:rPr lang="en-US" altLang="en-US" smtClean="0"/>
              <a:t>About Consumer Action</a:t>
            </a:r>
          </a:p>
        </p:txBody>
      </p:sp>
      <p:sp>
        <p:nvSpPr>
          <p:cNvPr id="81923" name="Rectangle 3"/>
          <p:cNvSpPr>
            <a:spLocks noGrp="1" noChangeArrowheads="1"/>
          </p:cNvSpPr>
          <p:nvPr>
            <p:ph type="body" idx="1"/>
          </p:nvPr>
        </p:nvSpPr>
        <p:spPr/>
        <p:txBody>
          <a:bodyPr/>
          <a:lstStyle/>
          <a:p>
            <a:pPr eaLnBrk="1" hangingPunct="1"/>
            <a:r>
              <a:rPr lang="en-US" altLang="en-US" smtClean="0"/>
              <a:t>www.consumer-action.org</a:t>
            </a:r>
          </a:p>
          <a:p>
            <a:pPr eaLnBrk="1" hangingPunct="1"/>
            <a:r>
              <a:rPr lang="en-US" altLang="en-US" smtClean="0"/>
              <a:t>Free educational materials on credit cards and other personal finance topics</a:t>
            </a:r>
          </a:p>
          <a:p>
            <a:pPr eaLnBrk="1" hangingPunct="1"/>
            <a:r>
              <a:rPr lang="en-US" altLang="en-US" smtClean="0"/>
              <a:t>You can get advice and referrals by calling Consumer Action counselors</a:t>
            </a:r>
          </a:p>
          <a:p>
            <a:pPr lvl="1" eaLnBrk="1" hangingPunct="1"/>
            <a:r>
              <a:rPr lang="en-US" altLang="en-US" smtClean="0"/>
              <a:t>415-777-9635</a:t>
            </a:r>
          </a:p>
          <a:p>
            <a:pPr lvl="1" eaLnBrk="1" hangingPunct="1"/>
            <a:r>
              <a:rPr lang="en-US" altLang="en-US" smtClean="0"/>
              <a:t>213-624-4631</a:t>
            </a:r>
          </a:p>
          <a:p>
            <a:pPr lvl="1" eaLnBrk="1" hangingPunct="1"/>
            <a:r>
              <a:rPr lang="en-US" altLang="en-US" smtClean="0"/>
              <a:t>TTY: 415-777-9456</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20482" name="Rectangle 2"/>
          <p:cNvSpPr>
            <a:spLocks noGrp="1" noChangeArrowheads="1"/>
          </p:cNvSpPr>
          <p:nvPr>
            <p:ph type="title"/>
          </p:nvPr>
        </p:nvSpPr>
        <p:spPr/>
        <p:txBody>
          <a:bodyPr/>
          <a:lstStyle/>
          <a:p>
            <a:pPr eaLnBrk="1" hangingPunct="1"/>
            <a:r>
              <a:rPr lang="en-US" altLang="en-US" smtClean="0"/>
              <a:t>Wise credit</a:t>
            </a:r>
          </a:p>
        </p:txBody>
      </p:sp>
      <p:sp>
        <p:nvSpPr>
          <p:cNvPr id="20483" name="Rectangle 3"/>
          <p:cNvSpPr>
            <a:spLocks noGrp="1" noChangeArrowheads="1"/>
          </p:cNvSpPr>
          <p:nvPr>
            <p:ph type="body" idx="1"/>
          </p:nvPr>
        </p:nvSpPr>
        <p:spPr/>
        <p:txBody>
          <a:bodyPr/>
          <a:lstStyle/>
          <a:p>
            <a:pPr eaLnBrk="1" hangingPunct="1"/>
            <a:r>
              <a:rPr lang="en-US" altLang="en-US" smtClean="0"/>
              <a:t>Not managing your credit wisely can lead to:</a:t>
            </a:r>
          </a:p>
          <a:p>
            <a:pPr lvl="1" eaLnBrk="1" hangingPunct="1"/>
            <a:r>
              <a:rPr lang="en-US" altLang="en-US" smtClean="0"/>
              <a:t>Increased annual percentage rates (APRs)</a:t>
            </a:r>
          </a:p>
          <a:p>
            <a:pPr lvl="1" eaLnBrk="1" hangingPunct="1"/>
            <a:r>
              <a:rPr lang="en-US" altLang="en-US" smtClean="0"/>
              <a:t>Unnecessary fees</a:t>
            </a:r>
          </a:p>
          <a:p>
            <a:pPr lvl="1" eaLnBrk="1" hangingPunct="1"/>
            <a:r>
              <a:rPr lang="en-US" altLang="en-US" smtClean="0"/>
              <a:t>A decline in your credit</a:t>
            </a:r>
          </a:p>
          <a:p>
            <a:pPr lvl="1" eaLnBrk="1" hangingPunct="1"/>
            <a:r>
              <a:rPr lang="en-US" altLang="en-US" smtClean="0"/>
              <a:t>Denials of future credit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panose="02020603050405020304" pitchFamily="18" charset="0"/>
                <a:ea typeface="MS PGothic" panose="020B0600070205080204" pitchFamily="34" charset="-128"/>
              </a:defRPr>
            </a:lvl1pPr>
            <a:lvl2pPr marL="742950" indent="-285750">
              <a:defRPr sz="2400" b="1">
                <a:solidFill>
                  <a:schemeClr val="tx1"/>
                </a:solidFill>
                <a:latin typeface="Times" panose="02020603050405020304" pitchFamily="18" charset="0"/>
                <a:ea typeface="MS PGothic" panose="020B0600070205080204" pitchFamily="34" charset="-128"/>
              </a:defRPr>
            </a:lvl2pPr>
            <a:lvl3pPr marL="1143000" indent="-228600">
              <a:defRPr sz="2400" b="1">
                <a:solidFill>
                  <a:schemeClr val="tx1"/>
                </a:solidFill>
                <a:latin typeface="Times" panose="02020603050405020304" pitchFamily="18" charset="0"/>
                <a:ea typeface="MS PGothic" panose="020B0600070205080204" pitchFamily="34" charset="-128"/>
              </a:defRPr>
            </a:lvl3pPr>
            <a:lvl4pPr marL="1600200" indent="-228600">
              <a:defRPr sz="2400" b="1">
                <a:solidFill>
                  <a:schemeClr val="tx1"/>
                </a:solidFill>
                <a:latin typeface="Times" panose="02020603050405020304" pitchFamily="18" charset="0"/>
                <a:ea typeface="MS PGothic" panose="020B0600070205080204" pitchFamily="34" charset="-128"/>
              </a:defRPr>
            </a:lvl4pPr>
            <a:lvl5pPr marL="2057400" indent="-228600">
              <a:defRPr sz="2400" b="1">
                <a:solidFill>
                  <a:schemeClr val="tx1"/>
                </a:solidFill>
                <a:latin typeface="Times"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Times" panose="02020603050405020304" pitchFamily="18" charset="0"/>
                <a:ea typeface="MS PGothic" panose="020B0600070205080204" pitchFamily="34" charset="-128"/>
              </a:defRPr>
            </a:lvl9pPr>
          </a:lstStyle>
          <a:p>
            <a:r>
              <a:rPr lang="en-US" altLang="en-US" sz="1400" b="0">
                <a:latin typeface="Arial Black" panose="020B0A04020102020204" pitchFamily="34" charset="0"/>
              </a:rPr>
              <a:t>An educational partnership between Consumer Action and American Express</a:t>
            </a:r>
          </a:p>
        </p:txBody>
      </p:sp>
      <p:sp>
        <p:nvSpPr>
          <p:cNvPr id="21506" name="Rectangle 2"/>
          <p:cNvSpPr>
            <a:spLocks noGrp="1" noChangeArrowheads="1"/>
          </p:cNvSpPr>
          <p:nvPr>
            <p:ph type="title"/>
          </p:nvPr>
        </p:nvSpPr>
        <p:spPr/>
        <p:txBody>
          <a:bodyPr/>
          <a:lstStyle/>
          <a:p>
            <a:pPr eaLnBrk="1" hangingPunct="1"/>
            <a:r>
              <a:rPr lang="en-US" altLang="en-US" smtClean="0"/>
              <a:t>Topics covered</a:t>
            </a:r>
          </a:p>
        </p:txBody>
      </p:sp>
      <p:sp>
        <p:nvSpPr>
          <p:cNvPr id="21507" name="Rectangle 3"/>
          <p:cNvSpPr>
            <a:spLocks noGrp="1" noChangeArrowheads="1"/>
          </p:cNvSpPr>
          <p:nvPr>
            <p:ph type="body" idx="1"/>
          </p:nvPr>
        </p:nvSpPr>
        <p:spPr/>
        <p:txBody>
          <a:bodyPr/>
          <a:lstStyle/>
          <a:p>
            <a:pPr eaLnBrk="1" hangingPunct="1"/>
            <a:r>
              <a:rPr lang="en-US" altLang="en-US" dirty="0" smtClean="0"/>
              <a:t>Types of credit cards</a:t>
            </a:r>
          </a:p>
          <a:p>
            <a:pPr eaLnBrk="1" hangingPunct="1"/>
            <a:r>
              <a:rPr lang="en-US" altLang="en-US" dirty="0" smtClean="0"/>
              <a:t>Card offers</a:t>
            </a:r>
          </a:p>
          <a:p>
            <a:pPr eaLnBrk="1" hangingPunct="1"/>
            <a:r>
              <a:rPr lang="en-US" altLang="en-US" dirty="0" smtClean="0"/>
              <a:t>Card terms and conditions</a:t>
            </a:r>
          </a:p>
          <a:p>
            <a:pPr eaLnBrk="1" hangingPunct="1"/>
            <a:r>
              <a:rPr lang="en-US" altLang="en-US" dirty="0" smtClean="0"/>
              <a:t>Credit card billing statements</a:t>
            </a:r>
          </a:p>
          <a:p>
            <a:pPr eaLnBrk="1" hangingPunct="1"/>
            <a:r>
              <a:rPr lang="en-US" altLang="en-US" dirty="0" smtClean="0"/>
              <a:t>Using credit cards</a:t>
            </a:r>
          </a:p>
          <a:p>
            <a:pPr eaLnBrk="1" hangingPunct="1"/>
            <a:r>
              <a:rPr lang="en-US" altLang="en-US" dirty="0" smtClean="0"/>
              <a:t>Card fees</a:t>
            </a:r>
          </a:p>
          <a:p>
            <a:pPr eaLnBrk="1" hangingPunct="1"/>
            <a:r>
              <a:rPr lang="en-US" altLang="en-US" dirty="0" smtClean="0"/>
              <a:t>Optional services and card benefits</a:t>
            </a:r>
          </a:p>
        </p:txBody>
      </p:sp>
    </p:spTree>
  </p:cSld>
  <p:clrMapOvr>
    <a:masterClrMapping/>
  </p:clrMapOvr>
</p:sld>
</file>

<file path=ppt/theme/theme1.xml><?xml version="1.0" encoding="utf-8"?>
<a:theme xmlns:a="http://schemas.openxmlformats.org/drawingml/2006/main" name="AmEx">
  <a:themeElements>
    <a:clrScheme name="AmEx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mEx">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a:ln>
              <a:noFill/>
            </a:ln>
            <a:solidFill>
              <a:schemeClr val="tx1"/>
            </a:solidFill>
            <a:effectLst/>
            <a:latin typeface="Times" pitchFamily="-111"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a:ln>
              <a:noFill/>
            </a:ln>
            <a:solidFill>
              <a:schemeClr val="tx1"/>
            </a:solidFill>
            <a:effectLst/>
            <a:latin typeface="Times" pitchFamily="-111" charset="0"/>
          </a:defRPr>
        </a:defPPr>
      </a:lstStyle>
    </a:lnDef>
  </a:objectDefaults>
  <a:extraClrSchemeLst>
    <a:extraClrScheme>
      <a:clrScheme name="AmEx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mEx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mEx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mEx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mEx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mEx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mEx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mEx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mEx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mEx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mEx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mEx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X:Templates:Presentations:Designs:AmEx.pot</Template>
  <TotalTime>3438</TotalTime>
  <Words>3220</Words>
  <Application>Microsoft Office PowerPoint</Application>
  <PresentationFormat>On-screen Show (4:3)</PresentationFormat>
  <Paragraphs>402</Paragraphs>
  <Slides>71</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71</vt:i4>
      </vt:variant>
    </vt:vector>
  </HeadingPairs>
  <TitlesOfParts>
    <vt:vector size="79" baseType="lpstr">
      <vt:lpstr>MS PGothic</vt:lpstr>
      <vt:lpstr>MS PGothic</vt:lpstr>
      <vt:lpstr>Arial</vt:lpstr>
      <vt:lpstr>Arial Black</vt:lpstr>
      <vt:lpstr>Calibri</vt:lpstr>
      <vt:lpstr>Times</vt:lpstr>
      <vt:lpstr>Wingdings</vt:lpstr>
      <vt:lpstr>AmEx</vt:lpstr>
      <vt:lpstr>Credit Cards</vt:lpstr>
      <vt:lpstr>Credit Cards</vt:lpstr>
      <vt:lpstr>Learning Targets</vt:lpstr>
      <vt:lpstr>Credit cards</vt:lpstr>
      <vt:lpstr>What are credit cards good for?</vt:lpstr>
      <vt:lpstr>How are you protected? Truth-in-Lending Act</vt:lpstr>
      <vt:lpstr>How are you protected? Truth-in-Lending Act</vt:lpstr>
      <vt:lpstr>Wise credit</vt:lpstr>
      <vt:lpstr>Topics covered</vt:lpstr>
      <vt:lpstr>Types of Cards</vt:lpstr>
      <vt:lpstr>Credit cards</vt:lpstr>
      <vt:lpstr>Charge cards</vt:lpstr>
      <vt:lpstr>Secured credit cards</vt:lpstr>
      <vt:lpstr>Sub-prime credit cards </vt:lpstr>
      <vt:lpstr>Prepaid cards</vt:lpstr>
      <vt:lpstr>Types of Cards</vt:lpstr>
      <vt:lpstr>Card Offers</vt:lpstr>
      <vt:lpstr>Types of offers</vt:lpstr>
      <vt:lpstr>Pre-approved offers </vt:lpstr>
      <vt:lpstr>Invitations </vt:lpstr>
      <vt:lpstr>Instant credit</vt:lpstr>
      <vt:lpstr>Compare basic terms</vt:lpstr>
      <vt:lpstr>Interest rates</vt:lpstr>
      <vt:lpstr>Average daily balance</vt:lpstr>
      <vt:lpstr>Average daily balance</vt:lpstr>
      <vt:lpstr>Average daily balance</vt:lpstr>
      <vt:lpstr>Look closely</vt:lpstr>
      <vt:lpstr>Credit line</vt:lpstr>
      <vt:lpstr>Balance transfers</vt:lpstr>
      <vt:lpstr>Card Terms and Conditions</vt:lpstr>
      <vt:lpstr>Cardholder agreements</vt:lpstr>
      <vt:lpstr>Subject to change</vt:lpstr>
      <vt:lpstr>Keep all paperwork</vt:lpstr>
      <vt:lpstr>Annual percentage rate (APR)</vt:lpstr>
      <vt:lpstr>Variable rates</vt:lpstr>
      <vt:lpstr>Prime Rate</vt:lpstr>
      <vt:lpstr>Fixed rates</vt:lpstr>
      <vt:lpstr>Default or penalty rates</vt:lpstr>
      <vt:lpstr>Default with other creditors</vt:lpstr>
      <vt:lpstr>Cash advance APR </vt:lpstr>
      <vt:lpstr>Credit card checks</vt:lpstr>
      <vt:lpstr>Grace period</vt:lpstr>
      <vt:lpstr>Credit Card Billing Statements</vt:lpstr>
      <vt:lpstr>Minimum monthly payment</vt:lpstr>
      <vt:lpstr>Periodic interest rate </vt:lpstr>
      <vt:lpstr>Payment due date</vt:lpstr>
      <vt:lpstr>Dispute rights</vt:lpstr>
      <vt:lpstr>Take a break</vt:lpstr>
      <vt:lpstr>Credit Card Fees </vt:lpstr>
      <vt:lpstr>Annual fees</vt:lpstr>
      <vt:lpstr>Annual fee tips </vt:lpstr>
      <vt:lpstr>Application fees</vt:lpstr>
      <vt:lpstr>Application fee tips</vt:lpstr>
      <vt:lpstr>Balance transfer fee </vt:lpstr>
      <vt:lpstr>Balance transfer tips</vt:lpstr>
      <vt:lpstr>Cash advance fee </vt:lpstr>
      <vt:lpstr>Cash advance tips</vt:lpstr>
      <vt:lpstr>Currency conversion fee </vt:lpstr>
      <vt:lpstr>Currency conversion fees tip </vt:lpstr>
      <vt:lpstr>Late fees</vt:lpstr>
      <vt:lpstr>Late fee tips </vt:lpstr>
      <vt:lpstr>Over credit limit fee</vt:lpstr>
      <vt:lpstr>Credit limit tips </vt:lpstr>
      <vt:lpstr>Optional Fee-Based Services &amp; Card Features and Benefits</vt:lpstr>
      <vt:lpstr>Optional services</vt:lpstr>
      <vt:lpstr>Your choice</vt:lpstr>
      <vt:lpstr>Free benefits</vt:lpstr>
      <vt:lpstr>Common fee-based services</vt:lpstr>
      <vt:lpstr>Credit protection insurance</vt:lpstr>
      <vt:lpstr>ID theft monitoring services</vt:lpstr>
      <vt:lpstr>About Consumer Action</vt:lpstr>
    </vt:vector>
  </TitlesOfParts>
  <Company>Consumer Action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Credit Cards</dc:title>
  <dc:creator>Linda Sherry</dc:creator>
  <cp:lastModifiedBy>Bruce Nicol</cp:lastModifiedBy>
  <cp:revision>259</cp:revision>
  <cp:lastPrinted>2005-09-22T15:00:54Z</cp:lastPrinted>
  <dcterms:created xsi:type="dcterms:W3CDTF">2010-05-12T16:18:54Z</dcterms:created>
  <dcterms:modified xsi:type="dcterms:W3CDTF">2016-09-01T11:15:54Z</dcterms:modified>
</cp:coreProperties>
</file>