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63" r:id="rId2"/>
    <p:sldMasterId id="2147483664" r:id="rId3"/>
  </p:sldMasterIdLst>
  <p:notesMasterIdLst>
    <p:notesMasterId r:id="rId20"/>
  </p:notesMasterIdLst>
  <p:handoutMasterIdLst>
    <p:handoutMasterId r:id="rId21"/>
  </p:handoutMasterIdLst>
  <p:sldIdLst>
    <p:sldId id="470" r:id="rId4"/>
    <p:sldId id="473" r:id="rId5"/>
    <p:sldId id="471" r:id="rId6"/>
    <p:sldId id="474" r:id="rId7"/>
    <p:sldId id="472" r:id="rId8"/>
    <p:sldId id="266" r:id="rId9"/>
    <p:sldId id="307" r:id="rId10"/>
    <p:sldId id="310" r:id="rId11"/>
    <p:sldId id="311" r:id="rId12"/>
    <p:sldId id="315" r:id="rId13"/>
    <p:sldId id="290" r:id="rId14"/>
    <p:sldId id="294" r:id="rId15"/>
    <p:sldId id="288" r:id="rId16"/>
    <p:sldId id="314" r:id="rId17"/>
    <p:sldId id="312" r:id="rId18"/>
    <p:sldId id="316" r:id="rId1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US"/>
    </a:defPPr>
    <a:lvl1pPr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8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79"/>
    <a:srgbClr val="CC6600"/>
    <a:srgbClr val="ECB928"/>
    <a:srgbClr val="F8F8F8"/>
    <a:srgbClr val="9FBB48"/>
    <a:srgbClr val="A5CB2A"/>
    <a:srgbClr val="A5CB1B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4" autoAdjust="0"/>
    <p:restoredTop sz="99681" autoAdjust="0"/>
  </p:normalViewPr>
  <p:slideViewPr>
    <p:cSldViewPr>
      <p:cViewPr varScale="1">
        <p:scale>
          <a:sx n="86" d="100"/>
          <a:sy n="86" d="100"/>
        </p:scale>
        <p:origin x="979" y="48"/>
      </p:cViewPr>
      <p:guideLst>
        <p:guide orient="horz" pos="1536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Banking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CE482DFE-9DFC-483C-B85F-5718A7F2A6DB}" type="datetime1">
              <a:rPr lang="en-US" altLang="en-US"/>
              <a:pPr/>
              <a:t>8/23/2016</a:t>
            </a:fld>
            <a:endParaRPr lang="en-US" alt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Chapter 1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188C32ED-63D4-44F7-9346-D2B19EF20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3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Banking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A9D96A50-A88F-4079-ADB1-83568BBDBC4C}" type="datetime1">
              <a:rPr lang="en-US" altLang="en-US"/>
              <a:pPr/>
              <a:t>8/23/2016</a:t>
            </a:fld>
            <a:endParaRPr lang="en-US" altLang="en-US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Chapter 1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CDD50C6-D608-48B2-A738-0C65655FC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110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Banking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AE8D02-9888-4C19-84DE-4294510D733D}" type="datetime1">
              <a:rPr lang="en-US" altLang="en-US"/>
              <a:pPr/>
              <a:t>8/23/2016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Chapter 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BFC3F-AECB-4C9D-B9A2-7174E0E9D10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9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B058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Financial Algebra</a:t>
            </a:r>
          </a:p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© Cengage/South-Western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2287588"/>
            <a:ext cx="2011363" cy="4570412"/>
          </a:xfrm>
          <a:prstGeom prst="rect">
            <a:avLst/>
          </a:prstGeom>
          <a:solidFill>
            <a:srgbClr val="E4D50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 b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514600"/>
          </a:xfrm>
          <a:prstGeom prst="rect">
            <a:avLst/>
          </a:prstGeom>
          <a:gradFill rotWithShape="1">
            <a:gsLst>
              <a:gs pos="0">
                <a:srgbClr val="3C518C"/>
              </a:gs>
              <a:gs pos="100000">
                <a:srgbClr val="9FBB48">
                  <a:alpha val="8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92075"/>
            <a:ext cx="6399213" cy="2422525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F8F8F8"/>
                </a:solidFill>
                <a:effectLst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542213" cy="3382963"/>
          </a:xfrm>
        </p:spPr>
        <p:txBody>
          <a:bodyPr/>
          <a:lstStyle>
            <a:lvl1pPr marL="914400" indent="-914400">
              <a:buSzPct val="125000"/>
              <a:defRPr b="1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BE9A11C9-6519-4441-8B85-F52F2F4164F5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81954" name="Rectangle 34"/>
          <p:cNvSpPr>
            <a:spLocks noChangeArrowheads="1"/>
          </p:cNvSpPr>
          <p:nvPr userDrawn="1"/>
        </p:nvSpPr>
        <p:spPr bwMode="auto">
          <a:xfrm>
            <a:off x="0" y="0"/>
            <a:ext cx="1981200" cy="2514600"/>
          </a:xfrm>
          <a:prstGeom prst="rect">
            <a:avLst/>
          </a:prstGeom>
          <a:solidFill>
            <a:srgbClr val="3C518C"/>
          </a:solidFill>
          <a:ln w="9525">
            <a:solidFill>
              <a:srgbClr val="3C518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19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E8FC159-7D0C-4934-B050-1620578BA2F9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2925"/>
      </p:ext>
    </p:extLst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133600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248400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5B8EDB5-E347-47D6-9A3B-EBA62AC2EFB2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2062"/>
      </p:ext>
    </p:extLst>
  </p:cSld>
  <p:clrMapOvr>
    <a:masterClrMapping/>
  </p:clrMapOvr>
  <p:transition spd="med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7772400" cy="22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960813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DD05F6A-CB69-48DC-817C-EB22DC032C2E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33241"/>
      </p:ext>
    </p:extLst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6968EE9E-E1A4-48B9-A412-4268CF49148B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5530"/>
      </p:ext>
    </p:extLst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E29F772-4302-4D3E-A716-C1EB035FEE26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42098"/>
      </p:ext>
    </p:extLst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ED2C-D0A9-4167-BC43-BB244A55E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66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4D4BD-A68A-4DA0-9BE2-B07C007E4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DD2D4-EFB5-437C-B9C0-326AD6307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56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93752-13FE-4F06-BC2A-6F96FB0B5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E9A96-9D8D-48DC-9583-F2749C7E5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93B3216-6A49-47B4-AA45-9274DBBB1CE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27401"/>
      </p:ext>
    </p:extLst>
  </p:cSld>
  <p:clrMapOvr>
    <a:masterClrMapping/>
  </p:clrMapOvr>
  <p:transition spd="med"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A7419-9969-4FE8-BD5E-5AA6A7F57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6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D129-7F1A-453A-85CE-5D8953059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14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3523-6716-41C5-88F6-EB6C8B420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03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A77E-EF18-4F29-93D0-A7BD457F1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277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1A6B-ADDC-4B28-8EEB-1DFE82F27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68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0DCB-E34B-4608-9336-2A1C1F941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772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8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8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7771730-55AE-41DE-B30F-603F1E1FAD1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45883"/>
      </p:ext>
    </p:extLst>
  </p:cSld>
  <p:clrMapOvr>
    <a:masterClrMapping/>
  </p:clrMapOvr>
  <p:transition spd="med"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83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8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869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064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65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6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39725DED-E041-46CE-B86E-89943A3018AC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29478"/>
      </p:ext>
    </p:extLst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4010CF79-CD2C-467F-AB4D-90A0F9810B42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5529"/>
      </p:ext>
    </p:extLst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CB64F1BF-780C-4B5D-961A-FAB556771FCC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3248"/>
      </p:ext>
    </p:extLst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E1D17E8-4113-4386-922A-A7BF2B19EE2B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6541"/>
      </p:ext>
    </p:extLst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3ECBFE6-6488-4EB8-870E-4B522CDA21C3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48552"/>
      </p:ext>
    </p:extLst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DEB9EA1F-E576-48A5-B77E-69CE13538F87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34458"/>
      </p:ext>
    </p:extLst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10800000">
            <a:off x="0" y="0"/>
            <a:ext cx="1066800" cy="6553200"/>
          </a:xfrm>
          <a:prstGeom prst="rect">
            <a:avLst/>
          </a:prstGeom>
          <a:gradFill rotWithShape="1">
            <a:gsLst>
              <a:gs pos="0">
                <a:srgbClr val="E4D50E"/>
              </a:gs>
              <a:gs pos="100000">
                <a:srgbClr val="9FBB4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6477000" cy="838200"/>
          </a:xfrm>
          <a:prstGeom prst="rect">
            <a:avLst/>
          </a:prstGeom>
          <a:solidFill>
            <a:srgbClr val="3C518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7724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4114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53200" y="4800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B05800"/>
                </a:solidFill>
                <a:effectLst/>
                <a:latin typeface="Arial Narrow" panose="020B0606020202030204" pitchFamily="34" charset="0"/>
              </a:rPr>
              <a:t>  </a:t>
            </a: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Financial Algebra</a:t>
            </a:r>
          </a:p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© Cengage Learning/South-Western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2011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solidFill>
                  <a:srgbClr val="FFCC00"/>
                </a:solidFill>
                <a:effectLst/>
                <a:latin typeface="+mn-lt"/>
              </a:defRPr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BE693DC4-74CC-42AD-BB05-02FAA2B31ED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7" r:id="rId12"/>
    <p:sldLayoutId id="2147483698" r:id="rId13"/>
    <p:sldLayoutId id="2147483699" r:id="rId14"/>
  </p:sldLayoutIdLst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ts val="600"/>
        </a:spcBef>
        <a:spcAft>
          <a:spcPct val="0"/>
        </a:spcAft>
        <a:defRPr sz="3200" b="1" kern="1200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394749B-5CDF-44C6-9E45-063369690E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Oval 7"/>
          <p:cNvSpPr>
            <a:spLocks noChangeArrowheads="1"/>
          </p:cNvSpPr>
          <p:nvPr userDrawn="1"/>
        </p:nvSpPr>
        <p:spPr bwMode="auto">
          <a:xfrm>
            <a:off x="228600" y="2438400"/>
            <a:ext cx="4038600" cy="11430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OBJECTIVES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  </a:t>
            </a:r>
            <a:r>
              <a:rPr lang="en-US" altLang="en-US" smtClean="0">
                <a:solidFill>
                  <a:srgbClr val="107DBC"/>
                </a:solidFill>
              </a:rPr>
              <a:t>Slide</a:t>
            </a:r>
            <a:r>
              <a:rPr lang="en-US" altLang="en-US" b="1" smtClean="0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93B3216-6A49-47B4-AA45-9274DBBB1CE1}" type="slidenum">
              <a:rPr lang="en-US" altLang="en-US" smtClean="0">
                <a:solidFill>
                  <a:srgbClr val="107DBC"/>
                </a:solidFill>
              </a:rPr>
              <a:pPr/>
              <a:t>1</a:t>
            </a:fld>
            <a:endParaRPr lang="en-US" altLang="en-US">
              <a:solidFill>
                <a:srgbClr val="107D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28" y="1066800"/>
            <a:ext cx="9179128" cy="47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3893"/>
      </p:ext>
    </p:extLst>
  </p:cSld>
  <p:clrMapOvr>
    <a:masterClrMapping/>
  </p:clrMapOvr>
  <p:transition spd="med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A40DBF8-FAF2-4A5A-9FD5-A1A0770878DD}" type="slidenum">
              <a:rPr lang="en-US" altLang="en-US">
                <a:solidFill>
                  <a:srgbClr val="107DBC"/>
                </a:solidFill>
              </a:rPr>
              <a:pPr/>
              <a:t>10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020763"/>
            <a:ext cx="7162800" cy="37798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If </a:t>
            </a:r>
            <a:r>
              <a:rPr lang="en-US" altLang="en-US" sz="2800" dirty="0" smtClean="0"/>
              <a:t>Roberto wanted to buy a new iPad for $595, how long would it take for him to save </a:t>
            </a:r>
            <a:r>
              <a:rPr lang="en-US" altLang="en-US" sz="2800" dirty="0"/>
              <a:t>for </a:t>
            </a:r>
            <a:r>
              <a:rPr lang="en-US" altLang="en-US" sz="2800" dirty="0" smtClean="0"/>
              <a:t>it if he saves $40 per month?  </a:t>
            </a:r>
            <a:endParaRPr lang="en-US" altLang="en-US" sz="2800" dirty="0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533400" y="457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>
              <a:buClr>
                <a:srgbClr val="336600"/>
              </a:buClr>
              <a:buFont typeface="Wingdings 2" panose="05020102010507070707" pitchFamily="18" charset="2"/>
              <a:buNone/>
            </a:pPr>
            <a:r>
              <a:rPr lang="en-US" altLang="en-US" sz="3000">
                <a:effectLst/>
              </a:rPr>
              <a:t>CHECK </a:t>
            </a:r>
            <a:r>
              <a:rPr lang="en-US" altLang="en-US" sz="3000">
                <a:solidFill>
                  <a:schemeClr val="tx2"/>
                </a:solidFill>
                <a:effectLst/>
              </a:rPr>
              <a:t>YOUR UNDERSTANDING</a:t>
            </a:r>
          </a:p>
        </p:txBody>
      </p:sp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72749" r="81927" b="25250"/>
          <a:stretch>
            <a:fillRect/>
          </a:stretch>
        </p:blipFill>
        <p:spPr bwMode="auto">
          <a:xfrm>
            <a:off x="609600" y="53340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640AD681-E7C3-420B-9090-C7C052FE408C}" type="slidenum">
              <a:rPr lang="en-US" altLang="en-US">
                <a:solidFill>
                  <a:srgbClr val="107DBC"/>
                </a:solidFill>
              </a:rPr>
              <a:pPr/>
              <a:t>11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19812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/>
              <a:t>Example 2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570413"/>
          </a:xfrm>
        </p:spPr>
        <p:txBody>
          <a:bodyPr/>
          <a:lstStyle/>
          <a:p>
            <a:pPr indent="-28733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600"/>
              <a:t>Heather, from Example 1, speaks to the salesperson at the music store who suggests that she buy the guitar on the installment plan. It requires a 15% down payment. The remainder, plus an additional finance charge, is paid back on a monthly basis for the next two years. The monthly payment is $88.75. What is the finance charge?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CD83CBC0-BC8D-411A-93E5-130834734768}" type="slidenum">
              <a:rPr lang="en-US" altLang="en-US">
                <a:solidFill>
                  <a:srgbClr val="107DBC"/>
                </a:solidFill>
              </a:rPr>
              <a:pPr/>
              <a:t>12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020763"/>
            <a:ext cx="7162800" cy="37798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Roberto is offered a way to get the iPad right away.  If he puts $100 down, he must then pay $50 per month for 12 months.  How much did he pay in finance charges?  </a:t>
            </a:r>
            <a:endParaRPr lang="en-US" altLang="en-US" sz="2800" dirty="0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533400" y="457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>
              <a:buClr>
                <a:srgbClr val="336600"/>
              </a:buClr>
              <a:buFont typeface="Wingdings 2" panose="05020102010507070707" pitchFamily="18" charset="2"/>
              <a:buNone/>
            </a:pPr>
            <a:r>
              <a:rPr lang="en-US" altLang="en-US" sz="3000">
                <a:effectLst/>
              </a:rPr>
              <a:t>CHECK </a:t>
            </a:r>
            <a:r>
              <a:rPr lang="en-US" altLang="en-US" sz="3000">
                <a:solidFill>
                  <a:schemeClr val="tx2"/>
                </a:solidFill>
                <a:effectLst/>
              </a:rPr>
              <a:t>YOUR UNDERSTANDING</a:t>
            </a:r>
          </a:p>
        </p:txBody>
      </p:sp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72749" r="81927" b="25250"/>
          <a:stretch>
            <a:fillRect/>
          </a:stretch>
        </p:blipFill>
        <p:spPr bwMode="auto">
          <a:xfrm>
            <a:off x="609600" y="53340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03E28192-96E0-4052-8F05-0E1B0E877B4D}" type="slidenum">
              <a:rPr lang="en-US" altLang="en-US">
                <a:solidFill>
                  <a:srgbClr val="107DBC"/>
                </a:solidFill>
              </a:rPr>
              <a:pPr/>
              <a:t>13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22098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/>
              <a:t>EXAMPLE 3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2188"/>
            <a:ext cx="7772400" cy="4570412"/>
          </a:xfrm>
        </p:spPr>
        <p:txBody>
          <a:bodyPr/>
          <a:lstStyle/>
          <a:p>
            <a:pPr indent="-28733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Carpet King is trying to increase sales, and it has instituted a new promotion. All purchases can be paid on the installment plan with no interest, as long as the total is paid in full within six months. There is a $20 minimum monthly payment required. If the Schuster family buys carpeting for $2,134 and makes only the minimum payment for five months, how much will they have to pay in the sixth month?  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92B6028-8DF4-4CC3-A29E-3F5509BD442E}" type="slidenum">
              <a:rPr lang="en-US" altLang="en-US">
                <a:solidFill>
                  <a:srgbClr val="107DBC"/>
                </a:solidFill>
              </a:rPr>
              <a:pPr/>
              <a:t>14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020763"/>
            <a:ext cx="7162800" cy="37798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The </a:t>
            </a:r>
            <a:r>
              <a:rPr lang="en-US" altLang="en-US" sz="2800" dirty="0" err="1"/>
              <a:t>Whittendale</a:t>
            </a:r>
            <a:r>
              <a:rPr lang="en-US" altLang="en-US" sz="2800" dirty="0"/>
              <a:t> family purchases a new refrigerator on a no-interest-for-one-year plan. The cost is $1,385. There is no down payment. If they make a monthly payment of </a:t>
            </a:r>
            <a:r>
              <a:rPr lang="en-US" altLang="en-US" sz="2800" i="1" dirty="0" smtClean="0"/>
              <a:t>$55 </a:t>
            </a:r>
            <a:r>
              <a:rPr lang="en-US" altLang="en-US" sz="2800" dirty="0" smtClean="0"/>
              <a:t>until </a:t>
            </a:r>
            <a:r>
              <a:rPr lang="en-US" altLang="en-US" sz="2800" dirty="0"/>
              <a:t>the last month, </a:t>
            </a:r>
            <a:r>
              <a:rPr lang="en-US" altLang="en-US" sz="2800" dirty="0" smtClean="0"/>
              <a:t>how much must they pay in the 12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month to avoid finance charges?  </a:t>
            </a:r>
            <a:endParaRPr lang="en-US" altLang="en-US" sz="2800" dirty="0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33400" y="457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>
              <a:buClr>
                <a:srgbClr val="336600"/>
              </a:buClr>
              <a:buFont typeface="Wingdings 2" panose="05020102010507070707" pitchFamily="18" charset="2"/>
              <a:buNone/>
            </a:pPr>
            <a:r>
              <a:rPr lang="en-US" altLang="en-US" sz="3000">
                <a:effectLst/>
              </a:rPr>
              <a:t>CHECK </a:t>
            </a:r>
            <a:r>
              <a:rPr lang="en-US" altLang="en-US" sz="3000">
                <a:solidFill>
                  <a:schemeClr val="tx2"/>
                </a:solidFill>
                <a:effectLst/>
              </a:rPr>
              <a:t>YOUR UNDERSTANDING</a:t>
            </a:r>
          </a:p>
        </p:txBody>
      </p:sp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72749" r="81927" b="25250"/>
          <a:stretch>
            <a:fillRect/>
          </a:stretch>
        </p:blipFill>
        <p:spPr bwMode="auto">
          <a:xfrm>
            <a:off x="609600" y="53340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913061A2-BCCD-411E-952B-F57B8F808F5B}" type="slidenum">
              <a:rPr lang="en-US" altLang="en-US">
                <a:solidFill>
                  <a:srgbClr val="107DBC"/>
                </a:solidFill>
              </a:rPr>
              <a:pPr/>
              <a:t>15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22098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/>
              <a:t>EXAMPLE 4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2188"/>
            <a:ext cx="7772400" cy="4570412"/>
          </a:xfrm>
        </p:spPr>
        <p:txBody>
          <a:bodyPr/>
          <a:lstStyle/>
          <a:p>
            <a:pPr indent="-28733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Mike has a credit rating of 720. Tyler has a credit rating of 560. Mike and Tyler apply for identical loans from Park Bank. Mike is approved for a loan at 5.2% interest, and Tyler is approved for a loan that charged 3 percentage points higher because of his inferior credit rating. What interest rate is Tyler charged?  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35BF73EF-46F9-43B3-B8F4-A6815F7707E7}" type="slidenum">
              <a:rPr lang="en-US" altLang="en-US">
                <a:solidFill>
                  <a:srgbClr val="107DBC"/>
                </a:solidFill>
              </a:rPr>
              <a:pPr/>
              <a:t>16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020763"/>
            <a:ext cx="7162800" cy="37798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Janet had a credit score of 660. She then missed three monthly payments on her credit cards, and her score was lowered </a:t>
            </a:r>
            <a:r>
              <a:rPr lang="en-US" altLang="en-US" sz="2800" i="1" dirty="0" smtClean="0"/>
              <a:t>40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points. </a:t>
            </a:r>
            <a:r>
              <a:rPr lang="en-US" altLang="en-US" sz="2800" dirty="0" smtClean="0"/>
              <a:t>What is </a:t>
            </a:r>
            <a:r>
              <a:rPr lang="en-US" altLang="en-US" sz="2800" dirty="0"/>
              <a:t>her new credit </a:t>
            </a:r>
            <a:r>
              <a:rPr lang="en-US" altLang="en-US" sz="2800" dirty="0" smtClean="0"/>
              <a:t>score?</a:t>
            </a:r>
            <a:endParaRPr lang="en-US" altLang="en-US" sz="2800" dirty="0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533400" y="457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>
              <a:buClr>
                <a:srgbClr val="336600"/>
              </a:buClr>
              <a:buFont typeface="Wingdings 2" panose="05020102010507070707" pitchFamily="18" charset="2"/>
              <a:buNone/>
            </a:pPr>
            <a:r>
              <a:rPr lang="en-US" altLang="en-US" sz="3000">
                <a:effectLst/>
              </a:rPr>
              <a:t>CHECK </a:t>
            </a:r>
            <a:r>
              <a:rPr lang="en-US" altLang="en-US" sz="3000">
                <a:solidFill>
                  <a:schemeClr val="tx2"/>
                </a:solidFill>
                <a:effectLst/>
              </a:rPr>
              <a:t>YOUR UNDERSTANDING</a:t>
            </a:r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72749" r="81927" b="25250"/>
          <a:stretch>
            <a:fillRect/>
          </a:stretch>
        </p:blipFill>
        <p:spPr bwMode="auto">
          <a:xfrm>
            <a:off x="609600" y="53340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  </a:t>
            </a:r>
            <a:r>
              <a:rPr lang="en-US" altLang="en-US" smtClean="0">
                <a:solidFill>
                  <a:srgbClr val="107DBC"/>
                </a:solidFill>
              </a:rPr>
              <a:t>Slide</a:t>
            </a:r>
            <a:r>
              <a:rPr lang="en-US" altLang="en-US" b="1" smtClean="0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93B3216-6A49-47B4-AA45-9274DBBB1CE1}" type="slidenum">
              <a:rPr lang="en-US" altLang="en-US" smtClean="0">
                <a:solidFill>
                  <a:srgbClr val="107DBC"/>
                </a:solidFill>
              </a:rPr>
              <a:pPr/>
              <a:t>2</a:t>
            </a:fld>
            <a:endParaRPr lang="en-US" altLang="en-US">
              <a:solidFill>
                <a:srgbClr val="107DB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4" y="762000"/>
            <a:ext cx="9096816" cy="53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2319"/>
      </p:ext>
    </p:extLst>
  </p:cSld>
  <p:clrMapOvr>
    <a:masterClrMapping/>
  </p:clrMapOvr>
  <p:transition spd="med"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  </a:t>
            </a:r>
            <a:r>
              <a:rPr lang="en-US" altLang="en-US" smtClean="0">
                <a:solidFill>
                  <a:srgbClr val="107DBC"/>
                </a:solidFill>
              </a:rPr>
              <a:t>Slide</a:t>
            </a:r>
            <a:r>
              <a:rPr lang="en-US" altLang="en-US" b="1" smtClean="0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93B3216-6A49-47B4-AA45-9274DBBB1CE1}" type="slidenum">
              <a:rPr lang="en-US" altLang="en-US" smtClean="0">
                <a:solidFill>
                  <a:srgbClr val="107DBC"/>
                </a:solidFill>
              </a:rPr>
              <a:pPr/>
              <a:t>3</a:t>
            </a:fld>
            <a:endParaRPr lang="en-US" altLang="en-US">
              <a:solidFill>
                <a:srgbClr val="107D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0" y="1447799"/>
            <a:ext cx="8937260" cy="39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1330"/>
      </p:ext>
    </p:extLst>
  </p:cSld>
  <p:clrMapOvr>
    <a:masterClrMapping/>
  </p:clrMapOvr>
  <p:transition spd="med">
    <p:cover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  </a:t>
            </a:r>
            <a:r>
              <a:rPr lang="en-US" altLang="en-US" smtClean="0">
                <a:solidFill>
                  <a:srgbClr val="107DBC"/>
                </a:solidFill>
              </a:rPr>
              <a:t>Slide</a:t>
            </a:r>
            <a:r>
              <a:rPr lang="en-US" altLang="en-US" b="1" smtClean="0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93B3216-6A49-47B4-AA45-9274DBBB1CE1}" type="slidenum">
              <a:rPr lang="en-US" altLang="en-US" smtClean="0">
                <a:solidFill>
                  <a:srgbClr val="107DBC"/>
                </a:solidFill>
              </a:rPr>
              <a:pPr/>
              <a:t>4</a:t>
            </a:fld>
            <a:endParaRPr lang="en-US" altLang="en-US">
              <a:solidFill>
                <a:srgbClr val="107DB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35"/>
            <a:ext cx="9144000" cy="47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0007"/>
      </p:ext>
    </p:extLst>
  </p:cSld>
  <p:clrMapOvr>
    <a:masterClrMapping/>
  </p:clrMapOvr>
  <p:transition spd="med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  </a:t>
            </a:r>
            <a:r>
              <a:rPr lang="en-US" altLang="en-US" smtClean="0">
                <a:solidFill>
                  <a:srgbClr val="107DBC"/>
                </a:solidFill>
              </a:rPr>
              <a:t>Slide</a:t>
            </a:r>
            <a:r>
              <a:rPr lang="en-US" altLang="en-US" b="1" smtClean="0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93B3216-6A49-47B4-AA45-9274DBBB1CE1}" type="slidenum">
              <a:rPr lang="en-US" altLang="en-US" smtClean="0">
                <a:solidFill>
                  <a:srgbClr val="107DBC"/>
                </a:solidFill>
              </a:rPr>
              <a:pPr/>
              <a:t>5</a:t>
            </a:fld>
            <a:endParaRPr lang="en-US" altLang="en-US">
              <a:solidFill>
                <a:srgbClr val="107DB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305800" cy="36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0143"/>
      </p:ext>
    </p:extLst>
  </p:cSld>
  <p:clrMapOvr>
    <a:masterClrMapping/>
  </p:clrMapOvr>
  <p:transition spd="med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202C54D0-046D-4803-8C6C-850C0F133348}" type="slidenum">
              <a:rPr lang="en-US" altLang="en-US">
                <a:solidFill>
                  <a:srgbClr val="107DBC"/>
                </a:solidFill>
              </a:rPr>
              <a:pPr/>
              <a:t>6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92075"/>
            <a:ext cx="6094413" cy="2057400"/>
          </a:xfrm>
        </p:spPr>
        <p:txBody>
          <a:bodyPr/>
          <a:lstStyle/>
          <a:p>
            <a:r>
              <a:rPr lang="en-US" altLang="en-US" sz="3200">
                <a:solidFill>
                  <a:srgbClr val="F7FAFB"/>
                </a:solidFill>
              </a:rPr>
              <a:t>4-1</a:t>
            </a: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4000"/>
              <a:t>INTRODUCTION TO CONSUMER CREDIT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0">
                <a:solidFill>
                  <a:schemeClr val="accent2"/>
                </a:solidFill>
              </a:rPr>
              <a:t>	</a:t>
            </a:r>
            <a:r>
              <a:rPr lang="en-US" altLang="en-US">
                <a:solidFill>
                  <a:srgbClr val="107DBC"/>
                </a:solidFill>
              </a:rPr>
              <a:t>Become</a:t>
            </a:r>
            <a:r>
              <a:rPr lang="en-US" altLang="en-US" b="0">
                <a:solidFill>
                  <a:srgbClr val="107DBC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familiar with the basic vocabulary of credit terms.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107DBC"/>
                </a:solidFill>
              </a:rPr>
              <a:t>	Become</a:t>
            </a:r>
            <a:r>
              <a:rPr lang="en-US" altLang="en-US" b="0">
                <a:solidFill>
                  <a:srgbClr val="107DBC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familiar with types of lending institutions.</a:t>
            </a: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660066"/>
                </a:solidFill>
              </a:rPr>
              <a:t>          </a:t>
            </a:r>
            <a:r>
              <a:rPr lang="en-US" altLang="en-US">
                <a:solidFill>
                  <a:srgbClr val="107DBC"/>
                </a:solidFill>
              </a:rPr>
              <a:t>Compute</a:t>
            </a:r>
            <a:r>
              <a:rPr lang="en-US" altLang="en-US"/>
              <a:t>  </a:t>
            </a:r>
            <a:r>
              <a:rPr lang="en-US" altLang="en-US">
                <a:solidFill>
                  <a:schemeClr val="tx1"/>
                </a:solidFill>
              </a:rPr>
              <a:t>finance charges for installment purchases.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228600" y="2133600"/>
            <a:ext cx="3962400" cy="7620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>
                <a:solidFill>
                  <a:srgbClr val="F8F8F8"/>
                </a:solidFill>
                <a:effectLst/>
                <a:latin typeface="Arial Black" panose="020B0A04020102020204" pitchFamily="34" charset="0"/>
              </a:rPr>
              <a:t>OBJECTIVES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B7A32EAB-F07F-4BB8-905B-AB24A3416720}" type="slidenum">
              <a:rPr lang="en-US" altLang="en-US">
                <a:solidFill>
                  <a:srgbClr val="107DBC"/>
                </a:solidFill>
              </a:rPr>
              <a:pPr/>
              <a:t>7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 credit</a:t>
            </a:r>
          </a:p>
          <a:p>
            <a:r>
              <a:rPr lang="en-US" altLang="en-US" sz="2800"/>
              <a:t> debtor</a:t>
            </a:r>
          </a:p>
          <a:p>
            <a:r>
              <a:rPr lang="en-US" altLang="en-US" sz="2800"/>
              <a:t> creditor</a:t>
            </a:r>
          </a:p>
          <a:p>
            <a:r>
              <a:rPr lang="en-US" altLang="en-US" sz="2800"/>
              <a:t> asset</a:t>
            </a:r>
          </a:p>
          <a:p>
            <a:r>
              <a:rPr lang="en-US" altLang="en-US" sz="2800"/>
              <a:t> earning power</a:t>
            </a:r>
          </a:p>
          <a:p>
            <a:r>
              <a:rPr lang="en-US" altLang="en-US" sz="2800"/>
              <a:t> credit rating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 credit reporting agency</a:t>
            </a:r>
          </a:p>
          <a:p>
            <a:r>
              <a:rPr lang="en-US" altLang="en-US" sz="2800"/>
              <a:t> FICO score</a:t>
            </a:r>
          </a:p>
          <a:p>
            <a:r>
              <a:rPr lang="en-US" altLang="en-US" sz="2800"/>
              <a:t> installment plan</a:t>
            </a:r>
          </a:p>
          <a:p>
            <a:r>
              <a:rPr lang="en-US" altLang="en-US" sz="2800"/>
              <a:t> down payment</a:t>
            </a:r>
          </a:p>
          <a:p>
            <a:r>
              <a:rPr lang="en-US" altLang="en-US" sz="2800"/>
              <a:t> interest</a:t>
            </a:r>
          </a:p>
          <a:p>
            <a:r>
              <a:rPr lang="en-US" altLang="en-US" sz="2800"/>
              <a:t> finance charge </a:t>
            </a:r>
          </a:p>
        </p:txBody>
      </p:sp>
      <p:sp>
        <p:nvSpPr>
          <p:cNvPr id="282631" name="Oval 7"/>
          <p:cNvSpPr>
            <a:spLocks noChangeArrowheads="1"/>
          </p:cNvSpPr>
          <p:nvPr/>
        </p:nvSpPr>
        <p:spPr bwMode="auto">
          <a:xfrm>
            <a:off x="609600" y="838200"/>
            <a:ext cx="3505200" cy="6096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>
                <a:solidFill>
                  <a:srgbClr val="F8F8F8"/>
                </a:solidFill>
                <a:effectLst/>
                <a:latin typeface="Arial Black" panose="020B0A04020102020204" pitchFamily="34" charset="0"/>
              </a:rPr>
              <a:t>Key Terms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F05132C3-A4A7-45A6-AC12-98E8CC6C1723}" type="slidenum">
              <a:rPr lang="en-US" altLang="en-US">
                <a:solidFill>
                  <a:srgbClr val="107DBC"/>
                </a:solidFill>
              </a:rPr>
              <a:pPr/>
              <a:t>8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82000" cy="838200"/>
          </a:xfrm>
        </p:spPr>
        <p:txBody>
          <a:bodyPr/>
          <a:lstStyle/>
          <a:p>
            <a:r>
              <a:rPr lang="en-US" altLang="en-US" sz="2800"/>
              <a:t>What do you need to know before using credit?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Why does credit compel people to overspend?</a:t>
            </a:r>
          </a:p>
          <a:p>
            <a:r>
              <a:rPr lang="en-US" altLang="en-US"/>
              <a:t>Have you ever seen an advertisement about obtaining your credit score on TV, on radio, or in print media?</a:t>
            </a:r>
          </a:p>
          <a:p>
            <a:r>
              <a:rPr lang="en-US" altLang="en-US"/>
              <a:t>How is your credit score like a credit “report card?”</a:t>
            </a:r>
          </a:p>
          <a:p>
            <a:endParaRPr lang="en-US" alt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CE1FE4B5-4867-48A2-8322-4F4DF9F37F7D}" type="slidenum">
              <a:rPr lang="en-US" altLang="en-US">
                <a:solidFill>
                  <a:srgbClr val="107DBC"/>
                </a:solidFill>
              </a:rPr>
              <a:pPr/>
              <a:t>9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19812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/>
              <a:t>Example 1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467600" cy="4570413"/>
          </a:xfrm>
        </p:spPr>
        <p:txBody>
          <a:bodyPr/>
          <a:lstStyle/>
          <a:p>
            <a:pPr indent="-2857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Heather wants to purchase an electric guitar. The price of the guitar with tax is $2,240. If she can save $90 per month, how long will it take her to save up for the guitar?  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2-04-20">
  <a:themeElements>
    <a:clrScheme name="2002-04-20 8">
      <a:dk1>
        <a:srgbClr val="000000"/>
      </a:dk1>
      <a:lt1>
        <a:srgbClr val="E0EDF0"/>
      </a:lt1>
      <a:dk2>
        <a:srgbClr val="003366"/>
      </a:dk2>
      <a:lt2>
        <a:srgbClr val="808080"/>
      </a:lt2>
      <a:accent1>
        <a:srgbClr val="FFCC00"/>
      </a:accent1>
      <a:accent2>
        <a:srgbClr val="FF0000"/>
      </a:accent2>
      <a:accent3>
        <a:srgbClr val="EDF4F6"/>
      </a:accent3>
      <a:accent4>
        <a:srgbClr val="000000"/>
      </a:accent4>
      <a:accent5>
        <a:srgbClr val="FFE2AA"/>
      </a:accent5>
      <a:accent6>
        <a:srgbClr val="E70000"/>
      </a:accent6>
      <a:hlink>
        <a:srgbClr val="0066CC"/>
      </a:hlink>
      <a:folHlink>
        <a:srgbClr val="008000"/>
      </a:folHlink>
    </a:clrScheme>
    <a:fontScheme name="2002-04-20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2002-04-2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-04-2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8">
        <a:dk1>
          <a:srgbClr val="000000"/>
        </a:dk1>
        <a:lt1>
          <a:srgbClr val="E0EDF0"/>
        </a:lt1>
        <a:dk2>
          <a:srgbClr val="003366"/>
        </a:dk2>
        <a:lt2>
          <a:srgbClr val="808080"/>
        </a:lt2>
        <a:accent1>
          <a:srgbClr val="FFCC00"/>
        </a:accent1>
        <a:accent2>
          <a:srgbClr val="FF0000"/>
        </a:accent2>
        <a:accent3>
          <a:srgbClr val="EDF4F6"/>
        </a:accent3>
        <a:accent4>
          <a:srgbClr val="000000"/>
        </a:accent4>
        <a:accent5>
          <a:srgbClr val="FFE2AA"/>
        </a:accent5>
        <a:accent6>
          <a:srgbClr val="E70000"/>
        </a:accent6>
        <a:hlink>
          <a:srgbClr val="0066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Data\Microsoft\Templates\2002-04-20.pot</Template>
  <TotalTime>4106</TotalTime>
  <Words>582</Words>
  <Application>Microsoft Office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Narrow</vt:lpstr>
      <vt:lpstr>Wingdings</vt:lpstr>
      <vt:lpstr>Arial</vt:lpstr>
      <vt:lpstr>Times New Roman</vt:lpstr>
      <vt:lpstr>Arial Black</vt:lpstr>
      <vt:lpstr>Wingdings 2</vt:lpstr>
      <vt:lpstr>2002-04-20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4-1 INTRODUCTION TO CONSUMER CREDIT</vt:lpstr>
      <vt:lpstr>PowerPoint Presentation</vt:lpstr>
      <vt:lpstr>What do you need to know before using credit?</vt:lpstr>
      <vt:lpstr>Example 1</vt:lpstr>
      <vt:lpstr>PowerPoint Presentation</vt:lpstr>
      <vt:lpstr>Example 2</vt:lpstr>
      <vt:lpstr>PowerPoint Presentation</vt:lpstr>
      <vt:lpstr>EXAMPLE 3</vt:lpstr>
      <vt:lpstr>PowerPoint Presentation</vt:lpstr>
      <vt:lpstr>EXAMPLE 4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Algebra</dc:title>
  <dc:creator>M. EPSTEIN</dc:creator>
  <cp:lastModifiedBy>Bruce Nicol</cp:lastModifiedBy>
  <cp:revision>354</cp:revision>
  <dcterms:created xsi:type="dcterms:W3CDTF">2002-04-20T20:58:21Z</dcterms:created>
  <dcterms:modified xsi:type="dcterms:W3CDTF">2016-08-24T11:17:57Z</dcterms:modified>
</cp:coreProperties>
</file>