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281" r:id="rId2"/>
    <p:sldMasterId id="2147484302" r:id="rId3"/>
    <p:sldMasterId id="2147484323" r:id="rId4"/>
    <p:sldMasterId id="2147484462" r:id="rId5"/>
  </p:sldMasterIdLst>
  <p:notesMasterIdLst>
    <p:notesMasterId r:id="rId19"/>
  </p:notesMasterIdLst>
  <p:sldIdLst>
    <p:sldId id="286" r:id="rId6"/>
    <p:sldId id="261" r:id="rId7"/>
    <p:sldId id="277" r:id="rId8"/>
    <p:sldId id="287" r:id="rId9"/>
    <p:sldId id="278" r:id="rId10"/>
    <p:sldId id="279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AAC91AB-6821-418C-9691-0E226B061790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68EA3F-2306-42D3-A3FE-DAE32F17A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741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ED32514-E28A-4AF8-8D8D-3242A054E41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0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45B1FC7-23C1-4218-8EFA-F6B586502282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6389D2F-EEE0-4F85-8AFC-6F343E845D4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161F-4F00-42A4-B33B-17E2B5BC3F26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2090EC1-90D9-4344-8277-0582DBA9E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4B0E-E0C0-4054-9C67-6F520BCC166D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27F5-F649-4524-90ED-21F04C407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72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62E2-A465-406E-8E6B-244B6C26E6FD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7D65-CA60-4429-A4B2-AA0FFBE28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89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9DE5-B6A4-4516-B01D-ADB2DE5C163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9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CEDB-2207-497D-9973-7B0F6AE3CBD9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58D39-F3EE-4918-8D54-91C678F73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46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22FF-A523-4256-BC91-839E155941F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66AA0-D44A-4E07-A694-920BE64B2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897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2C4152-5373-4B27-A6C3-9383E30FDB45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6FE3A7-0EC8-4788-9488-C4947D103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7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5E1774-28C2-4779-8BEE-CB7658A2EFEB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D06B9EE-38BD-47CE-8225-C9B3969EE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648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346B-CB29-449E-9201-5252E015D0FF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DD2AC98-8222-404C-86E3-617F7F19B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38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1489-D141-4007-A14A-77034D99B3CF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19EAF-000D-418C-9C39-3C3CE8F08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7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1850-2227-4A99-A99A-2EDA05935170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B059E-F59D-41BE-A65F-03C057C24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665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D7D4-17DE-464F-9222-71D367DAB522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18508-3239-491F-BC86-00EAA3823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821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2102EA1-FBDD-4D22-A04C-00BA3CBFA74A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7A1D35-A7B4-463B-BE12-FB70A8DBB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04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432B9C4-421A-47C7-A08F-D54E6EF0FA89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05E9AE-7C5E-458E-AE15-B560E164F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3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D85762A-7E11-4D42-8A62-B1297F0A554F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FFE0756-97FB-4C1A-8833-27390E39C7B2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20D4CD-4130-49B3-8D1D-4451987C3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39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BE28BA0-DD93-466F-8EB7-B7D105EB9FE9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8780B1-4634-485E-97A5-F3BA72998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76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98D53D6-644A-437F-ABA6-944579CC1F5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417A9E-09FE-487C-883B-9C4D55735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92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DCA3187-8739-4334-9DDA-34CAC3337C4B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444DFF-DDE0-4890-BEBF-D7FE3A234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55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585291D-F64C-4E1C-820E-2183448D01D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ECD4D3-F900-4B9E-B49A-8A0AAD71E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317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5E78B20-CACD-455C-819A-24431F846B54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DDB436-BF1B-47FB-AFAD-1A2A94D33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07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D050-0C99-4FC7-A7DB-9B2D256EA56C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8752-F373-43ED-9357-455C7D9EF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593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37C2A05-5A9D-42EB-84B2-C5DB9F4215E7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B92B23-1EDD-487B-A67F-5C6D8611A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19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14D658-2351-4BE0-BE10-152A57B14877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C33D19-5C65-47AB-B298-FBFB3B434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22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54684FF-5F5C-444E-AEC6-8349250D45EA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114DE75-3E2E-40FE-BF8F-977F2A3A9472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2DA6BD-E397-49B6-8288-CAB9B32F5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027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4FF115A-52BE-41D6-B0F3-B94DA7CC433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6A45AC-2208-4144-BCC1-4230033C2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423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89052E4-248F-450F-A9BF-1840EB0217E1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3197CC-2090-4C74-9190-762F4B8A4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72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67FE6BA-C5AD-4723-A3F3-70C03EC2FEEF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AA1F0B-057F-498A-A7B1-C5C04F6DD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210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CD52B0E-C432-4EA0-86C3-4832A189E37C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210BF9-1451-4384-A93C-F3E6CD2FA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595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4AE074-6A1B-4CDA-9DEB-B2A31656BB33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5AF321-90D1-4C89-8959-BBEEDB928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508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142AF36-5050-4195-B1F6-7A44FF4F995F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4E0FAC-C082-469B-B193-19C012DA5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7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E1845D1-FF11-42AC-B142-6AF343DBEE54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21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3572093-E73F-49A8-BC44-8A1CA496A1F5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0AFB49-70F4-4052-AE1F-20D457506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60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12CE271-9027-4324-B962-89BB8D2FF67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F0DC6C-0044-4BFB-AC24-E27D30CB1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945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3E7EE8B-AF7F-4689-886C-3FD157B1617F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26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335C09C-EF69-4DAB-86ED-1E4D74169249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EAE8CE-8B48-4285-A52F-93C5D1BB4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95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BDB52F7-CC77-44FF-A8DB-7BDA33DF093F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7503D3-0AA2-42AD-9F3A-30BFFF26A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33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444465-7126-4E38-A077-A69AE7B9DAEB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8DC200-CC95-4523-94FE-FDCC9C183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42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5CAF6B-B476-4B83-A829-092BF0DCCF18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10E3E7-767B-49A8-8EF0-BF8847010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534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528F653-ED81-4835-8DA1-69D269036CE1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559B88-42B9-4D1B-BC58-1C85FB699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23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1F6BFDD-53F1-4A74-939C-CF04ED72BEC5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138F9F-A510-4BE6-BD7A-9F252D89C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081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FBF6B5-D2E3-4C9B-9381-A508A07A7A02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A8BFC1-FBF9-492F-9D9F-EF9742F36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5A8C86-7A63-4661-B84D-E4E774E5C3A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2DB0417-537C-4C2C-B823-DAAA019DB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72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39E91B7-1133-486B-9F79-BA49FCFFC7C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07D1C6-F497-4AD5-A668-B758FF803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01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72CA04E-ED5C-45B6-A863-A03030415609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3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29ACBF7-FE59-4CE7-A67D-7C52BB15157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3322C7-E5EC-4F07-ADCF-163B88952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16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0361BB9-DA81-4CAA-9518-DC41A4002D45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02D143-8FC9-40D2-8DDD-6AFE8C07F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81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C1D796-B5A4-40DB-B18E-C62C76FC434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B076EA-9D18-4896-B171-4B73D9125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87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D36E4BB-FC8C-44F3-9EE0-37F7DFB4B623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692161-7DC2-4F4B-8C23-7075DAD3E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925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4BE60B7-E881-43C9-84A1-4FE0A0C513B2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427692-697B-41C6-BC42-E26C1CC17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507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6902073-2C17-4C45-B97C-386D02CAEA79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E13F5F-DF6F-44EF-B4BB-1A156BDD1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191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D50D2A5-5F42-4026-B844-2289D0AEA16B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7AB0C0-BFD3-4AE1-8F75-F0797EFA6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328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8784-A3D6-478A-99B1-CD9C0C823FCB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62496-65A3-4710-89E6-25B4464A9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16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A697-5912-472B-B7A5-4A7D7C16C7C6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1D089-FFE3-4024-B8A4-889BD6909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502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3F8F-EC39-4D17-A16F-916B45F29D12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13F13-DD4F-4C25-867A-528CFFDE8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213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C38B-262D-455C-91A8-9B2054B90A04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9254-491E-4F39-879E-4965B5E8D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3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E982-7EDA-49BD-A081-6EC3AAA3BEFF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746CC-06F6-4A3A-858B-1586F899C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924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AFBD-9A07-4C71-91BA-EBB1EC2FCEEA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1EE4-A7C6-43B4-A4BD-2C3B032F8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77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5B5D-8D38-4D6A-9029-DC85D16E5FA3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F24A4-EEF4-47C6-921B-F77574C97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59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C9EC-D904-46C7-A934-D86FBE1E5ADD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B2109-BB49-4AD0-9A00-E611AEAD5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61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B273-5455-4496-B752-87B0FA587765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CA845-9686-405D-82D7-6765B27C3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54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26B7-0108-4522-95C7-B71D0F633104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7315-AAEF-4718-9E71-C7D51C6D3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42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6D3C-30A2-4971-85D3-86EAFCF768FA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74A01-04BF-463B-99F7-10AE412F7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9420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D1D2-A769-4A4B-A2D5-6B0D52E87A3E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7A08-0D14-4A37-9609-56648D7C4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58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C332-EEB7-4366-AF69-526AAB28F3E0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B5C5-E929-4E82-B34D-5689B698E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559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6" y="228602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25451" y="174625"/>
            <a:ext cx="4127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5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225"/>
              </a:spcBef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2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BE743F-A9E8-41F8-9FA1-17412C5F9C15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1" y="6426202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69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6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4310-F40D-4E49-A5F6-EDD289F030A8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96106-82C8-443E-BC41-EF4C5796C6C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292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9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BF2C-7308-4C5D-92CF-A8B3884825F7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0F9A-6F2B-4471-9B1A-FAB8BD15A867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78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6" y="228602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1" y="174625"/>
            <a:ext cx="4127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5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225"/>
              </a:spcBef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345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2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8325951-3541-4496-8EC0-B0132DDF4EE2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1" y="6426202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286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4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6" y="3111502"/>
            <a:ext cx="26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1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2"/>
            <a:ext cx="5638800" cy="1362075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2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225"/>
              </a:spcBef>
              <a:buNone/>
              <a:defRPr sz="105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4" y="6248402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5E8D5A-8054-4B9F-80A8-03108F162989}" type="datetime1">
              <a:rPr lang="en-US">
                <a:solidFill>
                  <a:prstClr val="white"/>
                </a:solidFill>
              </a:rPr>
              <a:pPr>
                <a:defRPr/>
              </a:pPr>
              <a:t>8/8/2016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2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2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77906DAA-D2C6-4E2C-9AB2-B565BB329092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94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6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4F76-714A-4D61-AC7D-80F0A2CDA116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FEF40-CEEA-4A86-A690-613BBE9C533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49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7"/>
            <a:ext cx="3657600" cy="367879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7"/>
            <a:ext cx="3657600" cy="367879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9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9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E3EA-4CEE-48B1-B669-FB5FC2C3F14F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BE4A1-5286-4E6A-A8B6-813490382B9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398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7569157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4164965"/>
            <a:ext cx="7569157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C065-6492-4C51-BB3A-EFB765814789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BF2C26F-B478-432D-9214-2D5912AC412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690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89FD-F118-49A4-8156-47718A7A89D5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5A0CEC7-F30F-46E4-93AD-39456E9ACB88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149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985963"/>
            <a:ext cx="3657413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4164965"/>
            <a:ext cx="3657413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2742-95F8-48C1-9424-A31C5F104274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D96D229-4831-4EE2-AC70-700352F7610C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9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5CE1-1EC0-44FC-B44A-250B501AB5E0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FEEFEC0-C4BD-4268-B1D8-23E44094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0221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47DE-053E-4ECF-AA94-371C34283979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F4686-7EA0-4227-B733-40679EA7DA9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8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6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CEC-1FD9-4967-B3FD-26F5B97268AE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40756-B887-42A2-99D1-526459FE8E7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77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6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5451" y="174625"/>
            <a:ext cx="4127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5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85311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2"/>
            <a:ext cx="3255264" cy="2392363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7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1570-C1DC-4A51-96BE-24E216791D67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4" y="6423027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047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6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89388" y="3370265"/>
            <a:ext cx="220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7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CC95-A63E-4C98-A42B-7552F478AD80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6423027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545B4-8674-4516-868F-60755D1240E2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7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7026" y="4632326"/>
            <a:ext cx="22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1"/>
            <a:ext cx="6191157" cy="885825"/>
          </a:xfrm>
        </p:spPr>
        <p:txBody>
          <a:bodyPr/>
          <a:lstStyle>
            <a:lvl1pPr marL="0" indent="0">
              <a:spcBef>
                <a:spcPts val="225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68E2-394A-470D-AC05-E28DA3B0ECFB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C93C5-3728-4931-ACA0-9E68599A59F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291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6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5451" y="174625"/>
            <a:ext cx="4127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5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5" y="3733802"/>
            <a:ext cx="6179566" cy="2392363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4" y="6235702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0D2499-E238-4161-8AFE-B3DED95B7A9A}" type="datetime1">
              <a:rPr lang="en-US">
                <a:solidFill>
                  <a:prstClr val="white"/>
                </a:solidFill>
              </a:rPr>
              <a:pPr>
                <a:defRPr/>
              </a:pPr>
              <a:t>8/8/2016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2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528AEE8-1F91-4813-A18F-226A5294B8E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52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6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1" y="174625"/>
            <a:ext cx="4127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5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2"/>
            <a:ext cx="4015304" cy="2392363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1" y="6235702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C28BD4-8CB7-4000-BB91-A0229451909A}" type="datetime1">
              <a:rPr lang="en-US">
                <a:solidFill>
                  <a:prstClr val="white"/>
                </a:solidFill>
              </a:rPr>
              <a:pPr>
                <a:defRPr/>
              </a:pPr>
              <a:t>8/8/2016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2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4BA45AD-0821-401D-9BA5-9B870EBF0E5C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70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6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1" y="3370265"/>
            <a:ext cx="22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7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FD89-865E-48BD-A19D-A7811414291C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1" y="6423027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081ABC0-9281-480A-9A61-5B575784BE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193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9" y="228600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011C-492C-4BC6-B9F1-A9481043C12D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E8F23-DC33-4277-B810-E8360E551F74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96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6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 rot="16200000">
            <a:off x="8593932" y="630451"/>
            <a:ext cx="260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8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E169-837A-4D5E-B21D-93D559575882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0E2B-C283-4396-91B8-BC6414CAD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8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497A-20BF-463F-9AC1-C15AC473211D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1CFC5C-7C9A-4106-AB28-5EB4C761B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37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8DC25F0-F609-4C31-A3A1-4DAC76CC4785}" type="datetime1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501117B-380E-44A7-9E45-0544AB41E3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  <p:sldLayoutId id="2147484417" r:id="rId14"/>
    <p:sldLayoutId id="2147484418" r:id="rId15"/>
    <p:sldLayoutId id="2147484419" r:id="rId16"/>
    <p:sldLayoutId id="2147484420" r:id="rId17"/>
    <p:sldLayoutId id="2147484421" r:id="rId18"/>
    <p:sldLayoutId id="2147484422" r:id="rId19"/>
    <p:sldLayoutId id="214748442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chemeClr val="accent1"/>
                </a:solidFill>
              </a:rPr>
              <a:t>iRespond Question Master</a:t>
            </a:r>
          </a:p>
        </p:txBody>
      </p:sp>
      <p:sp>
        <p:nvSpPr>
          <p:cNvPr id="2051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A.) Response A</a:t>
            </a:r>
          </a:p>
        </p:txBody>
      </p:sp>
      <p:sp>
        <p:nvSpPr>
          <p:cNvPr id="2052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B.) Response B</a:t>
            </a:r>
          </a:p>
        </p:txBody>
      </p:sp>
      <p:sp>
        <p:nvSpPr>
          <p:cNvPr id="2053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C.) Response C</a:t>
            </a:r>
          </a:p>
        </p:txBody>
      </p:sp>
      <p:sp>
        <p:nvSpPr>
          <p:cNvPr id="2054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D.) Response D</a:t>
            </a:r>
          </a:p>
        </p:txBody>
      </p:sp>
      <p:sp>
        <p:nvSpPr>
          <p:cNvPr id="2055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E.) Response E</a:t>
            </a: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2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  <p:sldLayoutId id="2147484436" r:id="rId13"/>
    <p:sldLayoutId id="2147484437" r:id="rId14"/>
    <p:sldLayoutId id="2147484438" r:id="rId15"/>
    <p:sldLayoutId id="2147484439" r:id="rId16"/>
    <p:sldLayoutId id="2147484440" r:id="rId17"/>
    <p:sldLayoutId id="2147484441" r:id="rId18"/>
    <p:sldLayoutId id="2147484442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8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4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5EE7E3E-1B0F-4FC3-AD59-F863F81F7203}" type="datetime1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0FC0E4-C68A-4C57-B692-C607A6C9E9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6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6" y="1981202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5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4BA8D29-CE41-4B47-9B62-D79FF32B89D8}" type="datetime1">
              <a:rPr lang="en-US" smtClean="0"/>
              <a:pPr>
                <a:defRPr/>
              </a:pPr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4" y="6423027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9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7FA9D37-988C-4F6C-BB8C-19E3ECD40B56}" type="slidenum">
              <a:rPr lang="en-US" altLang="en-US" smtClean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solidFill>
                <a:prstClr val="white"/>
              </a:solidFill>
              <a:latin typeface="Arial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48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4" r:id="rId12"/>
    <p:sldLayoutId id="2147484475" r:id="rId13"/>
    <p:sldLayoutId id="2147484476" r:id="rId14"/>
    <p:sldLayoutId id="2147484477" r:id="rId15"/>
    <p:sldLayoutId id="2147484478" r:id="rId16"/>
    <p:sldLayoutId id="2147484479" r:id="rId17"/>
    <p:sldLayoutId id="2147484480" r:id="rId18"/>
    <p:sldLayoutId id="2147484481" r:id="rId19"/>
    <p:sldLayoutId id="2147484482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171450" indent="-171450" algn="l" rtl="0" eaLnBrk="0" fontAlgn="base" hangingPunct="0">
        <a:spcBef>
          <a:spcPts val="15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15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342900" indent="-171450" algn="l" rtl="0" eaLnBrk="0" fontAlgn="base" hangingPunct="0">
        <a:spcBef>
          <a:spcPts val="45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sz="210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514350" indent="-171450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18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685800" indent="-171450" algn="l" rtl="0" eaLnBrk="0" fontAlgn="base" hangingPunct="0">
        <a:spcBef>
          <a:spcPts val="45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sz="15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857250" indent="-171450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15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E81F30"/>
                </a:solidFill>
              </a:rPr>
              <a:t>Warmup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15900" y="3078163"/>
            <a:ext cx="8847138" cy="3292475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altLang="en-US" sz="2800" smtClean="0"/>
              <a:t>Draw a stemplot</a:t>
            </a:r>
          </a:p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altLang="en-US" sz="2800" smtClean="0"/>
              <a:t>Describe the distribution (SOCS)</a:t>
            </a:r>
          </a:p>
        </p:txBody>
      </p:sp>
      <p:sp>
        <p:nvSpPr>
          <p:cNvPr id="64516" name="AutoShape 8" descr="data:image/jpeg;base64,/9j/4AAQSkZJRgABAQAAAQABAAD/2wCEAAkGBxITEhUSExEUFhMSGSAWGBgTERscGxgXFhgXGBkcGBgcKCggGBomGxcWLT0jJSkrOjAuGCEzODMsNyo5LisBCgoKBQwMFAwFDisZExwrKysrKysrKysrKysrKysrKysrKysrKysrKysrKysrKysrKysrKysrKysrKysrKysrK//AABEIAFYBIQMBIgACEQEDEQH/xAAbAAACAwEBAQAAAAAAAAAAAAAABQMEBgECB//EAEcQAAIBAwICBQYLBQYHAQEAAAECAwAEERIhBRMUIjFBlBUyUVNU0gYWIzM0UmGT0dPiQnFzgbJDY3KCkbQkRGJ0obGzkiX/xAAUAQEAAAAAAAAAAAAAAAAAAAAA/8QAFBEBAAAAAAAAAAAAAAAAAAAAAP/aAAwDAQACEQMRAD8A+40Uk4nAJLyBGL6eRO2FkdQWEloATpIyQGbt9J9NWvIkPok8RL71Axopd5Eh9EniJfeo8iQ+iTxEvvUDGil3kSH0SeIl96jyJD6JPES+9QMaKXeRIfRJ4iX3qPIkPok8RL71AxorM29pAkM80pl0wvKxPPlJCRsx2GruA7K8XcSwoXmgKAOgyL6UqEklSMl2ONLKHJIwRt53oDU0Vn3SyCqxaQBs9ss+VC7MXGcxqp7S2AvfivZgswzKXcaASxaeYKAu7dctpOnvAO3fige0Vm8WhK45mk69ZeeZDHy1DnWrEFeqQd8bEHsNCGzLxxgT5kLDd7gaDGoYiQEgxnSwI1YyCCO2g0lFIYrS1kVzGZCVGd5plOCDpYBiMqcHDDY4ODtXrhPCImgiZuYS0akk3Eu5Kgk+dQPKKSy8OhWREKyYkBw3SZfOXfTjV2ldR7f2TVSMWvWLiRU1lUYTztqRQA0jYPyaa9Y1E4wA2etgBpaKzjiyxJpdi0IYtm4mABjzqBbJwRtkDJAIOMEZigNuSdaSKq8wZ6TKSTFOYAAoOSzEDAG+SAM0GoopTbcMt5FDpzCp/v5Qcg4IILZBBBBB3BBBqj8IeFxpEpUygmeBci4l817mFWHndhUkfzoNJRWTl0dIkgSLU0WCVa/lWV10qxeKLcOnX06iyjUrDbGaltJrFwCTKhaSSFVklmUs0Dsj6QW3HVLZ7lBJxpOA09FIIYrNtg0mQC2GlnU6VxlsMQSu437D3ZqC7ezjljjYv8opbPSJs7aSoCg5bKlzt2BGJ2BIDTUUhaGzDlC75Az89Np83XjVnSX0dbTnOnfGN6igawfGmVm1BWGLiU5WV+XG3neazbA9h7RkUGjorNCxge4iCNIUKTBgLiXGuKSFDnrdqnWP9aaeRIfRJ4iX3qBjRSHi/DVjiaSOMuUBYq95Mg0gEnDDXvsNsd9RQQQhU56mN33xHdTyKFPYWfC6B9rAD7aDR0VmLWWydOZidRzJI8M8+r5GRo3YqDkJlfOOw1DODtVyy4fDI0o0yDlPoz0mU6uoj587bz//ABQO6KXeRIfRJ4iX3qj4TCElnRS2kaCAzs2Mqc41E47KBrRRRQIeK3ix3tuWDkGCcdSJ3Pzln2hASP51b8uxfVuPBXHuUq+F07Ru0iMVdLG7ZSO5lNqQf5EVPf3xtHABkkR42fDszkOssEa6SAWweccgBvMGkZzqC95di+rceCuPco8uxfVuPBXHuUsuPhS6oHNscCKaZ9RZCFtmiDaFdFZtQkOMhfNHcc1d8ryEmMQrzeZy8NKdPzQlyWCk50kbY7e/G9BN5di+rceCuPco8uxfVuPBXHuVHwvjLXGGSMCLCklnw4MkSSjCgEEaZFHndudvTQj+FLabZmhA6QsTMquzmMXDqkeSqFQMntcqDpbGcHAM/LsX1bjwVx7lHl2L6tx4K49yvfAbiSSFXlChyWB0EkdV2AwSB3Ad1MKDLWnEIJIZ4ZFuCkrzIwFpcea7MCMhNjg/yokuda4lmnbEkbro4bcKAsUqS9YYOpzowWyB6FG+XHBPNk/jSf8A0NMaDG8QhjkVlEk6iUSpJnh1wSYrlgzhNhpkGBhjqHpU1PM8bpPC0k/InWQaV4dOHBm1ayXKkEDUcDSMbZJrVmsvfSSI6pG80iO/LkPM6zSYZgI2OAuNJ1acAdnaCAFeEL13ea45spdmeLh06AM8McKmNWV9OlY1O5bLZ7thFwu3SJi5lmYvIZH/AP51zjDW8UJVM5K7xK2WLbEj/qrUcHl1R9r5VmU8wgsCrFSNQ87BHb31doMjwdobeOQZmYlQgIsLkYjjDaAxYMS3WbfIG+yjfN/g/G4hBCNM+0adlnOf2R36N6dXPmN/hP8A6qvwX6PD/CT+gUC7ifEIZYyn/EKwIZHFlcZR1OVbZRkZ7RncEg7Gl3GkimjWJHuY41UoR0G5bIIwCOqN84zq1ZBYbE6hr6q8Uv0gieaRgEjUsSTj9wye8nA/eRQZu4WFo2TVcDUJxnyfcbdKYt2af2c/z+yuSLHpcJLcqzcwgjh9xtzJzPhgFBK76SAVJBOCp3HrhN289oZRcGd0lmBMEyqoxLJpyV7QqaBjO4wcb1prKQtGjE5LKDnGM5AOcd1Ak4Hdw28XKzcv15H1GxuB87K8uPMPZrx/KovhJxqIxKAs/wA/bneznHZdQnvTt+zvrT0o+FHzKf8AcW3+7goFXEZ+azDmy8lyG0vwu4aSMhQuYZAAIztkEqxDMxyRgD1ZSRo2ddwQGnZdPD7gEC5kEuMlSCVbO+N9ttt9VRQYdLGE5Mklw7F1YHoFyAAokjYDIJ60UrjJJwzFhjZR7W3jT5p5VJLh9fDblsxyCNFAAxpZY4Yl1b50kkZNaL4RtItvI0cmgoCxIUEkKCcDOwycZODtnGCQwr8YLxukgeQAyRoSX6ih5I49PLHnFtR6xzgtnOAMAlNnBznkDT6XGQG4fcllk5AttQbGkLyx2BAck9bB01ZvL2JY5jpuXMkaRhVsLjOV1KD5vZlsn0Ad9ayigykHEoY5rVAs+I4JE+iT9xtxt1MkbdtOPLsX1bjwVx7lFz9Lg/hTf129M6BNecWheN0xcDWpXPQrjbUCM40fbS+9ljcjDTqpQRyA8PuCWRSSNB0jQ2SdyG/dWprO8XuJBK5VnxEEOVfCpqJyXT+0zigV3durwtDz7hQ7zt1eHXA6ty7ydmN5ELkBj1SCcocghxYcQhj5n0g8xg30G4GMRxpjzN/Mz/OrFpGwuCFkd0CNzS7ZxKTGUC9ynTzMhcdq7dlNqBZ5di+rceCuPcqPg90sk1wyhwOoOvG6HzT+y4Bxv24pvS6y+kXH+T+k0DGiiigzfwiz0mIaYmjNrciTnyFE5eu01ZOk7YznONqi4XMJRIsC2MoOOZy71pDjfTqIQkftY+3OK58Mo2ZmVVLM1heAKoJLE9FAAA3JJ7q5fQXgkd3Ku8cWImggZFKSyRG4DdeRuYBEhGnBwx0hyOqF08PlK6Da2pUo0ZBnc5SXGsHMe4bSufTiuXsMul3kgtQvzjsbl1xpUAsW0DGFXtz2Ckt9eXQWMIbjW0Nw8SqjnMivbi3EusCTAZzu4UYJ19WrHwkmmaK4gCTszJcHCwOVKNDIIwHC6GOorhQc57qBjMkiMJGhs0KjYm5ZQAinJxy8bKDv3Aeiuvw2Q6AbS0Ii0hAZnwvLIZMDl/skAj0d1K+IPcGGR4hcMU5xhZ4XEmeinB0MoYEzasDSO4KMYppzZNc+1yZVDlVRcIUweXoaQcnX2d+c+dtmgsW0dzGNKQWwGS2BcP2sSx/s+8k1LzLz1Vv4h/y6R8La5lwrdIjjExxvIC0XRkYankUSAc1m7dJBXHZtWj4TI7QRNICJGjUuCuCHKgtkdxznagUcGku9MmIoPnpO2d+3Wf7umHMvPVW/iH/LrvBPNk/jSf8A0NMaBbzLz1Vv4h/y6TSQLCrho7ONUCltV64CBmIQnKdTLBgDtkgitXWF8nzc6d5kli1CCV5IIxKWeOW5KhV0NqKjkfssQFX94B7wu4maNTAlo0W+Gju2ZSQSD1ghyc5z9uat8y89Vb+If8uvfBJXaEGTUTkgGRNDsgYhGdMLpYrgkaV7ewdlX6BTcSXehvkrfsP/ADD+j+HVfg8l30eHEVvjlpjM7/VH93Tm58xv8J/9VX4L9Hh/hJ/QKCLmXnqrfxD/AJdHMvPVW/iH/LplXmRAwKkZBGCPSD20GXvZVCo0i2Kq7EoWvWUMzks2k6BqyxJxTdXuwMCG3wPRcP8Al0rF0ILaGLkyh3QplLSVxGo7dQiUkdowu2fsxkaK0jCoirnCqANQ3wAAMjbf+VBS5l56q38Q/wCXSv4SSXXKXVFBjn2/ZO/b0qHH9n2ZxWmpR8KPmU/7i2/3cFBLzLz1Vv4h/wAujmXnqrfxD/l0yooFNyblkYPDbFCDq1XD4x35+T7Ko2jNOefEllLv58d4zLqUDGdKaSwGO3fYegU243GWt5VVdRKEBfScdm1Uvg6CWlfVM4YIBJcQ8qRiuvK6NEfVGoYOgZ1Hc42CzzLz1Vv4h/y6OZeeqt/EP+XTKigzlxJd9Kh+SgzypcfLvjGq3z/Z/upjzLz1Vv4h/wAuuXP0uD+FN/Xb0zoFvMvPVW/iH/LpZfSnmoJVshM/mK94wZ8HbCaOvv8AYa0tZnifNW5cqZMSBNCJbF0kZdQYTSaWVF3XvQ7HcjYBFwiZRK8duLEyrr1pHfMzA8z5QsgQ4PMO5x5x33NOeZeeqt/EP+XSz4NrJHJyg9w8YV2kM9sIwsxdT8mwRRJrLTEkNJ5oOrfLaWgW8y89Vb+If8uouEGQzXHMVFbqbI5YY0nvIXft7qb0usvpFx/k/pNAxooooMx8KGRZ0lfmaYLS5lIilZCQjWjEZUjPZ31dSyty5QXMpdRkqL6TUANiSNWQM0v+F5jMqxSTRxc+zuolaRgBl2tV7yM4z2VX4gLOVJIzfWyiVpSxEqZxNC0Xp3IDDt9GKCzGlkxac3DhYTyhKeISaCJVikOlteMHqf8A5q/0O318vpMvMP7HTpNWwBPV1Z7GU/uI9NIpZIHLSG8tFkabm4ivCgPyCw7yKQ2ds9noFc4XPbJKyi6tVijeLSeYASIreNBpJY6kySNz1Sp3OdgdCK0Kswu30odLHyg+FYDJBOvY47q8XqW0YQ8+YmUqEAvpMsHdE1KNfWUF1ORSbhFvZxBAby2Yx8pctdFyyWwk0HrsQhzIThRse87Y9OttqBF7aHU0RbVMuwt7qS4Up6WPNYb4xgGgedHtcsOlSZjIVx0+TqljhQ3X6pJ2APbUUQtGkSJLqVnljMqab6Q6kVlUsMPuMt/4PopOsVpvm9tiNQILXRfKm4jnddDNoQHQBgDfbsxgsLW+tkmEnTbYr8tkc5c/LSRuuN+7QQf30E/BuEIVk+Un+ekG11L9c/8AVTDyKnrLjxcvvUu4Nx+0CyZuoB8tId5k7C5+2mHxis/a7f79PxoO+RU9ZceLl96lNwYldlzclI5UgdumS7STcrQAurrD5aLf7T6Ka/GKz9rt/v0/Gk3EbizmlDNc2elXjk1CVeZmF0kUbkr5yDrduDjH7VA68ip6y48XL71HkVPWXHi5fernxis/a7f79Pxo+MVn7Xb/AH6fjQeLjgyaG+UuOw/83L6P8VV+D8HQ28J5lxvGnZdS/VH/AFVPc/CGz0N/xcHYf7dPR++q/B/hBaC3hBuoARGmQZk+qPtoLvkVPWXHi5ferxLwmNQWMlyQBnq3MxO3oAbJP2CvXxis/a7f79Pxo+MVn7Xb/fp+NArVFMKTKtzh11EPfOpX7D1yC37ttu2mUPCo2VWElzhgCM3U2cEZ361KWv7cQJCLqycKMHmSrse5l3O4ydsfzppbcds1RV6ZAdIAyZ0ycDGTvQS+RU9ZceLl96lfwk4QgiU8yc/L243upT23UI+t20z+MVn7Xb/fp+NK/hJx60aJQLqAnn252mTsF1CSe3uANA18ip6y48XL71HkVPWXHi5fernxis/a7f79Pxo+MVn7Xb/fp+NB3yKnrLjxcvvVQ4TFDcc0o91iKQx5N1L1sKj6l626EOMHvG/Yas3fG7N0ZBfQprUrqSePUuRjK6sjI+0Gl3ALq1tucDxGKUSOGXXLCCoWGKLB0BQfm/R2Y+3IN/IqesuPFy+9R5FT1lx4uX3q58YrP2u3+/T8aPjFZ+12/wB+n40C+44QnSoRzJ94pT9Klzs1v36vtpj5FT1lx4uX3qW3HH7TpUJ6VBgRSgnnJ2lrfHf9h/0pj8YrP2u3+/T8aDvkVPWXHi5feo8ip6y48XL71c+MVn7Xb/fp+NHxis/a7f79PxoO+RU9ZceLl96jyKnrLjxcvvVz4xWftdv9+n40fGKz9rt/v0/Gg75FT1lx4uX3qi4RbCOa4UFyOoevIznzT3sScfZUnxis/a7f79PxqPg93HLNcNHIjr1BlGDDOk7ZHfuKBvRRRQJeJRlryFQ7ITbz4ZAuV+Vs9xqBX/UGq/C7mZEBaWS4kmkdEWTlIF5TS98aL2qvfncDGKucRt5ukRTRojhIpY2DSFTmR7dlI6pyPkm/8VWls5GQJ0VQFYuCl66sGYksQ6qGGdTd/figLL4Ql0ll0KIlMZjZpAmVlijkzIW2XGvuz29m2al4NxYzzSYPyXJidRses0l0jkMPOB5S/wCme+q44awDAWaKG07JeuoXlroQoFUcshcDK4yAM9lS2NpJCSY7ONSVCfSmPVRpHUYK4GGlk/1+wYB7RS7pN17NH4n9FHSbr2aPxP6KBjRS7pN17NH4n9FHSbr2aPxP6KA4J5sn8aT/AOhpjSSwF1GGBt4zqkd9rk9jsWH7H21a6TdezR+J/RQMaKXdJuvZo/E/oo6TdezR+J/RQMaKXdJuvZo/E/oo6TdezR+J/RQXLnzG/wAJ/wDVV+C/R4f4Sf0CoJZroqR0ePcEfSfSP8FRWDXUcUcZt4yURVJFyd9IA+p9lA5pX8JbxooCyEqxeKPKpqZRLNHExRcHLhXJGQRkDII2r30m69mj8T+ioLwTyoUe1jKnB+lEEFSGUghcqwYAgg5BAIoFLX85+TWW5Lxai40WwlUgRsBKSOUyaZFOYt8Mo7Qa1FnIWjRiQSygnTnG4B2zvj99IPJLYx0XBySWHEJQ7EgA63A1SDCqMMTsoHdTJJrkAAW0YAGABcbADsx1KBnSn4T/ADKf9xbf7uCpek3Xs0fif0VU4nHcyoE5EYxJHJ9I9TKkuPM79GP50Dyil3Sbr2aPxP6KOk3Xs0fif0UEnFUJTPSGgVdy0aoW+wfKKy4+zTknGD6UVtfXPNVpzcxRryozpSDlNI4UknUDNhnlROrsCp3G5F3iNtNNp12/mHUui/kj3wRk6AM7E9tR+T5NSsbbJXSQGv5WUlMaWZCCruMKdTAnKg5yBQaGil3Sbr2aPxP6KOk3Xs0fif0UHLn6XB/Cm/rt6ZUjlF0Z45ejx4RHQjpJzmQxEfsf3Z/1FW+k3Xs0fif0UDGs+88xjuNc7oYZcAwJHnSYo2EY5iuD1n7cZJ9A2q/0m69mj8T+iqrQSnVm0j67rKf+Kbd00aT5u2OWm3Zt9tBXuVuoYoma4ldkUcwhIAhbbUZeqG05OAIsHA3z21o6RXVrLIwdrYEjuF9IFbHZrQKFf/MDVzpN17NH4n9FAxpdZfSLj/J/SaOk3Xs0fif0UcMil1yySIq69OAr6tlXG5wMbmgY0UUUBRRRQFFFFAUUUUBRRRQFFFFAUUUUBRRRQFFFFAUUUUBRRRQFFFFAU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4517" name="AutoShape 10" descr="data:image/jpeg;base64,/9j/4AAQSkZJRgABAQAAAQABAAD/2wCEAAkGBxITEhUSExEUFhMSGSAWGBgTERscGxgXFhgXGBkcGBgcKCggGBomGxcWLT0jJSkrOjAuGCEzODMsNyo5LisBCgoKBQwMFAwFDisZExwrKysrKysrKysrKysrKysrKysrKysrKysrKysrKysrKysrKysrKysrKysrKysrKysrK//AABEIAFYBIQMBIgACEQEDEQH/xAAbAAACAwEBAQAAAAAAAAAAAAAABQMEBgECB//EAEcQAAIBAwICBQYLBQYHAQEAAAECAwAEERIhBRMUIjFBlBUyUVNU0gYWIzM0UmGT0dPiQnFzgbJDY3KCkbQkRGJ0obGzkiX/xAAUAQEAAAAAAAAAAAAAAAAAAAAA/8QAFBEBAAAAAAAAAAAAAAAAAAAAAP/aAAwDAQACEQMRAD8A+40Uk4nAJLyBGL6eRO2FkdQWEloATpIyQGbt9J9NWvIkPok8RL71Axopd5Eh9EniJfeo8iQ+iTxEvvUDGil3kSH0SeIl96jyJD6JPES+9QMaKXeRIfRJ4iX3qPIkPok8RL71AxorM29pAkM80pl0wvKxPPlJCRsx2GruA7K8XcSwoXmgKAOgyL6UqEklSMl2ONLKHJIwRt53oDU0Vn3SyCqxaQBs9ss+VC7MXGcxqp7S2AvfivZgswzKXcaASxaeYKAu7dctpOnvAO3fige0Vm8WhK45mk69ZeeZDHy1DnWrEFeqQd8bEHsNCGzLxxgT5kLDd7gaDGoYiQEgxnSwI1YyCCO2g0lFIYrS1kVzGZCVGd5plOCDpYBiMqcHDDY4ODtXrhPCImgiZuYS0akk3Eu5Kgk+dQPKKSy8OhWREKyYkBw3SZfOXfTjV2ldR7f2TVSMWvWLiRU1lUYTztqRQA0jYPyaa9Y1E4wA2etgBpaKzjiyxJpdi0IYtm4mABjzqBbJwRtkDJAIOMEZigNuSdaSKq8wZ6TKSTFOYAAoOSzEDAG+SAM0GoopTbcMt5FDpzCp/v5Qcg4IILZBBBBB3BBBqj8IeFxpEpUygmeBci4l817mFWHndhUkfzoNJRWTl0dIkgSLU0WCVa/lWV10qxeKLcOnX06iyjUrDbGaltJrFwCTKhaSSFVklmUs0Dsj6QW3HVLZ7lBJxpOA09FIIYrNtg0mQC2GlnU6VxlsMQSu437D3ZqC7ezjljjYv8opbPSJs7aSoCg5bKlzt2BGJ2BIDTUUhaGzDlC75Az89Np83XjVnSX0dbTnOnfGN6igawfGmVm1BWGLiU5WV+XG3neazbA9h7RkUGjorNCxge4iCNIUKTBgLiXGuKSFDnrdqnWP9aaeRIfRJ4iX3qBjRSHi/DVjiaSOMuUBYq95Mg0gEnDDXvsNsd9RQQQhU56mN33xHdTyKFPYWfC6B9rAD7aDR0VmLWWydOZidRzJI8M8+r5GRo3YqDkJlfOOw1DODtVyy4fDI0o0yDlPoz0mU6uoj587bz//ABQO6KXeRIfRJ4iX3qj4TCElnRS2kaCAzs2Mqc41E47KBrRRRQIeK3ix3tuWDkGCcdSJ3Pzln2hASP51b8uxfVuPBXHuUq+F07Ru0iMVdLG7ZSO5lNqQf5EVPf3xtHABkkR42fDszkOssEa6SAWweccgBvMGkZzqC95di+rceCuPco8uxfVuPBXHuUsuPhS6oHNscCKaZ9RZCFtmiDaFdFZtQkOMhfNHcc1d8ryEmMQrzeZy8NKdPzQlyWCk50kbY7e/G9BN5di+rceCuPco8uxfVuPBXHuVHwvjLXGGSMCLCklnw4MkSSjCgEEaZFHndudvTQj+FLabZmhA6QsTMquzmMXDqkeSqFQMntcqDpbGcHAM/LsX1bjwVx7lHl2L6tx4K49yvfAbiSSFXlChyWB0EkdV2AwSB3Ad1MKDLWnEIJIZ4ZFuCkrzIwFpcea7MCMhNjg/yokuda4lmnbEkbro4bcKAsUqS9YYOpzowWyB6FG+XHBPNk/jSf8A0NMaDG8QhjkVlEk6iUSpJnh1wSYrlgzhNhpkGBhjqHpU1PM8bpPC0k/InWQaV4dOHBm1ayXKkEDUcDSMbZJrVmsvfSSI6pG80iO/LkPM6zSYZgI2OAuNJ1acAdnaCAFeEL13ea45spdmeLh06AM8McKmNWV9OlY1O5bLZ7thFwu3SJi5lmYvIZH/AP51zjDW8UJVM5K7xK2WLbEj/qrUcHl1R9r5VmU8wgsCrFSNQ87BHb31doMjwdobeOQZmYlQgIsLkYjjDaAxYMS3WbfIG+yjfN/g/G4hBCNM+0adlnOf2R36N6dXPmN/hP8A6qvwX6PD/CT+gUC7ifEIZYyn/EKwIZHFlcZR1OVbZRkZ7RncEg7Gl3GkimjWJHuY41UoR0G5bIIwCOqN84zq1ZBYbE6hr6q8Uv0gieaRgEjUsSTj9wye8nA/eRQZu4WFo2TVcDUJxnyfcbdKYt2af2c/z+yuSLHpcJLcqzcwgjh9xtzJzPhgFBK76SAVJBOCp3HrhN289oZRcGd0lmBMEyqoxLJpyV7QqaBjO4wcb1prKQtGjE5LKDnGM5AOcd1Ak4Hdw28XKzcv15H1GxuB87K8uPMPZrx/KovhJxqIxKAs/wA/bneznHZdQnvTt+zvrT0o+FHzKf8AcW3+7goFXEZ+azDmy8lyG0vwu4aSMhQuYZAAIztkEqxDMxyRgD1ZSRo2ddwQGnZdPD7gEC5kEuMlSCVbO+N9ttt9VRQYdLGE5Mklw7F1YHoFyAAokjYDIJ60UrjJJwzFhjZR7W3jT5p5VJLh9fDblsxyCNFAAxpZY4Yl1b50kkZNaL4RtItvI0cmgoCxIUEkKCcDOwycZODtnGCQwr8YLxukgeQAyRoSX6ih5I49PLHnFtR6xzgtnOAMAlNnBznkDT6XGQG4fcllk5AttQbGkLyx2BAck9bB01ZvL2JY5jpuXMkaRhVsLjOV1KD5vZlsn0Ad9ayigykHEoY5rVAs+I4JE+iT9xtxt1MkbdtOPLsX1bjwVx7lFz9Lg/hTf129M6BNecWheN0xcDWpXPQrjbUCM40fbS+9ljcjDTqpQRyA8PuCWRSSNB0jQ2SdyG/dWprO8XuJBK5VnxEEOVfCpqJyXT+0zigV3durwtDz7hQ7zt1eHXA6ty7ydmN5ELkBj1SCcocghxYcQhj5n0g8xg30G4GMRxpjzN/Mz/OrFpGwuCFkd0CNzS7ZxKTGUC9ynTzMhcdq7dlNqBZ5di+rceCuPcqPg90sk1wyhwOoOvG6HzT+y4Bxv24pvS6y+kXH+T+k0DGiiigzfwiz0mIaYmjNrciTnyFE5eu01ZOk7YznONqi4XMJRIsC2MoOOZy71pDjfTqIQkftY+3OK58Mo2ZmVVLM1heAKoJLE9FAAA3JJ7q5fQXgkd3Ku8cWImggZFKSyRG4DdeRuYBEhGnBwx0hyOqF08PlK6Da2pUo0ZBnc5SXGsHMe4bSufTiuXsMul3kgtQvzjsbl1xpUAsW0DGFXtz2Ckt9eXQWMIbjW0Nw8SqjnMivbi3EusCTAZzu4UYJ19WrHwkmmaK4gCTszJcHCwOVKNDIIwHC6GOorhQc57qBjMkiMJGhs0KjYm5ZQAinJxy8bKDv3Aeiuvw2Q6AbS0Ii0hAZnwvLIZMDl/skAj0d1K+IPcGGR4hcMU5xhZ4XEmeinB0MoYEzasDSO4KMYppzZNc+1yZVDlVRcIUweXoaQcnX2d+c+dtmgsW0dzGNKQWwGS2BcP2sSx/s+8k1LzLz1Vv4h/y6R8La5lwrdIjjExxvIC0XRkYankUSAc1m7dJBXHZtWj4TI7QRNICJGjUuCuCHKgtkdxznagUcGku9MmIoPnpO2d+3Wf7umHMvPVW/iH/LrvBPNk/jSf8A0NMaBbzLz1Vv4h/y6TSQLCrho7ONUCltV64CBmIQnKdTLBgDtkgitXWF8nzc6d5kli1CCV5IIxKWeOW5KhV0NqKjkfssQFX94B7wu4maNTAlo0W+Gju2ZSQSD1ghyc5z9uat8y89Vb+If8uvfBJXaEGTUTkgGRNDsgYhGdMLpYrgkaV7ewdlX6BTcSXehvkrfsP/ADD+j+HVfg8l30eHEVvjlpjM7/VH93Tm58xv8J/9VX4L9Hh/hJ/QKCLmXnqrfxD/AJdHMvPVW/iH/LplXmRAwKkZBGCPSD20GXvZVCo0i2Kq7EoWvWUMzks2k6BqyxJxTdXuwMCG3wPRcP8Al0rF0ILaGLkyh3QplLSVxGo7dQiUkdowu2fsxkaK0jCoirnCqANQ3wAAMjbf+VBS5l56q38Q/wCXSv4SSXXKXVFBjn2/ZO/b0qHH9n2ZxWmpR8KPmU/7i2/3cFBLzLz1Vv4h/wAujmXnqrfxD/l0yooFNyblkYPDbFCDq1XD4x35+T7Ko2jNOefEllLv58d4zLqUDGdKaSwGO3fYegU243GWt5VVdRKEBfScdm1Uvg6CWlfVM4YIBJcQ8qRiuvK6NEfVGoYOgZ1Hc42CzzLz1Vv4h/y6OZeeqt/EP+XTKigzlxJd9Kh+SgzypcfLvjGq3z/Z/upjzLz1Vv4h/wAuuXP0uD+FN/Xb0zoFvMvPVW/iH/LpZfSnmoJVshM/mK94wZ8HbCaOvv8AYa0tZnifNW5cqZMSBNCJbF0kZdQYTSaWVF3XvQ7HcjYBFwiZRK8duLEyrr1pHfMzA8z5QsgQ4PMO5x5x33NOeZeeqt/EP+XSz4NrJHJyg9w8YV2kM9sIwsxdT8mwRRJrLTEkNJ5oOrfLaWgW8y89Vb+If8uouEGQzXHMVFbqbI5YY0nvIXft7qb0usvpFx/k/pNAxooooMx8KGRZ0lfmaYLS5lIilZCQjWjEZUjPZ31dSyty5QXMpdRkqL6TUANiSNWQM0v+F5jMqxSTRxc+zuolaRgBl2tV7yM4z2VX4gLOVJIzfWyiVpSxEqZxNC0Xp3IDDt9GKCzGlkxac3DhYTyhKeISaCJVikOlteMHqf8A5q/0O318vpMvMP7HTpNWwBPV1Z7GU/uI9NIpZIHLSG8tFkabm4ivCgPyCw7yKQ2ds9noFc4XPbJKyi6tVijeLSeYASIreNBpJY6kySNz1Sp3OdgdCK0Kswu30odLHyg+FYDJBOvY47q8XqW0YQ8+YmUqEAvpMsHdE1KNfWUF1ORSbhFvZxBAby2Yx8pctdFyyWwk0HrsQhzIThRse87Y9OttqBF7aHU0RbVMuwt7qS4Up6WPNYb4xgGgedHtcsOlSZjIVx0+TqljhQ3X6pJ2APbUUQtGkSJLqVnljMqab6Q6kVlUsMPuMt/4PopOsVpvm9tiNQILXRfKm4jnddDNoQHQBgDfbsxgsLW+tkmEnTbYr8tkc5c/LSRuuN+7QQf30E/BuEIVk+Un+ekG11L9c/8AVTDyKnrLjxcvvUu4Nx+0CyZuoB8tId5k7C5+2mHxis/a7f79PxoO+RU9ZceLl96lNwYldlzclI5UgdumS7STcrQAurrD5aLf7T6Ka/GKz9rt/v0/Gk3EbizmlDNc2elXjk1CVeZmF0kUbkr5yDrduDjH7VA68ip6y48XL71HkVPWXHi5fernxis/a7f79Pxo+MVn7Xb/AH6fjQeLjgyaG+UuOw/83L6P8VV+D8HQ28J5lxvGnZdS/VH/AFVPc/CGz0N/xcHYf7dPR++q/B/hBaC3hBuoARGmQZk+qPtoLvkVPWXHi5ferxLwmNQWMlyQBnq3MxO3oAbJP2CvXxis/a7f79Pxo+MVn7Xb/fp+NArVFMKTKtzh11EPfOpX7D1yC37ttu2mUPCo2VWElzhgCM3U2cEZ361KWv7cQJCLqycKMHmSrse5l3O4ydsfzppbcds1RV6ZAdIAyZ0ycDGTvQS+RU9ZceLl96lfwk4QgiU8yc/L243upT23UI+t20z+MVn7Xb/fp+NK/hJx60aJQLqAnn252mTsF1CSe3uANA18ip6y48XL71HkVPWXHi5fernxis/a7f79Pxo+MVn7Xb/fp+NB3yKnrLjxcvvVQ4TFDcc0o91iKQx5N1L1sKj6l626EOMHvG/Yas3fG7N0ZBfQprUrqSePUuRjK6sjI+0Gl3ALq1tucDxGKUSOGXXLCCoWGKLB0BQfm/R2Y+3IN/IqesuPFy+9R5FT1lx4uX3q58YrP2u3+/T8aPjFZ+12/wB+n40C+44QnSoRzJ94pT9Klzs1v36vtpj5FT1lx4uX3qW3HH7TpUJ6VBgRSgnnJ2lrfHf9h/0pj8YrP2u3+/T8aDvkVPWXHi5feo8ip6y48XL71c+MVn7Xb/fp+NHxis/a7f79PxoO+RU9ZceLl96jyKnrLjxcvvVz4xWftdv9+n40fGKz9rt/v0/Gg75FT1lx4uX3qi4RbCOa4UFyOoevIznzT3sScfZUnxis/a7f79PxqPg93HLNcNHIjr1BlGDDOk7ZHfuKBvRRRQJeJRlryFQ7ITbz4ZAuV+Vs9xqBX/UGq/C7mZEBaWS4kmkdEWTlIF5TS98aL2qvfncDGKucRt5ukRTRojhIpY2DSFTmR7dlI6pyPkm/8VWls5GQJ0VQFYuCl66sGYksQ6qGGdTd/figLL4Ql0ll0KIlMZjZpAmVlijkzIW2XGvuz29m2al4NxYzzSYPyXJidRses0l0jkMPOB5S/wCme+q44awDAWaKG07JeuoXlroQoFUcshcDK4yAM9lS2NpJCSY7ONSVCfSmPVRpHUYK4GGlk/1+wYB7RS7pN17NH4n9FHSbr2aPxP6KBjRS7pN17NH4n9FHSbr2aPxP6KA4J5sn8aT/AOhpjSSwF1GGBt4zqkd9rk9jsWH7H21a6TdezR+J/RQMaKXdJuvZo/E/oo6TdezR+J/RQMaKXdJuvZo/E/oo6TdezR+J/RQXLnzG/wAJ/wDVV+C/R4f4Sf0CoJZroqR0ePcEfSfSP8FRWDXUcUcZt4yURVJFyd9IA+p9lA5pX8JbxooCyEqxeKPKpqZRLNHExRcHLhXJGQRkDII2r30m69mj8T+ioLwTyoUe1jKnB+lEEFSGUghcqwYAgg5BAIoFLX85+TWW5Lxai40WwlUgRsBKSOUyaZFOYt8Mo7Qa1FnIWjRiQSygnTnG4B2zvj99IPJLYx0XBySWHEJQ7EgA63A1SDCqMMTsoHdTJJrkAAW0YAGABcbADsx1KBnSn4T/ADKf9xbf7uCpek3Xs0fif0VU4nHcyoE5EYxJHJ9I9TKkuPM79GP50Dyil3Sbr2aPxP6KOk3Xs0fif0UEnFUJTPSGgVdy0aoW+wfKKy4+zTknGD6UVtfXPNVpzcxRryozpSDlNI4UknUDNhnlROrsCp3G5F3iNtNNp12/mHUui/kj3wRk6AM7E9tR+T5NSsbbJXSQGv5WUlMaWZCCruMKdTAnKg5yBQaGil3Sbr2aPxP6KOk3Xs0fif0UHLn6XB/Cm/rt6ZUjlF0Z45ejx4RHQjpJzmQxEfsf3Z/1FW+k3Xs0fif0UDGs+88xjuNc7oYZcAwJHnSYo2EY5iuD1n7cZJ9A2q/0m69mj8T+iqrQSnVm0j67rKf+Kbd00aT5u2OWm3Zt9tBXuVuoYoma4ldkUcwhIAhbbUZeqG05OAIsHA3z21o6RXVrLIwdrYEjuF9IFbHZrQKFf/MDVzpN17NH4n9FAxpdZfSLj/J/SaOk3Xs0fif0UcMil1yySIq69OAr6tlXG5wMbmgY0UUUBRRRQFFFFAUUUUBRRRQFFFFAUUUUBRRRQFFFFAUUUUBRRRQFFFFAUUUUBRRRQFFFFAUUUUBRRRQFFFFAUUUUBRRRQ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4518" name="Rectangle 22568"/>
          <p:cNvSpPr>
            <a:spLocks noChangeArrowheads="1"/>
          </p:cNvSpPr>
          <p:nvPr/>
        </p:nvSpPr>
        <p:spPr bwMode="auto">
          <a:xfrm>
            <a:off x="612775" y="1143000"/>
            <a:ext cx="70786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At one particular Virginia high school, the math department consists of 20 teachers. Their ages are as follows:</a:t>
            </a:r>
          </a:p>
          <a:p>
            <a:pPr eaLnBrk="1" hangingPunct="1"/>
            <a:r>
              <a:rPr lang="en-US" altLang="en-US" sz="2400"/>
              <a:t>54 58 60 43 35 32 47 28 33 42</a:t>
            </a:r>
          </a:p>
          <a:p>
            <a:pPr eaLnBrk="1" hangingPunct="1"/>
            <a:r>
              <a:rPr lang="en-US" altLang="en-US" sz="2400"/>
              <a:t>65 73 44 27 32 35 28 25 48 33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56993" y="-648295"/>
            <a:ext cx="1634729" cy="5531644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Comparing the Mean and the Median</a:t>
            </a:r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mean and median measure center in different ways, and both are useful.  </a:t>
            </a:r>
          </a:p>
          <a:p>
            <a:pPr lvl="1" eaLnBrk="1" hangingPunct="1"/>
            <a:r>
              <a:rPr lang="en-US" altLang="en-US" sz="1350" i="1">
                <a:solidFill>
                  <a:srgbClr val="000000"/>
                </a:solidFill>
                <a:ea typeface="ＭＳ Ｐゴシック" panose="020B0600070205080204" pitchFamily="34" charset="-128"/>
              </a:rPr>
              <a:t>Don’t confuse the “average” value of a variable (the mean) with its “typical” value, which we might describe by the median.</a:t>
            </a:r>
            <a:endParaRPr lang="en-US" altLang="en-US" sz="135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8536" y="3089673"/>
            <a:ext cx="5531644" cy="24776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500" b="1" dirty="0">
              <a:solidFill>
                <a:srgbClr val="000000"/>
              </a:solidFill>
              <a:ea typeface="ＭＳ Ｐゴシック" pitchFamily="-111" charset="-128"/>
            </a:endParaRPr>
          </a:p>
          <a:p>
            <a:pPr>
              <a:spcAft>
                <a:spcPts val="1350"/>
              </a:spcAft>
              <a:defRPr/>
            </a:pP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The mean and median of a roughly symmetric distribution are close together.</a:t>
            </a:r>
          </a:p>
          <a:p>
            <a:pPr>
              <a:spcAft>
                <a:spcPts val="1350"/>
              </a:spcAft>
              <a:defRPr/>
            </a:pP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If the distribution is exactly symmetric, the mean and median are exactly the same.</a:t>
            </a:r>
          </a:p>
          <a:p>
            <a:pPr>
              <a:spcAft>
                <a:spcPts val="1350"/>
              </a:spcAft>
              <a:defRPr/>
            </a:pP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In a skewed distribution, the mean is usually farther out in the long tail than is the median.</a:t>
            </a:r>
          </a:p>
          <a:p>
            <a:pPr>
              <a:spcAft>
                <a:spcPts val="1350"/>
              </a:spcAft>
              <a:defRPr/>
            </a:pPr>
            <a:endParaRPr lang="en-US" sz="1500" b="1" dirty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7360" y="2934891"/>
            <a:ext cx="52806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Comparing the Mean and the Median</a:t>
            </a:r>
          </a:p>
        </p:txBody>
      </p:sp>
      <p:sp>
        <p:nvSpPr>
          <p:cNvPr id="67591" name="Vertical Title 1"/>
          <p:cNvSpPr>
            <a:spLocks noGrp="1"/>
          </p:cNvSpPr>
          <p:nvPr>
            <p:ph type="title" orient="vert"/>
          </p:nvPr>
        </p:nvSpPr>
        <p:spPr>
          <a:xfrm>
            <a:off x="7140180" y="1572817"/>
            <a:ext cx="510778" cy="3879056"/>
          </a:xfrm>
        </p:spPr>
        <p:txBody>
          <a:bodyPr/>
          <a:lstStyle/>
          <a:p>
            <a:pPr eaLnBrk="1" hangingPunct="1"/>
            <a:r>
              <a:rPr lang="en-US" altLang="en-US" sz="1800">
                <a:solidFill>
                  <a:srgbClr val="E81F30"/>
                </a:solidFill>
                <a:ea typeface="ＭＳ Ｐゴシック" panose="020B0600070205080204" pitchFamily="34" charset="-128"/>
              </a:rPr>
              <a:t>Describing Quantitative Data</a:t>
            </a:r>
          </a:p>
        </p:txBody>
      </p:sp>
    </p:spTree>
    <p:extLst>
      <p:ext uri="{BB962C8B-B14F-4D97-AF65-F5344CB8AC3E}">
        <p14:creationId xmlns:p14="http://schemas.microsoft.com/office/powerpoint/2010/main" val="2598061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1516856" y="1220392"/>
            <a:ext cx="5667375" cy="507206"/>
          </a:xfrm>
        </p:spPr>
        <p:txBody>
          <a:bodyPr/>
          <a:lstStyle/>
          <a:p>
            <a:r>
              <a:rPr lang="en-US" altLang="en-US" sz="2400" b="1">
                <a:solidFill>
                  <a:srgbClr val="AB358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CHECK YOUR UNDERSTANDING</a:t>
            </a:r>
            <a:br>
              <a:rPr lang="en-US" altLang="en-US" sz="2400" b="1">
                <a:solidFill>
                  <a:srgbClr val="AB358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en-US" altLang="en-US" sz="2400" b="1">
              <a:solidFill>
                <a:srgbClr val="AB358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838701" y="1727597"/>
            <a:ext cx="2345531" cy="4052888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What is the shape of the distribution?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What is the median?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Will the mean be smaller or larger than the median (don’t calculate)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Confirm your answer by calculating the mean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Is the mean or median a better measure of center?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8612" name="Picture 5" descr="F1.UN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56" y="1912144"/>
            <a:ext cx="3120629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Vertical Title 1"/>
          <p:cNvSpPr>
            <a:spLocks noGrp="1"/>
          </p:cNvSpPr>
          <p:nvPr>
            <p:ph type="title" orient="vert"/>
          </p:nvPr>
        </p:nvSpPr>
        <p:spPr>
          <a:xfrm>
            <a:off x="7140180" y="1572817"/>
            <a:ext cx="510778" cy="3879056"/>
          </a:xfrm>
        </p:spPr>
        <p:txBody>
          <a:bodyPr/>
          <a:lstStyle/>
          <a:p>
            <a:pPr eaLnBrk="1" hangingPunct="1"/>
            <a:r>
              <a:rPr lang="en-US" altLang="en-US" sz="1800">
                <a:solidFill>
                  <a:srgbClr val="E81F30"/>
                </a:solidFill>
                <a:ea typeface="ＭＳ Ｐゴシック" panose="020B0600070205080204" pitchFamily="34" charset="-128"/>
              </a:rPr>
              <a:t>Describing Quantitative Data</a:t>
            </a:r>
          </a:p>
        </p:txBody>
      </p:sp>
      <p:sp>
        <p:nvSpPr>
          <p:cNvPr id="6963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10572" y="-994767"/>
            <a:ext cx="1634728" cy="5879306"/>
          </a:xfrm>
        </p:spPr>
        <p:txBody>
          <a:bodyPr/>
          <a:lstStyle/>
          <a:p>
            <a:pPr eaLnBrk="1" hangingPunct="1"/>
            <a:r>
              <a:rPr lang="en-US" altLang="en-US" sz="1800" b="1">
                <a:solidFill>
                  <a:srgbClr val="000000"/>
                </a:solidFill>
                <a:ea typeface="ＭＳ Ｐゴシック" panose="020B0600070205080204" pitchFamily="34" charset="-128"/>
              </a:rPr>
              <a:t>Measuring Spread: The Interquartile Range (</a:t>
            </a:r>
            <a:r>
              <a:rPr lang="en-US" altLang="en-US" sz="1800" b="1" i="1">
                <a:solidFill>
                  <a:srgbClr val="000000"/>
                </a:solidFill>
                <a:ea typeface="ＭＳ Ｐゴシック" panose="020B0600070205080204" pitchFamily="34" charset="-128"/>
              </a:rPr>
              <a:t>IQR</a:t>
            </a:r>
            <a:r>
              <a:rPr lang="en-US" altLang="en-US" sz="1800" b="1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A measure of center alone can be misleading.</a:t>
            </a:r>
          </a:p>
          <a:p>
            <a:pPr lvl="1" eaLnBrk="1" hangingPunct="1"/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A useful numerical description of a distribution requires both a measure of center and a measure of spread.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35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536" y="2616994"/>
            <a:ext cx="5531644" cy="32932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500" b="1" dirty="0">
              <a:solidFill>
                <a:srgbClr val="000000"/>
              </a:solidFill>
              <a:ea typeface="ＭＳ Ｐゴシック" pitchFamily="-111" charset="-128"/>
            </a:endParaRPr>
          </a:p>
          <a:p>
            <a:pPr>
              <a:spcAft>
                <a:spcPts val="450"/>
              </a:spcAft>
              <a:defRPr/>
            </a:pP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To calculate the </a:t>
            </a:r>
            <a:r>
              <a:rPr lang="en-US" sz="1500" b="1" dirty="0">
                <a:solidFill>
                  <a:srgbClr val="000000"/>
                </a:solidFill>
                <a:ea typeface="ＭＳ Ｐゴシック" pitchFamily="-111" charset="-128"/>
              </a:rPr>
              <a:t>quartiles</a:t>
            </a: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:</a:t>
            </a:r>
          </a:p>
          <a:p>
            <a:pPr>
              <a:spcAft>
                <a:spcPts val="450"/>
              </a:spcAft>
              <a:buFontTx/>
              <a:buAutoNum type="arabicParenR"/>
              <a:defRPr/>
            </a:pP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Arrange the observations in increasing order and locate the median </a:t>
            </a:r>
            <a:r>
              <a:rPr lang="en-US" sz="1500" i="1" dirty="0">
                <a:solidFill>
                  <a:srgbClr val="000000"/>
                </a:solidFill>
                <a:ea typeface="ＭＳ Ｐゴシック" pitchFamily="-111" charset="-128"/>
              </a:rPr>
              <a:t>M</a:t>
            </a: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.</a:t>
            </a:r>
          </a:p>
          <a:p>
            <a:pPr>
              <a:spcAft>
                <a:spcPts val="450"/>
              </a:spcAft>
              <a:buFontTx/>
              <a:buAutoNum type="arabicParenR"/>
              <a:defRPr/>
            </a:pP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The </a:t>
            </a:r>
            <a:r>
              <a:rPr lang="en-US" sz="1500" b="1" dirty="0">
                <a:solidFill>
                  <a:srgbClr val="000000"/>
                </a:solidFill>
                <a:ea typeface="ＭＳ Ｐゴシック" pitchFamily="-111" charset="-128"/>
              </a:rPr>
              <a:t>first quartile </a:t>
            </a:r>
            <a:r>
              <a:rPr lang="en-US" sz="1500" b="1" i="1" dirty="0">
                <a:solidFill>
                  <a:srgbClr val="000000"/>
                </a:solidFill>
                <a:ea typeface="ＭＳ Ｐゴシック" pitchFamily="-111" charset="-128"/>
              </a:rPr>
              <a:t>Q</a:t>
            </a:r>
            <a:r>
              <a:rPr lang="en-US" sz="1500" b="1" i="1" baseline="-25000" dirty="0">
                <a:solidFill>
                  <a:srgbClr val="000000"/>
                </a:solidFill>
                <a:ea typeface="ＭＳ Ｐゴシック" pitchFamily="-111" charset="-128"/>
              </a:rPr>
              <a:t>1</a:t>
            </a:r>
            <a:r>
              <a:rPr lang="en-US" sz="1500" i="1" dirty="0">
                <a:solidFill>
                  <a:srgbClr val="000000"/>
                </a:solidFill>
                <a:ea typeface="ＭＳ Ｐゴシック" pitchFamily="-111" charset="-128"/>
              </a:rPr>
              <a:t> </a:t>
            </a: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is the median of the observations located to the left of the median in the ordered list.</a:t>
            </a:r>
          </a:p>
          <a:p>
            <a:pPr>
              <a:spcAft>
                <a:spcPts val="450"/>
              </a:spcAft>
              <a:buFontTx/>
              <a:buAutoNum type="arabicParenR"/>
              <a:defRPr/>
            </a:pP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The </a:t>
            </a:r>
            <a:r>
              <a:rPr lang="en-US" sz="1500" b="1" dirty="0">
                <a:solidFill>
                  <a:srgbClr val="000000"/>
                </a:solidFill>
                <a:ea typeface="ＭＳ Ｐゴシック" pitchFamily="-111" charset="-128"/>
              </a:rPr>
              <a:t>third quartile </a:t>
            </a:r>
            <a:r>
              <a:rPr lang="en-US" sz="1500" b="1" i="1" dirty="0">
                <a:solidFill>
                  <a:srgbClr val="000000"/>
                </a:solidFill>
                <a:ea typeface="ＭＳ Ｐゴシック" pitchFamily="-111" charset="-128"/>
              </a:rPr>
              <a:t>Q</a:t>
            </a:r>
            <a:r>
              <a:rPr lang="en-US" sz="1500" b="1" i="1" baseline="-25000" dirty="0">
                <a:solidFill>
                  <a:srgbClr val="000000"/>
                </a:solidFill>
                <a:ea typeface="ＭＳ Ｐゴシック" pitchFamily="-111" charset="-128"/>
              </a:rPr>
              <a:t>3</a:t>
            </a:r>
            <a:r>
              <a:rPr lang="en-US" sz="1500" b="1" i="1" dirty="0">
                <a:solidFill>
                  <a:srgbClr val="000000"/>
                </a:solidFill>
                <a:ea typeface="ＭＳ Ｐゴシック" pitchFamily="-111" charset="-128"/>
              </a:rPr>
              <a:t> </a:t>
            </a: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is the median of the observations located to the right of the median in the ordered list.</a:t>
            </a:r>
          </a:p>
          <a:p>
            <a:pPr>
              <a:spcAft>
                <a:spcPts val="1350"/>
              </a:spcAft>
              <a:defRPr/>
            </a:pP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The </a:t>
            </a:r>
            <a:r>
              <a:rPr lang="en-US" sz="1500" b="1" dirty="0">
                <a:solidFill>
                  <a:srgbClr val="000000"/>
                </a:solidFill>
                <a:ea typeface="ＭＳ Ｐゴシック" pitchFamily="-111" charset="-128"/>
              </a:rPr>
              <a:t>interquartile range (</a:t>
            </a:r>
            <a:r>
              <a:rPr lang="en-US" sz="1500" b="1" i="1" dirty="0">
                <a:solidFill>
                  <a:srgbClr val="000000"/>
                </a:solidFill>
                <a:ea typeface="ＭＳ Ｐゴシック" pitchFamily="-111" charset="-128"/>
              </a:rPr>
              <a:t>IQR</a:t>
            </a:r>
            <a:r>
              <a:rPr lang="en-US" sz="1500" b="1" dirty="0">
                <a:solidFill>
                  <a:srgbClr val="000000"/>
                </a:solidFill>
                <a:ea typeface="ＭＳ Ｐゴシック" pitchFamily="-111" charset="-128"/>
              </a:rPr>
              <a:t>)</a:t>
            </a:r>
            <a:r>
              <a:rPr lang="en-US" sz="1500" dirty="0">
                <a:solidFill>
                  <a:srgbClr val="000000"/>
                </a:solidFill>
                <a:ea typeface="ＭＳ Ｐゴシック" pitchFamily="-111" charset="-128"/>
              </a:rPr>
              <a:t> is defined as:</a:t>
            </a:r>
          </a:p>
          <a:p>
            <a:pPr algn="ctr">
              <a:spcAft>
                <a:spcPts val="1350"/>
              </a:spcAft>
              <a:defRPr/>
            </a:pPr>
            <a:r>
              <a:rPr lang="en-US" b="1" i="1" dirty="0">
                <a:solidFill>
                  <a:srgbClr val="000000"/>
                </a:solidFill>
                <a:ea typeface="ＭＳ Ｐゴシック" pitchFamily="-111" charset="-128"/>
              </a:rPr>
              <a:t>IQR = Q</a:t>
            </a:r>
            <a:r>
              <a:rPr lang="en-US" b="1" i="1" baseline="-25000" dirty="0">
                <a:solidFill>
                  <a:srgbClr val="000000"/>
                </a:solidFill>
                <a:ea typeface="ＭＳ Ｐゴシック" pitchFamily="-111" charset="-128"/>
              </a:rPr>
              <a:t>3</a:t>
            </a:r>
            <a:r>
              <a:rPr lang="en-US" b="1" i="1" dirty="0">
                <a:solidFill>
                  <a:srgbClr val="000000"/>
                </a:solidFill>
                <a:ea typeface="ＭＳ Ｐゴシック" pitchFamily="-111" charset="-128"/>
              </a:rPr>
              <a:t> – Q</a:t>
            </a:r>
            <a:r>
              <a:rPr lang="en-US" b="1" i="1" baseline="-25000" dirty="0">
                <a:solidFill>
                  <a:srgbClr val="000000"/>
                </a:solidFill>
                <a:ea typeface="ＭＳ Ｐゴシック" pitchFamily="-111" charset="-128"/>
              </a:rPr>
              <a:t>1</a:t>
            </a:r>
          </a:p>
          <a:p>
            <a:pPr>
              <a:spcAft>
                <a:spcPts val="1350"/>
              </a:spcAft>
              <a:defRPr/>
            </a:pPr>
            <a:endParaRPr lang="en-US" sz="1500" b="1" dirty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7360" y="2462357"/>
            <a:ext cx="52806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How to Calculate the Quartiles and the Interquartile Range</a:t>
            </a:r>
          </a:p>
        </p:txBody>
      </p:sp>
    </p:spTree>
    <p:extLst>
      <p:ext uri="{BB962C8B-B14F-4D97-AF65-F5344CB8AC3E}">
        <p14:creationId xmlns:p14="http://schemas.microsoft.com/office/powerpoint/2010/main" val="2309759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Vertical Title 1"/>
          <p:cNvSpPr>
            <a:spLocks noGrp="1"/>
          </p:cNvSpPr>
          <p:nvPr>
            <p:ph type="title" orient="vert"/>
          </p:nvPr>
        </p:nvSpPr>
        <p:spPr>
          <a:xfrm>
            <a:off x="7140180" y="1572817"/>
            <a:ext cx="510778" cy="3879056"/>
          </a:xfrm>
        </p:spPr>
        <p:txBody>
          <a:bodyPr/>
          <a:lstStyle/>
          <a:p>
            <a:pPr eaLnBrk="1" hangingPunct="1"/>
            <a:r>
              <a:rPr lang="en-US" altLang="en-US" sz="1800">
                <a:solidFill>
                  <a:srgbClr val="E81F30"/>
                </a:solidFill>
                <a:ea typeface="ＭＳ Ｐゴシック" panose="020B0600070205080204" pitchFamily="34" charset="-128"/>
              </a:rPr>
              <a:t>Describing Quantitative Data</a:t>
            </a:r>
          </a:p>
        </p:txBody>
      </p:sp>
      <p:sp>
        <p:nvSpPr>
          <p:cNvPr id="7065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56994" y="-820936"/>
            <a:ext cx="1634728" cy="5531644"/>
          </a:xfrm>
        </p:spPr>
        <p:txBody>
          <a:bodyPr/>
          <a:lstStyle/>
          <a:p>
            <a:pPr eaLnBrk="1" hangingPunct="1"/>
            <a:r>
              <a:rPr lang="en-US" altLang="en-US" sz="1800" b="1">
                <a:solidFill>
                  <a:srgbClr val="000000"/>
                </a:solidFill>
                <a:ea typeface="ＭＳ Ｐゴシック" panose="020B0600070205080204" pitchFamily="34" charset="-128"/>
              </a:rPr>
              <a:t>Identifying Outliers</a:t>
            </a: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In addition to serving as a measure of spread, the interquartile range (IQR) is used as part of a rule of thumb for identifying outliers.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35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976" y="2350294"/>
            <a:ext cx="5550694" cy="2042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375" b="1" u="sng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spcAft>
                <a:spcPts val="900"/>
              </a:spcAft>
              <a:defRPr/>
            </a:pPr>
            <a:r>
              <a:rPr lang="en-US" b="1">
                <a:solidFill>
                  <a:prstClr val="black"/>
                </a:solidFill>
                <a:ea typeface="ＭＳ Ｐゴシック" pitchFamily="-111" charset="-128"/>
              </a:rPr>
              <a:t>The 1.5 x IQR Rule for Outliers</a:t>
            </a:r>
          </a:p>
          <a:p>
            <a:pPr>
              <a:spcAft>
                <a:spcPts val="900"/>
              </a:spcAft>
              <a:defRPr/>
            </a:pPr>
            <a:r>
              <a:rPr lang="en-US">
                <a:solidFill>
                  <a:prstClr val="black"/>
                </a:solidFill>
                <a:ea typeface="ＭＳ Ｐゴシック" pitchFamily="-111" charset="-128"/>
              </a:rPr>
              <a:t>Call an observation an outlier if it falls more than 1.5 x IQR above the third quartile or below the first quartile.</a:t>
            </a:r>
          </a:p>
          <a:p>
            <a:pPr>
              <a:spcAft>
                <a:spcPts val="900"/>
              </a:spcAft>
              <a:defRPr/>
            </a:pPr>
            <a:r>
              <a:rPr lang="en-US">
                <a:solidFill>
                  <a:prstClr val="black"/>
                </a:solidFill>
                <a:ea typeface="ＭＳ Ｐゴシック" pitchFamily="-111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72435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E81F30"/>
                </a:solidFill>
              </a:rPr>
              <a:t>Section 1.2</a:t>
            </a:r>
            <a:br>
              <a:rPr lang="en-US" altLang="en-US" sz="3200" b="1" smtClean="0">
                <a:solidFill>
                  <a:srgbClr val="E81F30"/>
                </a:solidFill>
              </a:rPr>
            </a:br>
            <a:r>
              <a:rPr lang="en-US" altLang="en-US" sz="2800" b="1" smtClean="0">
                <a:solidFill>
                  <a:srgbClr val="E81F30"/>
                </a:solidFill>
              </a:rPr>
              <a:t>Displaying Quantitative Data with Graphs</a:t>
            </a:r>
            <a:endParaRPr lang="en-US" altLang="en-US" sz="3200" b="1" smtClean="0">
              <a:solidFill>
                <a:srgbClr val="E81F30"/>
              </a:solidFill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3678238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</a:rPr>
              <a:t>CONSTRUCT and INTERPRET dotplots, stemplots, and histograms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</a:rPr>
              <a:t>DESCRIBE the shape of a distribution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</a:rPr>
              <a:t>COMPARE distributions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</a:rPr>
              <a:t>USE histograms wisely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pitchFamily="-111" charset="2"/>
              <a:buNone/>
              <a:defRPr/>
            </a:pPr>
            <a:r>
              <a:rPr lang="en-US" b="1" smtClean="0">
                <a:ea typeface="ＭＳ Ｐゴシック" pitchFamily="-111" charset="-128"/>
              </a:rPr>
              <a:t>Learning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19150" y="3279775"/>
            <a:ext cx="7177088" cy="2954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en-US" sz="600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spcAft>
                <a:spcPts val="1200"/>
              </a:spcAft>
              <a:buFontTx/>
              <a:buAutoNum type="arabicParenR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Divide the range of data into classes of equal width.</a:t>
            </a:r>
          </a:p>
          <a:p>
            <a:pPr>
              <a:spcAft>
                <a:spcPts val="1200"/>
              </a:spcAft>
              <a:buFontTx/>
              <a:buAutoNum type="arabicParenR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Find the count (</a:t>
            </a:r>
            <a:r>
              <a:rPr lang="en-US" sz="2000" i="1" dirty="0">
                <a:solidFill>
                  <a:schemeClr val="tx1"/>
                </a:solidFill>
                <a:ea typeface="ＭＳ Ｐゴシック" pitchFamily="-111" charset="-128"/>
              </a:rPr>
              <a:t>frequency</a:t>
            </a: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) or percent (</a:t>
            </a:r>
            <a:r>
              <a:rPr lang="en-US" sz="2000" i="1" dirty="0">
                <a:solidFill>
                  <a:schemeClr val="tx1"/>
                </a:solidFill>
                <a:ea typeface="ＭＳ Ｐゴシック" pitchFamily="-111" charset="-128"/>
              </a:rPr>
              <a:t>relative frequency</a:t>
            </a: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) of individuals in each class.</a:t>
            </a:r>
          </a:p>
          <a:p>
            <a:pPr>
              <a:spcAft>
                <a:spcPts val="1200"/>
              </a:spcAft>
              <a:buFontTx/>
              <a:buAutoNum type="arabicParenR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Label and scale your axes and draw the histogram. The height of the bar equals its frequency. Adjacent bars should touch, unless a class contains no individuals.</a:t>
            </a:r>
          </a:p>
          <a:p>
            <a:pPr>
              <a:spcAft>
                <a:spcPts val="1200"/>
              </a:spcAft>
              <a:defRPr/>
            </a:pPr>
            <a:endParaRPr lang="en-US" sz="20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6563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E81F30"/>
                </a:solidFill>
              </a:rPr>
              <a:t>Displaying Quantitative Data</a:t>
            </a:r>
          </a:p>
        </p:txBody>
      </p:sp>
      <p:sp>
        <p:nvSpPr>
          <p:cNvPr id="6656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</a:rPr>
              <a:t>Histograms</a:t>
            </a:r>
            <a:endParaRPr lang="en-US" altLang="en-US" sz="240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 smtClean="0">
                <a:solidFill>
                  <a:srgbClr val="000000"/>
                </a:solidFill>
              </a:rPr>
              <a:t>Quantitative variables often take many values. A graph of the distribution may be clearer if nearby values are grouped together.</a:t>
            </a:r>
          </a:p>
          <a:p>
            <a:pPr lvl="1" eaLnBrk="1" hangingPunct="1"/>
            <a:r>
              <a:rPr lang="en-US" altLang="en-US" sz="2000" smtClean="0">
                <a:solidFill>
                  <a:srgbClr val="000000"/>
                </a:solidFill>
              </a:rPr>
              <a:t>The most common graph of the distribution of one quantitative variable is a </a:t>
            </a:r>
            <a:r>
              <a:rPr lang="en-US" altLang="en-US" sz="2000" b="1" smtClean="0">
                <a:solidFill>
                  <a:srgbClr val="000000"/>
                </a:solidFill>
              </a:rPr>
              <a:t>histogram</a:t>
            </a:r>
            <a:r>
              <a:rPr lang="en-US" altLang="en-US" sz="20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3" y="2944813"/>
            <a:ext cx="3240087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How to Make a Histogram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4"/>
          <p:cNvSpPr txBox="1">
            <a:spLocks noChangeArrowheads="1"/>
          </p:cNvSpPr>
          <p:nvPr/>
        </p:nvSpPr>
        <p:spPr bwMode="auto">
          <a:xfrm>
            <a:off x="7151688" y="6310313"/>
            <a:ext cx="199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Pg. 35</a:t>
            </a:r>
          </a:p>
        </p:txBody>
      </p:sp>
      <p:pic>
        <p:nvPicPr>
          <p:cNvPr id="67587" name="Picture 3" descr="tableun_01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320800"/>
            <a:ext cx="5106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1422400" y="466725"/>
            <a:ext cx="493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Percent of foreign-born residents by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88519" y="-2177256"/>
            <a:ext cx="1839913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</a:rPr>
              <a:t>Making a Histogram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The table on page 35 presents data on the percent of residents from each state who were born outside of the U.S.</a:t>
            </a:r>
          </a:p>
          <a:p>
            <a:pPr eaLnBrk="1" hangingPunct="1"/>
            <a:endParaRPr lang="en-US" altLang="en-US" sz="240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" name="Vertical Title 1"/>
          <p:cNvSpPr txBox="1">
            <a:spLocks/>
          </p:cNvSpPr>
          <p:nvPr/>
        </p:nvSpPr>
        <p:spPr bwMode="auto">
          <a:xfrm>
            <a:off x="7996238" y="954088"/>
            <a:ext cx="6810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Displaying Quantitative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200" y="220663"/>
            <a:ext cx="2449513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Example, page 35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0713" y="2130425"/>
          <a:ext cx="2289175" cy="3343275"/>
        </p:xfrm>
        <a:graphic>
          <a:graphicData uri="http://schemas.openxmlformats.org/drawingml/2006/table">
            <a:tbl>
              <a:tblPr/>
              <a:tblGrid>
                <a:gridCol w="1270000"/>
                <a:gridCol w="1019175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Frequency 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F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0 to 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 to 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F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10 to &lt;15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15 to 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F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20 to &lt;25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25 to &lt;30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F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AF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324225" y="2425700"/>
            <a:ext cx="4672013" cy="3167063"/>
            <a:chOff x="3324188" y="2425523"/>
            <a:chExt cx="4672049" cy="3166852"/>
          </a:xfrm>
        </p:grpSpPr>
        <p:sp>
          <p:nvSpPr>
            <p:cNvPr id="68652" name="TextBox 17"/>
            <p:cNvSpPr txBox="1">
              <a:spLocks noChangeArrowheads="1"/>
            </p:cNvSpPr>
            <p:nvPr/>
          </p:nvSpPr>
          <p:spPr bwMode="auto">
            <a:xfrm>
              <a:off x="4046237" y="5223043"/>
              <a:ext cx="38400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Percent of foreign-born residents</a:t>
              </a:r>
            </a:p>
          </p:txBody>
        </p:sp>
        <p:sp>
          <p:nvSpPr>
            <p:cNvPr id="68653" name="TextBox 18"/>
            <p:cNvSpPr txBox="1">
              <a:spLocks noChangeArrowheads="1"/>
            </p:cNvSpPr>
            <p:nvPr/>
          </p:nvSpPr>
          <p:spPr bwMode="auto">
            <a:xfrm rot="-5400000">
              <a:off x="2460956" y="3534246"/>
              <a:ext cx="20957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Number of States</a:t>
              </a:r>
            </a:p>
          </p:txBody>
        </p:sp>
        <p:pic>
          <p:nvPicPr>
            <p:cNvPr id="68654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9625" r="3345" b="4881"/>
            <a:stretch>
              <a:fillRect/>
            </a:stretch>
          </p:blipFill>
          <p:spPr bwMode="auto">
            <a:xfrm>
              <a:off x="3693520" y="2425523"/>
              <a:ext cx="4302717" cy="279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3986213" y="2425700"/>
            <a:ext cx="3949700" cy="25939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urved Up Arrow 22"/>
          <p:cNvSpPr/>
          <p:nvPr/>
        </p:nvSpPr>
        <p:spPr bwMode="auto">
          <a:xfrm rot="11242591" flipH="1" flipV="1">
            <a:off x="1119958" y="5330982"/>
            <a:ext cx="3310713" cy="933927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 bwMode="auto">
          <a:xfrm rot="11125981" flipH="1">
            <a:off x="2368796" y="1986878"/>
            <a:ext cx="3310713" cy="757437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19150" y="2109788"/>
            <a:ext cx="7177088" cy="3570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spcAft>
                <a:spcPts val="1200"/>
              </a:spcAft>
              <a:buFontTx/>
              <a:buAutoNum type="arabicParenR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Don’t confuse </a:t>
            </a:r>
            <a:r>
              <a:rPr lang="en-US" sz="2000" i="1" dirty="0">
                <a:solidFill>
                  <a:schemeClr val="tx1"/>
                </a:solidFill>
                <a:ea typeface="ＭＳ Ｐゴシック" pitchFamily="-111" charset="-128"/>
              </a:rPr>
              <a:t>histograms </a:t>
            </a: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and </a:t>
            </a:r>
            <a:r>
              <a:rPr lang="en-US" sz="2000" i="1" dirty="0">
                <a:solidFill>
                  <a:schemeClr val="tx1"/>
                </a:solidFill>
                <a:ea typeface="ＭＳ Ｐゴシック" pitchFamily="-111" charset="-128"/>
              </a:rPr>
              <a:t>bar graphs.</a:t>
            </a:r>
            <a:endParaRPr lang="en-US" sz="2000" dirty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spcAft>
                <a:spcPts val="1200"/>
              </a:spcAft>
              <a:buFontTx/>
              <a:buAutoNum type="arabicParenR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Don’t use counts (in a frequency table) or </a:t>
            </a:r>
            <a:r>
              <a:rPr lang="en-US" sz="2000" dirty="0" err="1">
                <a:solidFill>
                  <a:schemeClr val="tx1"/>
                </a:solidFill>
                <a:ea typeface="ＭＳ Ｐゴシック" pitchFamily="-111" charset="-128"/>
              </a:rPr>
              <a:t>percents</a:t>
            </a: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 (in a relative frequency table) as data.</a:t>
            </a:r>
          </a:p>
          <a:p>
            <a:pPr>
              <a:spcAft>
                <a:spcPts val="1200"/>
              </a:spcAft>
              <a:buFontTx/>
              <a:buAutoNum type="arabicParenR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Use </a:t>
            </a:r>
            <a:r>
              <a:rPr lang="en-US" sz="2000" dirty="0" err="1">
                <a:solidFill>
                  <a:schemeClr val="tx1"/>
                </a:solidFill>
                <a:ea typeface="ＭＳ Ｐゴシック" pitchFamily="-111" charset="-128"/>
              </a:rPr>
              <a:t>percents</a:t>
            </a: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 instead of counts on the vertical axis when comparing distributions with different numbers of observations.</a:t>
            </a:r>
          </a:p>
          <a:p>
            <a:pPr>
              <a:spcAft>
                <a:spcPts val="1200"/>
              </a:spcAft>
              <a:buFontTx/>
              <a:buAutoNum type="arabicParenR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Just because a graph looks nice, it’s not necessarily a meaningful display of data.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9635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E81F30"/>
                </a:solidFill>
              </a:rPr>
              <a:t>Displaying Quantitative Data</a:t>
            </a:r>
          </a:p>
        </p:txBody>
      </p:sp>
      <p:sp>
        <p:nvSpPr>
          <p:cNvPr id="6963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18707" y="-2637631"/>
            <a:ext cx="13795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</a:rPr>
              <a:t>Using Histograms Wisely</a:t>
            </a:r>
            <a:endParaRPr lang="en-US" altLang="en-US" sz="240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 smtClean="0">
                <a:solidFill>
                  <a:srgbClr val="000000"/>
                </a:solidFill>
              </a:rPr>
              <a:t>Here are several cautions based on common mistakes students make when using histograms.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3" y="1774825"/>
            <a:ext cx="3240087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Cautions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516857" y="1220391"/>
            <a:ext cx="5761435" cy="837009"/>
          </a:xfrm>
        </p:spPr>
        <p:txBody>
          <a:bodyPr/>
          <a:lstStyle/>
          <a:p>
            <a:pPr eaLnBrk="1" hangingPunct="1"/>
            <a:r>
              <a:rPr lang="en-US" altLang="en-US" sz="2100" b="1">
                <a:solidFill>
                  <a:srgbClr val="E81F30"/>
                </a:solidFill>
                <a:ea typeface="ＭＳ Ｐゴシック" panose="020B0600070205080204" pitchFamily="34" charset="-128"/>
              </a:rPr>
              <a:t>Section 1.3</a:t>
            </a:r>
            <a:br>
              <a:rPr lang="en-US" altLang="en-US" sz="2100" b="1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1800" b="1">
                <a:solidFill>
                  <a:srgbClr val="E81F30"/>
                </a:solidFill>
                <a:ea typeface="ＭＳ Ｐゴシック" panose="020B0600070205080204" pitchFamily="34" charset="-128"/>
              </a:rPr>
              <a:t>Describing Quantitative Data with Numbers</a:t>
            </a:r>
            <a:endParaRPr lang="en-US" altLang="en-US" sz="2100" b="1">
              <a:solidFill>
                <a:srgbClr val="E81F3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sz="half" idx="2"/>
          </p:nvPr>
        </p:nvSpPr>
        <p:spPr>
          <a:xfrm>
            <a:off x="1515667" y="2693194"/>
            <a:ext cx="6301978" cy="2758679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None/>
            </a:pP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After this section, you should be able to…</a:t>
            </a:r>
          </a:p>
          <a:p>
            <a:pPr lvl="1" eaLnBrk="1" hangingPunct="1">
              <a:spcAft>
                <a:spcPts val="9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MEASURE center with the mean and median</a:t>
            </a:r>
          </a:p>
          <a:p>
            <a:pPr lvl="1" eaLnBrk="1" hangingPunct="1">
              <a:spcAft>
                <a:spcPts val="9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MEASURE spread with standard deviation and interquartile range</a:t>
            </a:r>
          </a:p>
          <a:p>
            <a:pPr lvl="1" eaLnBrk="1" hangingPunct="1">
              <a:spcAft>
                <a:spcPts val="9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IDENTIFY outliers</a:t>
            </a:r>
          </a:p>
          <a:p>
            <a:pPr lvl="1" eaLnBrk="1" hangingPunct="1">
              <a:spcAft>
                <a:spcPts val="9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CONSTRUCT a boxplot using the five-number summary</a:t>
            </a:r>
          </a:p>
          <a:p>
            <a:pPr lvl="1" eaLnBrk="1" hangingPunct="1">
              <a:spcAft>
                <a:spcPts val="9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CALCULATE numerical summaries with technology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15666" y="2409825"/>
            <a:ext cx="5762625" cy="2428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pitchFamily="-111" charset="2"/>
              <a:buNone/>
              <a:defRPr/>
            </a:pPr>
            <a:r>
              <a:rPr lang="en-US" b="1" smtClean="0">
                <a:ea typeface="ＭＳ Ｐゴシック" pitchFamily="-111" charset="-128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31513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Vertical Title 1"/>
          <p:cNvSpPr>
            <a:spLocks noGrp="1"/>
          </p:cNvSpPr>
          <p:nvPr>
            <p:ph type="title" orient="vert"/>
          </p:nvPr>
        </p:nvSpPr>
        <p:spPr>
          <a:xfrm>
            <a:off x="7140180" y="1572817"/>
            <a:ext cx="510778" cy="3879056"/>
          </a:xfrm>
        </p:spPr>
        <p:txBody>
          <a:bodyPr/>
          <a:lstStyle/>
          <a:p>
            <a:pPr eaLnBrk="1" hangingPunct="1"/>
            <a:r>
              <a:rPr lang="en-US" altLang="en-US" sz="1800">
                <a:solidFill>
                  <a:srgbClr val="E81F30"/>
                </a:solidFill>
                <a:ea typeface="ＭＳ Ｐゴシック" panose="020B0600070205080204" pitchFamily="34" charset="-128"/>
              </a:rPr>
              <a:t>Describing Quantitative Data</a:t>
            </a:r>
          </a:p>
        </p:txBody>
      </p:sp>
      <p:sp>
        <p:nvSpPr>
          <p:cNvPr id="6553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56994" y="-820936"/>
            <a:ext cx="1634728" cy="5531644"/>
          </a:xfrm>
        </p:spPr>
        <p:txBody>
          <a:bodyPr/>
          <a:lstStyle/>
          <a:p>
            <a:pPr eaLnBrk="1" hangingPunct="1"/>
            <a:r>
              <a:rPr lang="en-US" altLang="en-US" sz="1800" b="1">
                <a:solidFill>
                  <a:srgbClr val="000000"/>
                </a:solidFill>
                <a:ea typeface="ＭＳ Ｐゴシック" panose="020B0600070205080204" pitchFamily="34" charset="-128"/>
              </a:rPr>
              <a:t>Measuring Center: The Mean</a:t>
            </a: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The most common measure of center is the ordinary arithmetic average, or </a:t>
            </a:r>
            <a:r>
              <a:rPr lang="en-US" altLang="en-US" sz="1500" b="1">
                <a:solidFill>
                  <a:srgbClr val="000000"/>
                </a:solidFill>
                <a:ea typeface="ＭＳ Ｐゴシック" panose="020B0600070205080204" pitchFamily="34" charset="-128"/>
              </a:rPr>
              <a:t>mean</a:t>
            </a: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35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976" y="2147889"/>
            <a:ext cx="5550694" cy="1258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375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spcAft>
                <a:spcPts val="900"/>
              </a:spcAft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To find the </a:t>
            </a:r>
            <a:r>
              <a:rPr lang="en-US" b="1" dirty="0">
                <a:solidFill>
                  <a:prstClr val="black"/>
                </a:solidFill>
                <a:ea typeface="ＭＳ Ｐゴシック" pitchFamily="-111" charset="-128"/>
              </a:rPr>
              <a:t>mean</a:t>
            </a: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      (pronounced “x-bar”) of a set of observations, add their values and divide by the number of observations.  </a:t>
            </a:r>
            <a:endParaRPr lang="en-US" sz="450" b="1" dirty="0">
              <a:solidFill>
                <a:prstClr val="black"/>
              </a:solidFill>
              <a:ea typeface="ＭＳ Ｐゴシック" pitchFamily="-111" charset="-128"/>
            </a:endParaRPr>
          </a:p>
        </p:txBody>
      </p:sp>
      <p:graphicFrame>
        <p:nvGraphicFramePr>
          <p:cNvPr id="65541" name="Object 2"/>
          <p:cNvGraphicFramePr>
            <a:graphicFrameLocks noChangeAspect="1"/>
          </p:cNvGraphicFramePr>
          <p:nvPr/>
        </p:nvGraphicFramePr>
        <p:xfrm>
          <a:off x="3175397" y="2468166"/>
          <a:ext cx="176213" cy="175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27000" imgH="127000" progId="Equation.3">
                  <p:embed/>
                </p:oleObj>
              </mc:Choice>
              <mc:Fallback>
                <p:oleObj name="Equation" r:id="rId3" imgW="1270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397" y="2468166"/>
                        <a:ext cx="176213" cy="175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527824" y="3175397"/>
          <a:ext cx="2088356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206360" imgH="393480" progId="Equation.DSMT4">
                  <p:embed/>
                </p:oleObj>
              </mc:Choice>
              <mc:Fallback>
                <p:oleObj name="Equation" r:id="rId5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24" y="3175397"/>
                        <a:ext cx="2088356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13"/>
          <p:cNvSpPr>
            <a:spLocks noChangeArrowheads="1"/>
          </p:cNvSpPr>
          <p:nvPr/>
        </p:nvSpPr>
        <p:spPr bwMode="auto">
          <a:xfrm>
            <a:off x="1838325" y="4231482"/>
            <a:ext cx="530185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500">
                <a:solidFill>
                  <a:srgbClr val="000000"/>
                </a:solidFill>
              </a:rPr>
              <a:t>In mathematics, the capital Greek letter Σis short for “add them all up.”  Therefore, the formula for the mean can be written in more compact notation: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770710" y="4992291"/>
          <a:ext cx="10334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596900" imgH="431800" progId="Equation.3">
                  <p:embed/>
                </p:oleObj>
              </mc:Choice>
              <mc:Fallback>
                <p:oleObj name="Equation" r:id="rId7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710" y="4992291"/>
                        <a:ext cx="103346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093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Vertical Title 1"/>
          <p:cNvSpPr>
            <a:spLocks noGrp="1"/>
          </p:cNvSpPr>
          <p:nvPr>
            <p:ph type="title" orient="vert"/>
          </p:nvPr>
        </p:nvSpPr>
        <p:spPr>
          <a:xfrm>
            <a:off x="7140180" y="1572817"/>
            <a:ext cx="510778" cy="3879056"/>
          </a:xfrm>
        </p:spPr>
        <p:txBody>
          <a:bodyPr/>
          <a:lstStyle/>
          <a:p>
            <a:pPr eaLnBrk="1" hangingPunct="1"/>
            <a:r>
              <a:rPr lang="en-US" altLang="en-US" sz="1800">
                <a:solidFill>
                  <a:srgbClr val="E81F30"/>
                </a:solidFill>
                <a:ea typeface="ＭＳ Ｐゴシック" panose="020B0600070205080204" pitchFamily="34" charset="-128"/>
              </a:rPr>
              <a:t>Describing Quantitative Data</a:t>
            </a:r>
          </a:p>
        </p:txBody>
      </p:sp>
      <p:sp>
        <p:nvSpPr>
          <p:cNvPr id="6656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56994" y="-820936"/>
            <a:ext cx="1634728" cy="5531644"/>
          </a:xfrm>
        </p:spPr>
        <p:txBody>
          <a:bodyPr/>
          <a:lstStyle/>
          <a:p>
            <a:pPr eaLnBrk="1" hangingPunct="1"/>
            <a:r>
              <a:rPr lang="en-US" altLang="en-US" sz="1800" b="1">
                <a:solidFill>
                  <a:srgbClr val="000000"/>
                </a:solidFill>
                <a:ea typeface="ＭＳ Ｐゴシック" panose="020B0600070205080204" pitchFamily="34" charset="-128"/>
              </a:rPr>
              <a:t>Measuring Center: The Median</a:t>
            </a: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Another common measure of center is the </a:t>
            </a:r>
            <a:r>
              <a:rPr lang="en-US" altLang="en-US" sz="1500" b="1">
                <a:solidFill>
                  <a:srgbClr val="000000"/>
                </a:solidFill>
                <a:ea typeface="ＭＳ Ｐゴシック" panose="020B0600070205080204" pitchFamily="34" charset="-128"/>
              </a:rPr>
              <a:t>median</a:t>
            </a: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35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976" y="1850232"/>
            <a:ext cx="5550694" cy="4235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375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spcAft>
                <a:spcPts val="900"/>
              </a:spcAft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The </a:t>
            </a:r>
            <a:r>
              <a:rPr lang="en-US" b="1" dirty="0">
                <a:solidFill>
                  <a:prstClr val="black"/>
                </a:solidFill>
                <a:ea typeface="ＭＳ Ｐゴシック" pitchFamily="-111" charset="-128"/>
              </a:rPr>
              <a:t>median M</a:t>
            </a: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 is the midpoint of a distribution, the number such that half of the observations are smaller and the other half are larger. </a:t>
            </a:r>
          </a:p>
          <a:p>
            <a:pPr>
              <a:spcAft>
                <a:spcPts val="900"/>
              </a:spcAft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To find the median of a distribution:</a:t>
            </a:r>
          </a:p>
          <a:p>
            <a:pPr>
              <a:spcAft>
                <a:spcPts val="900"/>
              </a:spcAft>
              <a:buFontTx/>
              <a:buAutoNum type="arabicParenR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Arrange all observations from smallest to largest.</a:t>
            </a:r>
          </a:p>
          <a:p>
            <a:pPr>
              <a:spcAft>
                <a:spcPts val="900"/>
              </a:spcAft>
              <a:buFontTx/>
              <a:buAutoNum type="arabicParenR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If the number of observations </a:t>
            </a:r>
            <a:r>
              <a:rPr lang="en-US" i="1" dirty="0">
                <a:solidFill>
                  <a:prstClr val="black"/>
                </a:solidFill>
                <a:ea typeface="ＭＳ Ｐゴシック" pitchFamily="-111" charset="-128"/>
              </a:rPr>
              <a:t>n</a:t>
            </a: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 is odd, the median </a:t>
            </a:r>
            <a:r>
              <a:rPr lang="en-US" i="1" dirty="0">
                <a:solidFill>
                  <a:prstClr val="black"/>
                </a:solidFill>
                <a:ea typeface="ＭＳ Ｐゴシック" pitchFamily="-111" charset="-128"/>
              </a:rPr>
              <a:t>M</a:t>
            </a: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 is the center observation in the ordered list.</a:t>
            </a:r>
          </a:p>
          <a:p>
            <a:pPr>
              <a:spcAft>
                <a:spcPts val="900"/>
              </a:spcAft>
              <a:buFontTx/>
              <a:buAutoNum type="arabicParenR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If the number of observations </a:t>
            </a:r>
            <a:r>
              <a:rPr lang="en-US" i="1" dirty="0">
                <a:solidFill>
                  <a:prstClr val="black"/>
                </a:solidFill>
                <a:ea typeface="ＭＳ Ｐゴシック" pitchFamily="-111" charset="-128"/>
              </a:rPr>
              <a:t>n</a:t>
            </a: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 is even, the median </a:t>
            </a:r>
            <a:r>
              <a:rPr lang="en-US" i="1" dirty="0">
                <a:solidFill>
                  <a:prstClr val="black"/>
                </a:solidFill>
                <a:ea typeface="ＭＳ Ｐゴシック" pitchFamily="-111" charset="-128"/>
              </a:rPr>
              <a:t>M</a:t>
            </a: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 is the average of the two center observations in the ordered list.</a:t>
            </a:r>
          </a:p>
          <a:p>
            <a:pPr>
              <a:spcAft>
                <a:spcPts val="900"/>
              </a:spcAft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-111" charset="-128"/>
              </a:rPr>
              <a:t>  </a:t>
            </a:r>
          </a:p>
          <a:p>
            <a:pPr>
              <a:defRPr/>
            </a:pPr>
            <a:endParaRPr lang="en-US" sz="450" b="1" dirty="0">
              <a:solidFill>
                <a:prstClr val="black"/>
              </a:solidFill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571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6685</TotalTime>
  <Words>943</Words>
  <Application>Microsoft Office PowerPoint</Application>
  <PresentationFormat>On-screen Show (4:3)</PresentationFormat>
  <Paragraphs>119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Narrow</vt:lpstr>
      <vt:lpstr>Calibri</vt:lpstr>
      <vt:lpstr>Rockwell</vt:lpstr>
      <vt:lpstr>Wingdings</vt:lpstr>
      <vt:lpstr>Advantage</vt:lpstr>
      <vt:lpstr>iRespondQuestionMaster</vt:lpstr>
      <vt:lpstr>iRespondGraphMaster</vt:lpstr>
      <vt:lpstr>Office Theme</vt:lpstr>
      <vt:lpstr>1_Advantage</vt:lpstr>
      <vt:lpstr>Equation</vt:lpstr>
      <vt:lpstr>Warmup</vt:lpstr>
      <vt:lpstr>Section 1.2 Displaying Quantitative Data with Graphs</vt:lpstr>
      <vt:lpstr>Displaying Quantitative Data</vt:lpstr>
      <vt:lpstr>PowerPoint Presentation</vt:lpstr>
      <vt:lpstr>PowerPoint Presentation</vt:lpstr>
      <vt:lpstr>Displaying Quantitative Data</vt:lpstr>
      <vt:lpstr>Section 1.3 Describing Quantitative Data with Numbers</vt:lpstr>
      <vt:lpstr>Describing Quantitative Data</vt:lpstr>
      <vt:lpstr>Describing Quantitative Data</vt:lpstr>
      <vt:lpstr>Describing Quantitative Data</vt:lpstr>
      <vt:lpstr>CHECK YOUR UNDERSTANDING </vt:lpstr>
      <vt:lpstr>Describing Quantitative Data</vt:lpstr>
      <vt:lpstr>Describing Quantitative Data</vt:lpstr>
    </vt:vector>
  </TitlesOfParts>
  <Company>Lakeville Area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Bruce Nicol</cp:lastModifiedBy>
  <cp:revision>119</cp:revision>
  <dcterms:created xsi:type="dcterms:W3CDTF">2010-09-16T14:43:16Z</dcterms:created>
  <dcterms:modified xsi:type="dcterms:W3CDTF">2016-08-08T11:08:34Z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