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1" r:id="rId1"/>
    <p:sldMasterId id="2147483663" r:id="rId2"/>
    <p:sldMasterId id="2147483664" r:id="rId3"/>
  </p:sldMasterIdLst>
  <p:notesMasterIdLst>
    <p:notesMasterId r:id="rId16"/>
  </p:notesMasterIdLst>
  <p:handoutMasterIdLst>
    <p:handoutMasterId r:id="rId17"/>
  </p:handoutMasterIdLst>
  <p:sldIdLst>
    <p:sldId id="468" r:id="rId4"/>
    <p:sldId id="405" r:id="rId5"/>
    <p:sldId id="406" r:id="rId6"/>
    <p:sldId id="486" r:id="rId7"/>
    <p:sldId id="408" r:id="rId8"/>
    <p:sldId id="488" r:id="rId9"/>
    <p:sldId id="409" r:id="rId10"/>
    <p:sldId id="410" r:id="rId11"/>
    <p:sldId id="411" r:id="rId12"/>
    <p:sldId id="412" r:id="rId13"/>
    <p:sldId id="413" r:id="rId14"/>
    <p:sldId id="487" r:id="rId15"/>
  </p:sldIdLst>
  <p:sldSz cx="9144000" cy="6858000" type="screen4x3"/>
  <p:notesSz cx="6858000" cy="9144000"/>
  <p:embeddedFontLst>
    <p:embeddedFont>
      <p:font typeface="Arial Black" panose="020B0A04020102020204" pitchFamily="34" charset="0"/>
      <p:bold r:id="rId18"/>
    </p:embeddedFont>
    <p:embeddedFont>
      <p:font typeface="Wingdings 2" panose="05020102010507070707" pitchFamily="18" charset="2"/>
      <p:regular r:id="rId19"/>
    </p:embeddedFont>
    <p:embeddedFont>
      <p:font typeface="Arial Narrow" panose="020B0606020202030204" pitchFamily="34" charset="0"/>
      <p:regular r:id="rId20"/>
      <p:bold r:id="rId21"/>
      <p:italic r:id="rId22"/>
      <p:boldItalic r:id="rId23"/>
    </p:embeddedFont>
  </p:embeddedFontLst>
  <p:defaultTextStyle>
    <a:defPPr>
      <a:defRPr lang="en-US"/>
    </a:defPPr>
    <a:lvl1pPr algn="l" rtl="0" fontAlgn="base">
      <a:spcBef>
        <a:spcPts val="600"/>
      </a:spcBef>
      <a:spcAft>
        <a:spcPct val="0"/>
      </a:spcAft>
      <a:defRPr sz="3200" kern="1200">
        <a:solidFill>
          <a:schemeClr val="tx1"/>
        </a:solidFill>
        <a:latin typeface="Arial Narrow" panose="020B0606020202030204" pitchFamily="34" charset="0"/>
        <a:ea typeface="+mn-ea"/>
        <a:cs typeface="+mn-cs"/>
      </a:defRPr>
    </a:lvl1pPr>
    <a:lvl2pPr marL="457200" algn="l" rtl="0" fontAlgn="base">
      <a:spcBef>
        <a:spcPts val="600"/>
      </a:spcBef>
      <a:spcAft>
        <a:spcPct val="0"/>
      </a:spcAft>
      <a:defRPr sz="3200" kern="1200">
        <a:solidFill>
          <a:schemeClr val="tx1"/>
        </a:solidFill>
        <a:latin typeface="Arial Narrow" panose="020B0606020202030204" pitchFamily="34" charset="0"/>
        <a:ea typeface="+mn-ea"/>
        <a:cs typeface="+mn-cs"/>
      </a:defRPr>
    </a:lvl2pPr>
    <a:lvl3pPr marL="914400" algn="l" rtl="0" fontAlgn="base">
      <a:spcBef>
        <a:spcPts val="600"/>
      </a:spcBef>
      <a:spcAft>
        <a:spcPct val="0"/>
      </a:spcAft>
      <a:defRPr sz="3200" kern="1200">
        <a:solidFill>
          <a:schemeClr val="tx1"/>
        </a:solidFill>
        <a:latin typeface="Arial Narrow" panose="020B0606020202030204" pitchFamily="34" charset="0"/>
        <a:ea typeface="+mn-ea"/>
        <a:cs typeface="+mn-cs"/>
      </a:defRPr>
    </a:lvl3pPr>
    <a:lvl4pPr marL="1371600" algn="l" rtl="0" fontAlgn="base">
      <a:spcBef>
        <a:spcPts val="600"/>
      </a:spcBef>
      <a:spcAft>
        <a:spcPct val="0"/>
      </a:spcAft>
      <a:defRPr sz="3200" kern="1200">
        <a:solidFill>
          <a:schemeClr val="tx1"/>
        </a:solidFill>
        <a:latin typeface="Arial Narrow" panose="020B0606020202030204" pitchFamily="34" charset="0"/>
        <a:ea typeface="+mn-ea"/>
        <a:cs typeface="+mn-cs"/>
      </a:defRPr>
    </a:lvl4pPr>
    <a:lvl5pPr marL="1828800" algn="l" rtl="0" fontAlgn="base">
      <a:spcBef>
        <a:spcPts val="600"/>
      </a:spcBef>
      <a:spcAft>
        <a:spcPct val="0"/>
      </a:spcAft>
      <a:defRPr sz="3200" kern="1200">
        <a:solidFill>
          <a:schemeClr val="tx1"/>
        </a:solidFill>
        <a:latin typeface="Arial Narrow" panose="020B0606020202030204" pitchFamily="34" charset="0"/>
        <a:ea typeface="+mn-ea"/>
        <a:cs typeface="+mn-cs"/>
      </a:defRPr>
    </a:lvl5pPr>
    <a:lvl6pPr marL="2286000" algn="l" defTabSz="914400" rtl="0" eaLnBrk="1" latinLnBrk="0" hangingPunct="1">
      <a:defRPr sz="3200" kern="1200">
        <a:solidFill>
          <a:schemeClr val="tx1"/>
        </a:solidFill>
        <a:latin typeface="Arial Narrow" panose="020B0606020202030204" pitchFamily="34" charset="0"/>
        <a:ea typeface="+mn-ea"/>
        <a:cs typeface="+mn-cs"/>
      </a:defRPr>
    </a:lvl6pPr>
    <a:lvl7pPr marL="2743200" algn="l" defTabSz="914400" rtl="0" eaLnBrk="1" latinLnBrk="0" hangingPunct="1">
      <a:defRPr sz="3200" kern="1200">
        <a:solidFill>
          <a:schemeClr val="tx1"/>
        </a:solidFill>
        <a:latin typeface="Arial Narrow" panose="020B0606020202030204" pitchFamily="34" charset="0"/>
        <a:ea typeface="+mn-ea"/>
        <a:cs typeface="+mn-cs"/>
      </a:defRPr>
    </a:lvl7pPr>
    <a:lvl8pPr marL="3200400" algn="l" defTabSz="914400" rtl="0" eaLnBrk="1" latinLnBrk="0" hangingPunct="1">
      <a:defRPr sz="3200" kern="1200">
        <a:solidFill>
          <a:schemeClr val="tx1"/>
        </a:solidFill>
        <a:latin typeface="Arial Narrow" panose="020B0606020202030204" pitchFamily="34" charset="0"/>
        <a:ea typeface="+mn-ea"/>
        <a:cs typeface="+mn-cs"/>
      </a:defRPr>
    </a:lvl8pPr>
    <a:lvl9pPr marL="3657600" algn="l" defTabSz="914400" rtl="0" eaLnBrk="1" latinLnBrk="0" hangingPunct="1">
      <a:defRPr sz="32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guide id="3"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D79"/>
    <a:srgbClr val="CC6600"/>
    <a:srgbClr val="ECB928"/>
    <a:srgbClr val="F8F8F8"/>
    <a:srgbClr val="9FBB48"/>
    <a:srgbClr val="A5CB2A"/>
    <a:srgbClr val="A5CB1B"/>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84" autoAdjust="0"/>
    <p:restoredTop sz="99144" autoAdjust="0"/>
  </p:normalViewPr>
  <p:slideViewPr>
    <p:cSldViewPr>
      <p:cViewPr varScale="1">
        <p:scale>
          <a:sx n="86" d="100"/>
          <a:sy n="86" d="100"/>
        </p:scale>
        <p:origin x="979" y="48"/>
      </p:cViewPr>
      <p:guideLst>
        <p:guide orient="horz" pos="1536"/>
        <p:guide pos="2880"/>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font" Target="fonts/font4.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6.fntdata"/><Relationship Id="rId10" Type="http://schemas.openxmlformats.org/officeDocument/2006/relationships/slide" Target="slides/slide7.xml"/><Relationship Id="rId19" Type="http://schemas.openxmlformats.org/officeDocument/2006/relationships/font" Target="fonts/font2.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font" Target="fonts/font5.fntdata"/><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atin typeface="Times New Roman" panose="02020603050405020304" pitchFamily="18" charset="0"/>
              </a:defRPr>
            </a:lvl1pPr>
          </a:lstStyle>
          <a:p>
            <a:r>
              <a:rPr lang="en-US" altLang="en-US"/>
              <a:t>Banking</a:t>
            </a:r>
          </a:p>
        </p:txBody>
      </p:sp>
      <p:sp>
        <p:nvSpPr>
          <p:cNvPr id="839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anose="02020603050405020304" pitchFamily="18" charset="0"/>
              </a:defRPr>
            </a:lvl1pPr>
          </a:lstStyle>
          <a:p>
            <a:fld id="{A8737874-3E4F-4402-BAA8-59AF5811E28D}" type="datetime1">
              <a:rPr lang="en-US" altLang="en-US"/>
              <a:pPr/>
              <a:t>1/30/2017</a:t>
            </a:fld>
            <a:endParaRPr lang="en-US" altLang="en-US"/>
          </a:p>
        </p:txBody>
      </p:sp>
      <p:sp>
        <p:nvSpPr>
          <p:cNvPr id="839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atin typeface="Times New Roman" panose="02020603050405020304" pitchFamily="18" charset="0"/>
              </a:defRPr>
            </a:lvl1pPr>
          </a:lstStyle>
          <a:p>
            <a:r>
              <a:rPr lang="en-US" altLang="en-US"/>
              <a:t>Chapter 1</a:t>
            </a:r>
          </a:p>
        </p:txBody>
      </p:sp>
      <p:sp>
        <p:nvSpPr>
          <p:cNvPr id="839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anose="02020603050405020304" pitchFamily="18" charset="0"/>
              </a:defRPr>
            </a:lvl1pPr>
          </a:lstStyle>
          <a:p>
            <a:fld id="{B26CD0E9-5E59-4FD4-B560-CC8D83FC9DF0}" type="slidenum">
              <a:rPr lang="en-US" altLang="en-US"/>
              <a:pPr/>
              <a:t>‹#›</a:t>
            </a:fld>
            <a:endParaRPr lang="en-US" altLang="en-US"/>
          </a:p>
        </p:txBody>
      </p:sp>
    </p:spTree>
    <p:extLst>
      <p:ext uri="{BB962C8B-B14F-4D97-AF65-F5344CB8AC3E}">
        <p14:creationId xmlns:p14="http://schemas.microsoft.com/office/powerpoint/2010/main" val="1692275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atin typeface="Times New Roman" panose="02020603050405020304" pitchFamily="18" charset="0"/>
              </a:defRPr>
            </a:lvl1pPr>
          </a:lstStyle>
          <a:p>
            <a:r>
              <a:rPr lang="en-US" altLang="en-US"/>
              <a:t>Banking</a:t>
            </a:r>
          </a:p>
        </p:txBody>
      </p:sp>
      <p:sp>
        <p:nvSpPr>
          <p:cNvPr id="737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anose="02020603050405020304" pitchFamily="18" charset="0"/>
              </a:defRPr>
            </a:lvl1pPr>
          </a:lstStyle>
          <a:p>
            <a:fld id="{AC925E01-D011-43A4-B163-2FF4F9D8C221}" type="datetime1">
              <a:rPr lang="en-US" altLang="en-US"/>
              <a:pPr/>
              <a:t>1/30/2017</a:t>
            </a:fld>
            <a:endParaRPr lang="en-US" altLang="en-US"/>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37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atin typeface="Times New Roman" panose="02020603050405020304" pitchFamily="18" charset="0"/>
              </a:defRPr>
            </a:lvl1pPr>
          </a:lstStyle>
          <a:p>
            <a:r>
              <a:rPr lang="en-US" altLang="en-US"/>
              <a:t>Chapter 1</a:t>
            </a:r>
          </a:p>
        </p:txBody>
      </p:sp>
      <p:sp>
        <p:nvSpPr>
          <p:cNvPr id="737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anose="02020603050405020304" pitchFamily="18" charset="0"/>
              </a:defRPr>
            </a:lvl1pPr>
          </a:lstStyle>
          <a:p>
            <a:fld id="{D1C4B6E8-BF3E-48A1-89BB-81E7B6F1E041}" type="slidenum">
              <a:rPr lang="en-US" altLang="en-US"/>
              <a:pPr/>
              <a:t>‹#›</a:t>
            </a:fld>
            <a:endParaRPr lang="en-US" altLang="en-US"/>
          </a:p>
        </p:txBody>
      </p:sp>
    </p:spTree>
    <p:extLst>
      <p:ext uri="{BB962C8B-B14F-4D97-AF65-F5344CB8AC3E}">
        <p14:creationId xmlns:p14="http://schemas.microsoft.com/office/powerpoint/2010/main" val="3160791374"/>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Banking</a:t>
            </a:r>
          </a:p>
        </p:txBody>
      </p:sp>
      <p:sp>
        <p:nvSpPr>
          <p:cNvPr id="5" name="Rectangle 3"/>
          <p:cNvSpPr>
            <a:spLocks noGrp="1" noChangeArrowheads="1"/>
          </p:cNvSpPr>
          <p:nvPr>
            <p:ph type="dt" idx="1"/>
          </p:nvPr>
        </p:nvSpPr>
        <p:spPr>
          <a:ln/>
        </p:spPr>
        <p:txBody>
          <a:bodyPr/>
          <a:lstStyle/>
          <a:p>
            <a:fld id="{BF95DE36-22A8-4EAF-B690-BC6CBD26B163}" type="datetime1">
              <a:rPr lang="en-US" altLang="en-US"/>
              <a:pPr/>
              <a:t>1/30/2017</a:t>
            </a:fld>
            <a:endParaRPr lang="en-US" altLang="en-US"/>
          </a:p>
        </p:txBody>
      </p:sp>
      <p:sp>
        <p:nvSpPr>
          <p:cNvPr id="6" name="Rectangle 6"/>
          <p:cNvSpPr>
            <a:spLocks noGrp="1" noChangeArrowheads="1"/>
          </p:cNvSpPr>
          <p:nvPr>
            <p:ph type="ftr" sz="quarter" idx="4"/>
          </p:nvPr>
        </p:nvSpPr>
        <p:spPr>
          <a:ln/>
        </p:spPr>
        <p:txBody>
          <a:bodyPr/>
          <a:lstStyle/>
          <a:p>
            <a:r>
              <a:rPr lang="en-US" altLang="en-US"/>
              <a:t>Chapter 1</a:t>
            </a:r>
          </a:p>
        </p:txBody>
      </p:sp>
      <p:sp>
        <p:nvSpPr>
          <p:cNvPr id="7" name="Rectangle 7"/>
          <p:cNvSpPr>
            <a:spLocks noGrp="1" noChangeArrowheads="1"/>
          </p:cNvSpPr>
          <p:nvPr>
            <p:ph type="sldNum" sz="quarter" idx="5"/>
          </p:nvPr>
        </p:nvSpPr>
        <p:spPr>
          <a:ln/>
        </p:spPr>
        <p:txBody>
          <a:bodyPr/>
          <a:lstStyle/>
          <a:p>
            <a:fld id="{CAD1C76E-F6EB-4FC9-9C8B-7E4ADB6508FC}" type="slidenum">
              <a:rPr lang="en-US" altLang="en-US"/>
              <a:pPr/>
              <a:t>2</a:t>
            </a:fld>
            <a:endParaRPr lang="en-US" alt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077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0" y="6400800"/>
            <a:ext cx="9144000"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0"/>
              </a:spcBef>
            </a:pPr>
            <a:r>
              <a:rPr lang="en-US" altLang="en-US" sz="1400">
                <a:solidFill>
                  <a:srgbClr val="B05800"/>
                </a:solidFill>
              </a:rPr>
              <a:t> </a:t>
            </a:r>
            <a:r>
              <a:rPr lang="en-US" altLang="en-US" sz="1400">
                <a:solidFill>
                  <a:srgbClr val="107DBC"/>
                </a:solidFill>
              </a:rPr>
              <a:t>Financial Algebra</a:t>
            </a:r>
          </a:p>
          <a:p>
            <a:pPr algn="r">
              <a:spcBef>
                <a:spcPct val="0"/>
              </a:spcBef>
            </a:pPr>
            <a:r>
              <a:rPr lang="en-US" altLang="en-US" sz="1400">
                <a:solidFill>
                  <a:srgbClr val="107DBC"/>
                </a:solidFill>
              </a:rPr>
              <a:t>© Cengage/South-Western</a:t>
            </a:r>
          </a:p>
        </p:txBody>
      </p:sp>
      <p:sp>
        <p:nvSpPr>
          <p:cNvPr id="81923" name="Rectangle 3"/>
          <p:cNvSpPr>
            <a:spLocks noChangeArrowheads="1"/>
          </p:cNvSpPr>
          <p:nvPr/>
        </p:nvSpPr>
        <p:spPr bwMode="auto">
          <a:xfrm>
            <a:off x="0" y="2287588"/>
            <a:ext cx="2011363" cy="4570412"/>
          </a:xfrm>
          <a:prstGeom prst="rect">
            <a:avLst/>
          </a:prstGeom>
          <a:solidFill>
            <a:srgbClr val="E4D50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en-US" altLang="en-US" sz="2400">
              <a:latin typeface="Times New Roman" panose="02020603050405020304" pitchFamily="18" charset="0"/>
            </a:endParaRPr>
          </a:p>
        </p:txBody>
      </p:sp>
      <p:sp>
        <p:nvSpPr>
          <p:cNvPr id="81924" name="Rectangle 4"/>
          <p:cNvSpPr>
            <a:spLocks noChangeArrowheads="1"/>
          </p:cNvSpPr>
          <p:nvPr/>
        </p:nvSpPr>
        <p:spPr bwMode="auto">
          <a:xfrm>
            <a:off x="1981200" y="0"/>
            <a:ext cx="7162800" cy="2514600"/>
          </a:xfrm>
          <a:prstGeom prst="rect">
            <a:avLst/>
          </a:prstGeom>
          <a:gradFill rotWithShape="1">
            <a:gsLst>
              <a:gs pos="0">
                <a:srgbClr val="3C518C"/>
              </a:gs>
              <a:gs pos="100000">
                <a:srgbClr val="9FBB48">
                  <a:alpha val="8300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5" name="Rectangle 5"/>
          <p:cNvSpPr>
            <a:spLocks noGrp="1" noChangeArrowheads="1"/>
          </p:cNvSpPr>
          <p:nvPr>
            <p:ph type="ctrTitle"/>
          </p:nvPr>
        </p:nvSpPr>
        <p:spPr>
          <a:xfrm>
            <a:off x="1905000" y="92075"/>
            <a:ext cx="6399213" cy="2422525"/>
          </a:xfrm>
          <a:noFill/>
          <a:effectLst/>
          <a:extLst>
            <a:ext uri="{909E8E84-426E-40DD-AFC4-6F175D3DCCD1}">
              <a14:hiddenFill xmlns:a14="http://schemas.microsoft.com/office/drawing/2010/main">
                <a:solidFill>
                  <a:srgbClr val="FFB871">
                    <a:alpha val="3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400">
                <a:solidFill>
                  <a:srgbClr val="F8F8F8"/>
                </a:solidFill>
                <a:effectLst/>
              </a:defRPr>
            </a:lvl1pPr>
          </a:lstStyle>
          <a:p>
            <a:pPr lvl="0"/>
            <a:r>
              <a:rPr lang="en-US" altLang="en-US" noProof="0"/>
              <a:t>CLICK TO EDIT MASTER TITLE STYLE</a:t>
            </a:r>
          </a:p>
        </p:txBody>
      </p:sp>
      <p:sp>
        <p:nvSpPr>
          <p:cNvPr id="81926" name="Rectangle 6"/>
          <p:cNvSpPr>
            <a:spLocks noGrp="1" noChangeArrowheads="1"/>
          </p:cNvSpPr>
          <p:nvPr>
            <p:ph type="subTitle" idx="1"/>
          </p:nvPr>
        </p:nvSpPr>
        <p:spPr>
          <a:xfrm>
            <a:off x="1143000" y="3048000"/>
            <a:ext cx="7542213" cy="3382963"/>
          </a:xfrm>
        </p:spPr>
        <p:txBody>
          <a:bodyPr/>
          <a:lstStyle>
            <a:lvl1pPr marL="914400" indent="-914400">
              <a:buSzPct val="125000"/>
              <a:defRPr b="1">
                <a:solidFill>
                  <a:srgbClr val="F8F8F8"/>
                </a:solidFill>
              </a:defRPr>
            </a:lvl1pPr>
          </a:lstStyle>
          <a:p>
            <a:pPr lvl="0"/>
            <a:r>
              <a:rPr lang="en-US" altLang="en-US" noProof="0"/>
              <a:t>Click to edit Master subtitle style</a:t>
            </a:r>
          </a:p>
        </p:txBody>
      </p:sp>
      <p:sp>
        <p:nvSpPr>
          <p:cNvPr id="81927" name="Rectangle 7"/>
          <p:cNvSpPr>
            <a:spLocks noGrp="1" noChangeArrowheads="1"/>
          </p:cNvSpPr>
          <p:nvPr>
            <p:ph type="sldNum" sz="quarter" idx="4"/>
          </p:nvPr>
        </p:nvSpPr>
        <p:spPr/>
        <p:txBody>
          <a:bodyPr/>
          <a:lstStyle>
            <a:lvl1pPr>
              <a:defRPr>
                <a:solidFill>
                  <a:schemeClr val="accent2"/>
                </a:solidFill>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E5FA2160-9F00-42E5-8F86-08E9467D91AC}" type="slidenum">
              <a:rPr lang="en-US" altLang="en-US">
                <a:solidFill>
                  <a:srgbClr val="107DBC"/>
                </a:solidFill>
              </a:rPr>
              <a:pPr/>
              <a:t>‹#›</a:t>
            </a:fld>
            <a:endParaRPr lang="en-US" altLang="en-US">
              <a:solidFill>
                <a:srgbClr val="107DBC"/>
              </a:solidFill>
            </a:endParaRPr>
          </a:p>
        </p:txBody>
      </p:sp>
      <p:sp>
        <p:nvSpPr>
          <p:cNvPr id="81954" name="Rectangle 34"/>
          <p:cNvSpPr>
            <a:spLocks noChangeArrowheads="1"/>
          </p:cNvSpPr>
          <p:nvPr userDrawn="1"/>
        </p:nvSpPr>
        <p:spPr bwMode="auto">
          <a:xfrm>
            <a:off x="0" y="0"/>
            <a:ext cx="1981200" cy="2514600"/>
          </a:xfrm>
          <a:prstGeom prst="rect">
            <a:avLst/>
          </a:prstGeom>
          <a:solidFill>
            <a:srgbClr val="3C518C"/>
          </a:solidFill>
          <a:ln w="9525">
            <a:solidFill>
              <a:srgbClr val="3C518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build="p" bldLvl="2" autoUpdateAnimBg="0">
        <p:tmplLst>
          <p:tmpl lvl="1">
            <p:tnLst>
              <p:par>
                <p:cTn presetID="1" presetClass="entr" presetSubtype="0" fill="hold" nodeType="clickEffect">
                  <p:stCondLst>
                    <p:cond delay="0"/>
                  </p:stCondLst>
                  <p:childTnLst>
                    <p:set>
                      <p:cBhvr>
                        <p:cTn dur="1" fill="hold">
                          <p:stCondLst>
                            <p:cond delay="499"/>
                          </p:stCondLst>
                        </p:cTn>
                        <p:tgtEl>
                          <p:spTgt spid="81926"/>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C0E6217A-3829-4F6E-A561-F5D552218970}"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4207885691"/>
      </p:ext>
    </p:extLst>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133600" cy="5713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457200"/>
            <a:ext cx="6248400" cy="57134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819231FE-2D2C-40F7-972A-ECCAB7363F73}"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2299782637"/>
      </p:ext>
    </p:extLst>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6477000" cy="838200"/>
          </a:xfrm>
        </p:spPr>
        <p:txBody>
          <a:bodyPr/>
          <a:lstStyle/>
          <a:p>
            <a:r>
              <a:rPr lang="en-US"/>
              <a:t>Click to edit Master title style</a:t>
            </a:r>
          </a:p>
        </p:txBody>
      </p:sp>
      <p:sp>
        <p:nvSpPr>
          <p:cNvPr id="3" name="Text Placeholder 2"/>
          <p:cNvSpPr>
            <a:spLocks noGrp="1"/>
          </p:cNvSpPr>
          <p:nvPr>
            <p:ph type="body" sz="half" idx="1"/>
          </p:nvPr>
        </p:nvSpPr>
        <p:spPr>
          <a:xfrm>
            <a:off x="990600" y="1600200"/>
            <a:ext cx="3810000" cy="4570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600200"/>
            <a:ext cx="3810000" cy="4570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7010400" y="41148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6553200" y="4800600"/>
            <a:ext cx="23622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0" y="6400800"/>
            <a:ext cx="2011363" cy="457200"/>
          </a:xfrm>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12C9161C-6AD7-44E9-B3DF-B5C705DADEDF}"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3536800195"/>
      </p:ext>
    </p:extLst>
  </p:cSld>
  <p:clrMapOvr>
    <a:masterClrMapping/>
  </p:clrMapOvr>
  <p:transition spd="med">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6477000" cy="838200"/>
          </a:xfrm>
        </p:spPr>
        <p:txBody>
          <a:bodyPr/>
          <a:lstStyle/>
          <a:p>
            <a:r>
              <a:rPr lang="en-US"/>
              <a:t>Click to edit Master title style</a:t>
            </a:r>
          </a:p>
        </p:txBody>
      </p:sp>
      <p:sp>
        <p:nvSpPr>
          <p:cNvPr id="3" name="Text Placeholder 2"/>
          <p:cNvSpPr>
            <a:spLocks noGrp="1"/>
          </p:cNvSpPr>
          <p:nvPr>
            <p:ph type="body" sz="half" idx="1"/>
          </p:nvPr>
        </p:nvSpPr>
        <p:spPr>
          <a:xfrm>
            <a:off x="990600" y="1600200"/>
            <a:ext cx="3810000" cy="4570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53000" y="1600200"/>
            <a:ext cx="3810000" cy="2208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53000" y="3960813"/>
            <a:ext cx="3810000" cy="2209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7010400" y="4114800"/>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6553200" y="4800600"/>
            <a:ext cx="23622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0" y="6400800"/>
            <a:ext cx="2011363" cy="457200"/>
          </a:xfrm>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D411808C-647B-4D93-A39F-88DDD3F61A13}"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2603643620"/>
      </p:ext>
    </p:extLst>
  </p:cSld>
  <p:clrMapOvr>
    <a:masterClrMapping/>
  </p:clrMapOvr>
  <p:transition spd="med">
    <p:cover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457200"/>
            <a:ext cx="8534400" cy="5713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7010400" y="4114800"/>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6553200" y="4800600"/>
            <a:ext cx="23622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0" y="6400800"/>
            <a:ext cx="2011363" cy="457200"/>
          </a:xfrm>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BD7C2192-2C89-4180-B367-D197F5FD6820}"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2523105023"/>
      </p:ext>
    </p:extLst>
  </p:cSld>
  <p:clrMapOvr>
    <a:masterClrMapping/>
  </p:clrMapOvr>
  <p:transition spd="med">
    <p:cover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8E8DD0-2C65-4B66-B1F5-6C5D4938C4DF}" type="slidenum">
              <a:rPr lang="en-US" altLang="en-US"/>
              <a:pPr/>
              <a:t>‹#›</a:t>
            </a:fld>
            <a:endParaRPr lang="en-US" altLang="en-US"/>
          </a:p>
        </p:txBody>
      </p:sp>
    </p:spTree>
    <p:extLst>
      <p:ext uri="{BB962C8B-B14F-4D97-AF65-F5344CB8AC3E}">
        <p14:creationId xmlns:p14="http://schemas.microsoft.com/office/powerpoint/2010/main" val="710691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9F71034-CA71-4E5A-B32C-4B5126BA9423}" type="slidenum">
              <a:rPr lang="en-US" altLang="en-US"/>
              <a:pPr/>
              <a:t>‹#›</a:t>
            </a:fld>
            <a:endParaRPr lang="en-US" altLang="en-US"/>
          </a:p>
        </p:txBody>
      </p:sp>
    </p:spTree>
    <p:extLst>
      <p:ext uri="{BB962C8B-B14F-4D97-AF65-F5344CB8AC3E}">
        <p14:creationId xmlns:p14="http://schemas.microsoft.com/office/powerpoint/2010/main" val="3890597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6365AF-5BBB-4081-BC44-9EB4E45AC82C}" type="slidenum">
              <a:rPr lang="en-US" altLang="en-US"/>
              <a:pPr/>
              <a:t>‹#›</a:t>
            </a:fld>
            <a:endParaRPr lang="en-US" altLang="en-US"/>
          </a:p>
        </p:txBody>
      </p:sp>
    </p:spTree>
    <p:extLst>
      <p:ext uri="{BB962C8B-B14F-4D97-AF65-F5344CB8AC3E}">
        <p14:creationId xmlns:p14="http://schemas.microsoft.com/office/powerpoint/2010/main" val="4277670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6635CCC-3D74-48F6-B149-EDCA6F891AE7}" type="slidenum">
              <a:rPr lang="en-US" altLang="en-US"/>
              <a:pPr/>
              <a:t>‹#›</a:t>
            </a:fld>
            <a:endParaRPr lang="en-US" altLang="en-US"/>
          </a:p>
        </p:txBody>
      </p:sp>
    </p:spTree>
    <p:extLst>
      <p:ext uri="{BB962C8B-B14F-4D97-AF65-F5344CB8AC3E}">
        <p14:creationId xmlns:p14="http://schemas.microsoft.com/office/powerpoint/2010/main" val="6139497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DEB21AA-C33C-4416-8073-157367ABBC18}" type="slidenum">
              <a:rPr lang="en-US" altLang="en-US"/>
              <a:pPr/>
              <a:t>‹#›</a:t>
            </a:fld>
            <a:endParaRPr lang="en-US" altLang="en-US"/>
          </a:p>
        </p:txBody>
      </p:sp>
    </p:spTree>
    <p:extLst>
      <p:ext uri="{BB962C8B-B14F-4D97-AF65-F5344CB8AC3E}">
        <p14:creationId xmlns:p14="http://schemas.microsoft.com/office/powerpoint/2010/main" val="17586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EED26B67-40B0-4FD0-B72E-070C9C5CB168}"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2950888489"/>
      </p:ext>
    </p:extLst>
  </p:cSld>
  <p:clrMapOvr>
    <a:masterClrMapping/>
  </p:clrMapOvr>
  <p:transition spd="med">
    <p:cover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C02DBF4-17A9-4BCC-870A-04E8720E3843}" type="slidenum">
              <a:rPr lang="en-US" altLang="en-US"/>
              <a:pPr/>
              <a:t>‹#›</a:t>
            </a:fld>
            <a:endParaRPr lang="en-US" altLang="en-US"/>
          </a:p>
        </p:txBody>
      </p:sp>
    </p:spTree>
    <p:extLst>
      <p:ext uri="{BB962C8B-B14F-4D97-AF65-F5344CB8AC3E}">
        <p14:creationId xmlns:p14="http://schemas.microsoft.com/office/powerpoint/2010/main" val="117064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3F12721-09AB-44B0-B3EB-FFD89D3C5581}" type="slidenum">
              <a:rPr lang="en-US" altLang="en-US"/>
              <a:pPr/>
              <a:t>‹#›</a:t>
            </a:fld>
            <a:endParaRPr lang="en-US" altLang="en-US"/>
          </a:p>
        </p:txBody>
      </p:sp>
    </p:spTree>
    <p:extLst>
      <p:ext uri="{BB962C8B-B14F-4D97-AF65-F5344CB8AC3E}">
        <p14:creationId xmlns:p14="http://schemas.microsoft.com/office/powerpoint/2010/main" val="344680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95A9C3-7567-47BA-845A-D4E8BE67682E}" type="slidenum">
              <a:rPr lang="en-US" altLang="en-US"/>
              <a:pPr/>
              <a:t>‹#›</a:t>
            </a:fld>
            <a:endParaRPr lang="en-US" altLang="en-US"/>
          </a:p>
        </p:txBody>
      </p:sp>
    </p:spTree>
    <p:extLst>
      <p:ext uri="{BB962C8B-B14F-4D97-AF65-F5344CB8AC3E}">
        <p14:creationId xmlns:p14="http://schemas.microsoft.com/office/powerpoint/2010/main" val="2384661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E59387F-F841-46D1-BAC3-ED6199E505BF}" type="slidenum">
              <a:rPr lang="en-US" altLang="en-US"/>
              <a:pPr/>
              <a:t>‹#›</a:t>
            </a:fld>
            <a:endParaRPr lang="en-US" altLang="en-US"/>
          </a:p>
        </p:txBody>
      </p:sp>
    </p:spTree>
    <p:extLst>
      <p:ext uri="{BB962C8B-B14F-4D97-AF65-F5344CB8AC3E}">
        <p14:creationId xmlns:p14="http://schemas.microsoft.com/office/powerpoint/2010/main" val="27203298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5EB7619-7022-4244-8E61-2F7FADE780D8}" type="slidenum">
              <a:rPr lang="en-US" altLang="en-US"/>
              <a:pPr/>
              <a:t>‹#›</a:t>
            </a:fld>
            <a:endParaRPr lang="en-US" altLang="en-US"/>
          </a:p>
        </p:txBody>
      </p:sp>
    </p:spTree>
    <p:extLst>
      <p:ext uri="{BB962C8B-B14F-4D97-AF65-F5344CB8AC3E}">
        <p14:creationId xmlns:p14="http://schemas.microsoft.com/office/powerpoint/2010/main" val="13582745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0AEE1A3-CF7A-4277-958C-F1832B851BD8}" type="slidenum">
              <a:rPr lang="en-US" altLang="en-US"/>
              <a:pPr/>
              <a:t>‹#›</a:t>
            </a:fld>
            <a:endParaRPr lang="en-US" altLang="en-US"/>
          </a:p>
        </p:txBody>
      </p:sp>
    </p:spTree>
    <p:extLst>
      <p:ext uri="{BB962C8B-B14F-4D97-AF65-F5344CB8AC3E}">
        <p14:creationId xmlns:p14="http://schemas.microsoft.com/office/powerpoint/2010/main" val="12530444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800927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12149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339448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97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A2C2C4FA-1272-49D8-8A67-E3C3644B5FD5}"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3757332855"/>
      </p:ext>
    </p:extLst>
  </p:cSld>
  <p:clrMapOvr>
    <a:masterClrMapping/>
  </p:clrMapOvr>
  <p:transition spd="med">
    <p:cover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81029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3582630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33682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638945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3253190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25338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641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00200"/>
            <a:ext cx="3810000" cy="4570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600200"/>
            <a:ext cx="3810000" cy="45704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9E61A912-BB4A-4019-A340-2C7018DB644E}"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3521726938"/>
      </p:ext>
    </p:extLst>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617803CE-858A-4740-B40F-883E934C3343}"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3589933541"/>
      </p:ext>
    </p:extLst>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076E2E50-5748-4492-85D2-81091B98A28C}"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2423879634"/>
      </p:ext>
    </p:extLst>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4D1598F4-BC20-416D-B737-4F0A1BCB2BE5}"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2856464428"/>
      </p:ext>
    </p:extLst>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F4E20871-749E-4523-B168-F75FD53DC4CB}"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3376072768"/>
      </p:ext>
    </p:extLst>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655AF6FE-69BA-4724-869A-C9FEF3B800F4}" type="slidenum">
              <a:rPr lang="en-US" altLang="en-US">
                <a:solidFill>
                  <a:srgbClr val="107DBC"/>
                </a:solidFill>
              </a:rPr>
              <a:pPr/>
              <a:t>‹#›</a:t>
            </a:fld>
            <a:endParaRPr lang="en-US" altLang="en-US">
              <a:solidFill>
                <a:srgbClr val="107DBC"/>
              </a:solidFill>
            </a:endParaRPr>
          </a:p>
        </p:txBody>
      </p:sp>
    </p:spTree>
    <p:extLst>
      <p:ext uri="{BB962C8B-B14F-4D97-AF65-F5344CB8AC3E}">
        <p14:creationId xmlns:p14="http://schemas.microsoft.com/office/powerpoint/2010/main" val="1421407037"/>
      </p:ext>
    </p:extLst>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FBB48"/>
            </a:gs>
            <a:gs pos="100000">
              <a:srgbClr val="9FBB48">
                <a:gamma/>
                <a:tint val="54118"/>
                <a:invGamma/>
              </a:srgbClr>
            </a:gs>
          </a:gsLst>
          <a:lin ang="5400000" scaled="1"/>
        </a:gra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auto">
          <a:xfrm rot="10800000">
            <a:off x="0" y="0"/>
            <a:ext cx="1066800" cy="6553200"/>
          </a:xfrm>
          <a:prstGeom prst="rect">
            <a:avLst/>
          </a:prstGeom>
          <a:gradFill rotWithShape="1">
            <a:gsLst>
              <a:gs pos="0">
                <a:srgbClr val="E4D50E"/>
              </a:gs>
              <a:gs pos="100000">
                <a:srgbClr val="9FBB4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899" name="Rectangle 3"/>
          <p:cNvSpPr>
            <a:spLocks noGrp="1" noChangeArrowheads="1"/>
          </p:cNvSpPr>
          <p:nvPr>
            <p:ph type="title"/>
          </p:nvPr>
        </p:nvSpPr>
        <p:spPr bwMode="auto">
          <a:xfrm>
            <a:off x="228600" y="457200"/>
            <a:ext cx="6477000" cy="838200"/>
          </a:xfrm>
          <a:prstGeom prst="rect">
            <a:avLst/>
          </a:prstGeom>
          <a:solidFill>
            <a:srgbClr val="3C518C"/>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0900" name="Rectangle 4"/>
          <p:cNvSpPr>
            <a:spLocks noGrp="1" noChangeArrowheads="1"/>
          </p:cNvSpPr>
          <p:nvPr>
            <p:ph type="body" idx="1"/>
          </p:nvPr>
        </p:nvSpPr>
        <p:spPr bwMode="auto">
          <a:xfrm>
            <a:off x="990600" y="1600200"/>
            <a:ext cx="7772400" cy="457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0901" name="Rectangle 5"/>
          <p:cNvSpPr>
            <a:spLocks noGrp="1" noChangeArrowheads="1"/>
          </p:cNvSpPr>
          <p:nvPr>
            <p:ph type="dt" sz="half" idx="2"/>
          </p:nvPr>
        </p:nvSpPr>
        <p:spPr bwMode="auto">
          <a:xfrm>
            <a:off x="7010400" y="4114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endParaRPr lang="en-US" altLang="en-US"/>
          </a:p>
        </p:txBody>
      </p:sp>
      <p:sp>
        <p:nvSpPr>
          <p:cNvPr id="80902" name="Rectangle 6"/>
          <p:cNvSpPr>
            <a:spLocks noGrp="1" noChangeArrowheads="1"/>
          </p:cNvSpPr>
          <p:nvPr>
            <p:ph type="ftr" sz="quarter" idx="3"/>
          </p:nvPr>
        </p:nvSpPr>
        <p:spPr bwMode="auto">
          <a:xfrm>
            <a:off x="6553200" y="48006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defRPr sz="1400"/>
            </a:lvl1pPr>
          </a:lstStyle>
          <a:p>
            <a:endParaRPr lang="en-US" altLang="en-US"/>
          </a:p>
        </p:txBody>
      </p:sp>
      <p:sp>
        <p:nvSpPr>
          <p:cNvPr id="80903" name="Rectangle 7"/>
          <p:cNvSpPr>
            <a:spLocks noChangeArrowheads="1"/>
          </p:cNvSpPr>
          <p:nvPr/>
        </p:nvSpPr>
        <p:spPr bwMode="auto">
          <a:xfrm>
            <a:off x="0" y="6400800"/>
            <a:ext cx="9144000"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0"/>
              </a:spcBef>
            </a:pPr>
            <a:r>
              <a:rPr lang="en-US" altLang="en-US" sz="1400">
                <a:solidFill>
                  <a:srgbClr val="B05800"/>
                </a:solidFill>
              </a:rPr>
              <a:t>  </a:t>
            </a:r>
            <a:r>
              <a:rPr lang="en-US" altLang="en-US" sz="1400">
                <a:solidFill>
                  <a:srgbClr val="107DBC"/>
                </a:solidFill>
              </a:rPr>
              <a:t>Financial Algebra</a:t>
            </a:r>
          </a:p>
          <a:p>
            <a:pPr algn="r">
              <a:spcBef>
                <a:spcPct val="0"/>
              </a:spcBef>
            </a:pPr>
            <a:r>
              <a:rPr lang="en-US" altLang="en-US" sz="1400">
                <a:solidFill>
                  <a:srgbClr val="107DBC"/>
                </a:solidFill>
              </a:rPr>
              <a:t>© Cengage Learning/South-Western</a:t>
            </a:r>
          </a:p>
        </p:txBody>
      </p:sp>
      <p:sp>
        <p:nvSpPr>
          <p:cNvPr id="80904" name="Rectangle 8"/>
          <p:cNvSpPr>
            <a:spLocks noGrp="1" noChangeArrowheads="1"/>
          </p:cNvSpPr>
          <p:nvPr>
            <p:ph type="sldNum" sz="quarter" idx="4"/>
          </p:nvPr>
        </p:nvSpPr>
        <p:spPr bwMode="auto">
          <a:xfrm>
            <a:off x="0" y="6400800"/>
            <a:ext cx="2011363" cy="457200"/>
          </a:xfrm>
          <a:prstGeom prst="rect">
            <a:avLst/>
          </a:prstGeom>
          <a:solidFill>
            <a:schemeClr val="tx1"/>
          </a:solidFill>
          <a:ln>
            <a:noFill/>
          </a:ln>
          <a:effectLst/>
          <a:extLst>
            <a:ext uri="{91240B29-F687-4F45-9708-019B960494DF}">
              <a14:hiddenLine xmlns:a14="http://schemas.microsoft.com/office/drawing/2010/main" w="9525">
                <a:solidFill>
                  <a:srgbClr val="0066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spcBef>
                <a:spcPct val="0"/>
              </a:spcBef>
              <a:defRPr sz="2400">
                <a:solidFill>
                  <a:srgbClr val="FFCC00"/>
                </a:solidFill>
              </a:defRPr>
            </a:lvl1p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6280FDF7-2B1C-4242-A8D5-EAB0595BB3C9}" type="slidenum">
              <a:rPr lang="en-US" altLang="en-US">
                <a:solidFill>
                  <a:srgbClr val="107DBC"/>
                </a:solidFill>
              </a:rPr>
              <a:pPr/>
              <a:t>‹#›</a:t>
            </a:fld>
            <a:endParaRPr lang="en-US" altLang="en-US">
              <a:solidFill>
                <a:srgbClr val="107DBC"/>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97" r:id="rId12"/>
    <p:sldLayoutId id="2147483698" r:id="rId13"/>
    <p:sldLayoutId id="2147483699" r:id="rId14"/>
  </p:sldLayoutIdLst>
  <p:transition spd="med">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9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090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090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090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090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build="p" bldLvl="5" autoUpdateAnimBg="0">
        <p:tmplLst>
          <p:tmpl lvl="1">
            <p:tnLst>
              <p:par>
                <p:cTn presetID="1" presetClass="entr" presetSubtype="0" fill="hold" nodeType="clickEffect">
                  <p:stCondLst>
                    <p:cond delay="0"/>
                  </p:stCondLst>
                  <p:childTnLst>
                    <p:set>
                      <p:cBhvr>
                        <p:cTn dur="1" fill="hold">
                          <p:stCondLst>
                            <p:cond delay="499"/>
                          </p:stCondLst>
                        </p:cTn>
                        <p:tgtEl>
                          <p:spTgt spid="8090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8090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80900"/>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499"/>
                          </p:stCondLst>
                        </p:cTn>
                        <p:tgtEl>
                          <p:spTgt spid="80900"/>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499"/>
                          </p:stCondLst>
                        </p:cTn>
                        <p:tgtEl>
                          <p:spTgt spid="80900"/>
                        </p:tgtEl>
                        <p:attrNameLst>
                          <p:attrName>style.visibility</p:attrName>
                        </p:attrNameLst>
                      </p:cBhvr>
                      <p:to>
                        <p:strVal val="visible"/>
                      </p:to>
                    </p:set>
                  </p:childTnLst>
                </p:cTn>
              </p:par>
            </p:tnLst>
          </p:tmpl>
        </p:tmplLst>
      </p:bldP>
    </p:bldLst>
  </p:timing>
  <p:hf hdr="0" ftr="0" dt="0"/>
  <p:txStyles>
    <p:titleStyle>
      <a:lvl1pPr algn="l" rtl="0" fontAlgn="base">
        <a:spcBef>
          <a:spcPts val="600"/>
        </a:spcBef>
        <a:spcAft>
          <a:spcPct val="0"/>
        </a:spcAft>
        <a:defRPr sz="3200" b="1" kern="1200">
          <a:solidFill>
            <a:srgbClr val="F7FAFB"/>
          </a:solidFill>
          <a:effectLst>
            <a:outerShdw blurRad="38100" dist="38100" dir="2700000" algn="tl">
              <a:srgbClr val="000000"/>
            </a:outerShdw>
          </a:effectLst>
          <a:latin typeface="+mj-lt"/>
          <a:ea typeface="+mj-ea"/>
          <a:cs typeface="+mj-cs"/>
        </a:defRPr>
      </a:lvl1pPr>
      <a:lvl2pPr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2pPr>
      <a:lvl3pPr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3pPr>
      <a:lvl4pPr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4pPr>
      <a:lvl5pPr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5pPr>
      <a:lvl6pPr marL="457200"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6pPr>
      <a:lvl7pPr marL="914400"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7pPr>
      <a:lvl8pPr marL="1371600"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8pPr>
      <a:lvl9pPr marL="1828800" algn="l" rtl="0" fontAlgn="base">
        <a:spcBef>
          <a:spcPts val="600"/>
        </a:spcBef>
        <a:spcAft>
          <a:spcPct val="0"/>
        </a:spcAft>
        <a:defRPr sz="3200" b="1">
          <a:solidFill>
            <a:srgbClr val="F7FAFB"/>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rgbClr val="3C518C"/>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rgbClr val="CC3300"/>
        </a:buClr>
        <a:buFont typeface="Wingdings" panose="05000000000000000000" pitchFamily="2" charset="2"/>
        <a:buChar char="l"/>
        <a:defRPr sz="2800" kern="1200">
          <a:solidFill>
            <a:schemeClr val="tx1"/>
          </a:solidFill>
          <a:latin typeface="+mn-lt"/>
          <a:ea typeface="+mn-ea"/>
          <a:cs typeface="+mn-cs"/>
        </a:defRPr>
      </a:lvl2pPr>
      <a:lvl3pPr marL="1143000" indent="-228600" algn="l" rtl="0" fontAlgn="base">
        <a:spcBef>
          <a:spcPct val="20000"/>
        </a:spcBef>
        <a:spcAft>
          <a:spcPct val="0"/>
        </a:spcAft>
        <a:buClr>
          <a:srgbClr val="3C518C"/>
        </a:buClr>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rgbClr val="CC3300"/>
        </a:buClr>
        <a:buFont typeface="Wingdings" panose="05000000000000000000" pitchFamily="2" charset="2"/>
        <a:buChar char="l"/>
        <a:defRPr sz="2000" kern="1200">
          <a:solidFill>
            <a:schemeClr val="tx1"/>
          </a:solidFill>
          <a:latin typeface="+mn-lt"/>
          <a:ea typeface="+mn-ea"/>
          <a:cs typeface="+mn-cs"/>
        </a:defRPr>
      </a:lvl4pPr>
      <a:lvl5pPr marL="2057400" indent="-228600" algn="l" rtl="0" fontAlgn="base">
        <a:spcBef>
          <a:spcPct val="20000"/>
        </a:spcBef>
        <a:spcAft>
          <a:spcPct val="0"/>
        </a:spcAft>
        <a:buClr>
          <a:srgbClr val="3C518C"/>
        </a:buClr>
        <a:buFont typeface="Wingdings" panose="05000000000000000000" pitchFamily="2" charset="2"/>
        <a:buChar char="l"/>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FBB48"/>
            </a:gs>
            <a:gs pos="100000">
              <a:srgbClr val="9FBB48">
                <a:gamma/>
                <a:tint val="54118"/>
                <a:invGamma/>
              </a:srgbClr>
            </a:gs>
          </a:gsLst>
          <a:lin ang="5400000" scaled="1"/>
        </a:gra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113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11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Times New Roman" panose="02020603050405020304" pitchFamily="18" charset="0"/>
              </a:defRPr>
            </a:lvl1pPr>
          </a:lstStyle>
          <a:p>
            <a:endParaRPr lang="en-US" altLang="en-US"/>
          </a:p>
        </p:txBody>
      </p:sp>
      <p:sp>
        <p:nvSpPr>
          <p:cNvPr id="911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a:latin typeface="Times New Roman" panose="02020603050405020304" pitchFamily="18" charset="0"/>
              </a:defRPr>
            </a:lvl1pPr>
          </a:lstStyle>
          <a:p>
            <a:endParaRPr lang="en-US" altLang="en-US"/>
          </a:p>
        </p:txBody>
      </p:sp>
      <p:sp>
        <p:nvSpPr>
          <p:cNvPr id="911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Times New Roman" panose="02020603050405020304" pitchFamily="18" charset="0"/>
              </a:defRPr>
            </a:lvl1pPr>
          </a:lstStyle>
          <a:p>
            <a:fld id="{32DA4892-5ABF-4F57-B7B9-BE81471FA20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FBB48"/>
            </a:gs>
            <a:gs pos="100000">
              <a:srgbClr val="9FBB48">
                <a:gamma/>
                <a:tint val="54118"/>
                <a:invGamma/>
              </a:srgbClr>
            </a:gs>
          </a:gsLst>
          <a:lin ang="5400000" scaled="1"/>
        </a:gradFill>
        <a:effectLst/>
      </p:bgPr>
    </p:bg>
    <p:spTree>
      <p:nvGrpSpPr>
        <p:cNvPr id="1" name=""/>
        <p:cNvGrpSpPr/>
        <p:nvPr/>
      </p:nvGrpSpPr>
      <p:grpSpPr>
        <a:xfrm>
          <a:off x="0" y="0"/>
          <a:ext cx="0" cy="0"/>
          <a:chOff x="0" y="0"/>
          <a:chExt cx="0" cy="0"/>
        </a:xfrm>
      </p:grpSpPr>
      <p:sp>
        <p:nvSpPr>
          <p:cNvPr id="92167" name="Oval 7"/>
          <p:cNvSpPr>
            <a:spLocks noChangeArrowheads="1"/>
          </p:cNvSpPr>
          <p:nvPr userDrawn="1"/>
        </p:nvSpPr>
        <p:spPr bwMode="auto">
          <a:xfrm>
            <a:off x="228600" y="2438400"/>
            <a:ext cx="4038600" cy="1143000"/>
          </a:xfrm>
          <a:prstGeom prst="ellipse">
            <a:avLst/>
          </a:prstGeom>
          <a:solidFill>
            <a:srgbClr val="CC3300"/>
          </a:solidFill>
          <a:ln w="9525">
            <a:solidFill>
              <a:srgbClr val="CC3300"/>
            </a:solidFill>
            <a:round/>
            <a:headEnd/>
            <a:tailEnd/>
          </a:ln>
          <a:effectLst/>
          <a:extLst>
            <a:ext uri="{AF507438-7753-43E0-B8FC-AC1667EBCBE1}">
              <a14:hiddenEffects xmlns:a14="http://schemas.microsoft.com/office/drawing/2010/main">
                <a:effectLst>
                  <a:outerShdw dist="53882" dir="13500000" algn="ctr" rotWithShape="0">
                    <a:srgbClr val="808080"/>
                  </a:outerShdw>
                </a:effectLst>
              </a14:hiddenEffects>
            </a:ext>
          </a:extLst>
        </p:spPr>
        <p:txBody>
          <a:bodyPr wrap="none" anchor="ctr"/>
          <a:lstStyle/>
          <a:p>
            <a:pPr algn="ctr">
              <a:spcBef>
                <a:spcPct val="0"/>
              </a:spcBef>
            </a:pPr>
            <a:r>
              <a:rPr lang="en-US" altLang="en-US" sz="3600">
                <a:solidFill>
                  <a:srgbClr val="0066CC"/>
                </a:solidFill>
                <a:effectLst>
                  <a:outerShdw blurRad="38100" dist="38100" dir="2700000" algn="tl">
                    <a:srgbClr val="000000"/>
                  </a:outerShdw>
                </a:effectLst>
                <a:latin typeface="Arial Black" panose="020B0A04020102020204" pitchFamily="34" charset="0"/>
              </a:rPr>
              <a:t> </a:t>
            </a:r>
            <a:r>
              <a:rPr lang="en-US" altLang="en-US" sz="3600">
                <a:solidFill>
                  <a:schemeClr val="bg1"/>
                </a:solidFill>
                <a:effectLst>
                  <a:outerShdw blurRad="38100" dist="38100" dir="2700000" algn="tl">
                    <a:srgbClr val="000000"/>
                  </a:outerShdw>
                </a:effectLst>
                <a:latin typeface="Arial Black" panose="020B0A04020102020204" pitchFamily="34" charset="0"/>
              </a:rPr>
              <a:t>OBJECTIVES</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FEFD5BEF-FFF3-4314-B8FA-B3B5EB80C48E}" type="slidenum">
              <a:rPr lang="en-US" altLang="en-US">
                <a:solidFill>
                  <a:srgbClr val="107DBC"/>
                </a:solidFill>
              </a:rPr>
              <a:pPr/>
              <a:t>1</a:t>
            </a:fld>
            <a:endParaRPr lang="en-US" altLang="en-US">
              <a:solidFill>
                <a:srgbClr val="107DBC"/>
              </a:solidFill>
            </a:endParaRPr>
          </a:p>
        </p:txBody>
      </p:sp>
      <p:sp>
        <p:nvSpPr>
          <p:cNvPr id="471042" name="Rectangle 2"/>
          <p:cNvSpPr>
            <a:spLocks noGrp="1" noChangeArrowheads="1"/>
          </p:cNvSpPr>
          <p:nvPr>
            <p:ph type="body" idx="1"/>
          </p:nvPr>
        </p:nvSpPr>
        <p:spPr>
          <a:xfrm>
            <a:off x="1066800" y="1020763"/>
            <a:ext cx="7162800" cy="3779837"/>
          </a:xfrm>
        </p:spPr>
        <p:txBody>
          <a:bodyPr/>
          <a:lstStyle/>
          <a:p>
            <a:pPr marL="514350" indent="-514350">
              <a:lnSpc>
                <a:spcPct val="90000"/>
              </a:lnSpc>
              <a:buFont typeface="Wingdings" panose="05000000000000000000" pitchFamily="2" charset="2"/>
              <a:buAutoNum type="arabicPeriod"/>
            </a:pPr>
            <a:r>
              <a:rPr lang="en-US" altLang="en-US" sz="2800" dirty="0"/>
              <a:t>John deposits $3,300 in an account paying 6% interest, compounded daily.  What is the balance in 2 years?</a:t>
            </a:r>
          </a:p>
          <a:p>
            <a:pPr marL="514350" indent="-514350">
              <a:lnSpc>
                <a:spcPct val="90000"/>
              </a:lnSpc>
              <a:buFont typeface="Wingdings" panose="05000000000000000000" pitchFamily="2" charset="2"/>
              <a:buAutoNum type="arabicPeriod"/>
            </a:pPr>
            <a:endParaRPr lang="en-US" altLang="en-US" sz="2800" dirty="0"/>
          </a:p>
          <a:p>
            <a:pPr marL="514350" indent="-514350">
              <a:lnSpc>
                <a:spcPct val="90000"/>
              </a:lnSpc>
              <a:buFont typeface="Wingdings" panose="05000000000000000000" pitchFamily="2" charset="2"/>
              <a:buAutoNum type="arabicPeriod"/>
            </a:pPr>
            <a:r>
              <a:rPr lang="en-US" altLang="en-US" sz="2800" dirty="0"/>
              <a:t>a) Daniella deposits $4,000 in an account paying 4.25% interest, compounded monthly.  What is the annual percentage yield (APY)?</a:t>
            </a:r>
          </a:p>
          <a:p>
            <a:pPr marL="0" indent="0">
              <a:lnSpc>
                <a:spcPct val="90000"/>
              </a:lnSpc>
              <a:buNone/>
            </a:pPr>
            <a:r>
              <a:rPr lang="en-US" altLang="en-US" sz="2800" dirty="0"/>
              <a:t>      b) If the interest was compounded daily instead of     	monthly, would the APY be higher or lower?   </a:t>
            </a:r>
          </a:p>
        </p:txBody>
      </p:sp>
      <p:sp>
        <p:nvSpPr>
          <p:cNvPr id="471043" name="Rectangle 3"/>
          <p:cNvSpPr>
            <a:spLocks noChangeArrowheads="1"/>
          </p:cNvSpPr>
          <p:nvPr/>
        </p:nvSpPr>
        <p:spPr bwMode="auto">
          <a:xfrm>
            <a:off x="533400" y="457200"/>
            <a:ext cx="800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C518C"/>
              </a:buClr>
              <a:buFont typeface="Wingdings" panose="05000000000000000000" pitchFamily="2" charset="2"/>
              <a:buChar char="l"/>
              <a:defRPr sz="3200">
                <a:solidFill>
                  <a:schemeClr val="tx1"/>
                </a:solidFill>
                <a:latin typeface="Arial Narrow" panose="020B0606020202030204" pitchFamily="34" charset="0"/>
              </a:defRPr>
            </a:lvl1pPr>
            <a:lvl2pPr marL="742950" indent="-285750">
              <a:spcBef>
                <a:spcPct val="20000"/>
              </a:spcBef>
              <a:buClr>
                <a:srgbClr val="CC3300"/>
              </a:buClr>
              <a:buFont typeface="Wingdings" panose="05000000000000000000" pitchFamily="2" charset="2"/>
              <a:buChar char="l"/>
              <a:defRPr sz="2800">
                <a:solidFill>
                  <a:schemeClr val="tx1"/>
                </a:solidFill>
                <a:latin typeface="Arial Narrow" panose="020B0606020202030204" pitchFamily="34" charset="0"/>
              </a:defRPr>
            </a:lvl2pPr>
            <a:lvl3pPr marL="1143000" indent="-228600">
              <a:spcBef>
                <a:spcPct val="20000"/>
              </a:spcBef>
              <a:buClr>
                <a:srgbClr val="3C518C"/>
              </a:buClr>
              <a:buFont typeface="Wingdings" panose="05000000000000000000" pitchFamily="2" charset="2"/>
              <a:buChar char="l"/>
              <a:defRPr sz="2400">
                <a:solidFill>
                  <a:schemeClr val="tx1"/>
                </a:solidFill>
                <a:latin typeface="Arial Narrow" panose="020B0606020202030204" pitchFamily="34" charset="0"/>
              </a:defRPr>
            </a:lvl3pPr>
            <a:lvl4pPr marL="1600200" indent="-228600">
              <a:spcBef>
                <a:spcPct val="20000"/>
              </a:spcBef>
              <a:buClr>
                <a:srgbClr val="CC3300"/>
              </a:buClr>
              <a:buFont typeface="Wingdings" panose="05000000000000000000" pitchFamily="2" charset="2"/>
              <a:buChar char="l"/>
              <a:defRPr sz="2000">
                <a:solidFill>
                  <a:schemeClr val="tx1"/>
                </a:solidFill>
                <a:latin typeface="Arial Narrow" panose="020B0606020202030204" pitchFamily="34" charset="0"/>
              </a:defRPr>
            </a:lvl4pPr>
            <a:lvl5pPr marL="2057400" indent="-228600">
              <a:spcBef>
                <a:spcPct val="20000"/>
              </a:spcBef>
              <a:buClr>
                <a:srgbClr val="3C518C"/>
              </a:buClr>
              <a:buFont typeface="Wingdings" panose="05000000000000000000" pitchFamily="2" charset="2"/>
              <a:buChar char="l"/>
              <a:defRPr sz="2000">
                <a:solidFill>
                  <a:schemeClr val="tx1"/>
                </a:solidFill>
                <a:latin typeface="Arial Narrow" panose="020B0606020202030204" pitchFamily="34" charset="0"/>
              </a:defRPr>
            </a:lvl5pPr>
            <a:lvl6pPr marL="25146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6pPr>
            <a:lvl7pPr marL="29718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7pPr>
            <a:lvl8pPr marL="34290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8pPr>
            <a:lvl9pPr marL="38862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9pPr>
          </a:lstStyle>
          <a:p>
            <a:pPr lvl="1">
              <a:buClr>
                <a:srgbClr val="336600"/>
              </a:buClr>
              <a:buFont typeface="Wingdings 2" panose="05020102010507070707" pitchFamily="18" charset="2"/>
              <a:buNone/>
            </a:pPr>
            <a:r>
              <a:rPr lang="en-US" altLang="en-US" sz="3000" b="1" u="sng" dirty="0"/>
              <a:t>WARMUP</a:t>
            </a:r>
            <a:endParaRPr lang="en-US" altLang="en-US" sz="3000" b="1" u="sng" dirty="0">
              <a:solidFill>
                <a:schemeClr val="tx2"/>
              </a:solidFill>
            </a:endParaRPr>
          </a:p>
        </p:txBody>
      </p:sp>
      <p:pic>
        <p:nvPicPr>
          <p:cNvPr id="471044" name="Picture 4"/>
          <p:cNvPicPr>
            <a:picLocks noChangeAspect="1" noChangeArrowheads="1"/>
          </p:cNvPicPr>
          <p:nvPr/>
        </p:nvPicPr>
        <p:blipFill>
          <a:blip r:embed="rId2">
            <a:extLst>
              <a:ext uri="{28A0092B-C50C-407E-A947-70E740481C1C}">
                <a14:useLocalDpi xmlns:a14="http://schemas.microsoft.com/office/drawing/2010/main" val="0"/>
              </a:ext>
            </a:extLst>
          </a:blip>
          <a:srcRect l="16978" t="72749" r="81927" b="25250"/>
          <a:stretch>
            <a:fillRect/>
          </a:stretch>
        </p:blipFill>
        <p:spPr bwMode="auto">
          <a:xfrm>
            <a:off x="609600" y="533400"/>
            <a:ext cx="400050" cy="457200"/>
          </a:xfrm>
          <a:prstGeom prst="rect">
            <a:avLst/>
          </a:prstGeom>
          <a:noFill/>
          <a:ln>
            <a:noFill/>
          </a:ln>
          <a:effectLst/>
          <a:extLst>
            <a:ext uri="{909E8E84-426E-40DD-AFC4-6F175D3DCCD1}">
              <a14:hiddenFill xmlns:a14="http://schemas.microsoft.com/office/drawing/2010/main">
                <a:solidFill>
                  <a:srgbClr val="FFB871">
                    <a:alpha val="3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8BD427B0-3C4C-4F18-B25B-0C497C0BCE53}" type="slidenum">
              <a:rPr lang="en-US" altLang="en-US">
                <a:solidFill>
                  <a:srgbClr val="107DBC"/>
                </a:solidFill>
              </a:rPr>
              <a:pPr/>
              <a:t>10</a:t>
            </a:fld>
            <a:endParaRPr lang="en-US" altLang="en-US">
              <a:solidFill>
                <a:srgbClr val="107DBC"/>
              </a:solidFill>
            </a:endParaRPr>
          </a:p>
        </p:txBody>
      </p:sp>
      <p:sp>
        <p:nvSpPr>
          <p:cNvPr id="404482" name="Rectangle 2"/>
          <p:cNvSpPr>
            <a:spLocks noGrp="1" noChangeArrowheads="1"/>
          </p:cNvSpPr>
          <p:nvPr>
            <p:ph type="title"/>
          </p:nvPr>
        </p:nvSpPr>
        <p:spPr>
          <a:xfrm>
            <a:off x="685800" y="457200"/>
            <a:ext cx="2209800" cy="533400"/>
          </a:xfrm>
          <a:solidFill>
            <a:srgbClr val="CC6600"/>
          </a:solidFill>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r>
              <a:rPr lang="en-US" altLang="en-US" sz="2800"/>
              <a:t>EXAMPLE 3</a:t>
            </a:r>
          </a:p>
        </p:txBody>
      </p:sp>
      <p:sp>
        <p:nvSpPr>
          <p:cNvPr id="404483" name="Rectangle 3"/>
          <p:cNvSpPr>
            <a:spLocks noGrp="1" noChangeArrowheads="1"/>
          </p:cNvSpPr>
          <p:nvPr>
            <p:ph type="body" idx="1"/>
          </p:nvPr>
        </p:nvSpPr>
        <p:spPr>
          <a:xfrm>
            <a:off x="762000" y="992188"/>
            <a:ext cx="7772400" cy="4570412"/>
          </a:xfrm>
        </p:spPr>
        <p:txBody>
          <a:bodyPr/>
          <a:lstStyle/>
          <a:p>
            <a:pPr>
              <a:lnSpc>
                <a:spcPct val="90000"/>
              </a:lnSpc>
              <a:buFont typeface="Wingdings" panose="05000000000000000000" pitchFamily="2" charset="2"/>
              <a:buNone/>
            </a:pPr>
            <a:r>
              <a:rPr lang="en-US" altLang="en-US" dirty="0"/>
              <a:t>   </a:t>
            </a:r>
            <a:r>
              <a:rPr lang="en-US" altLang="en-US" sz="2800" dirty="0"/>
              <a:t> Linda and Rob open an online savings account that has a 3.6% annual interest rate, compounded monthly. If they deposit $1,200 every month, how much will be in the account after 10 years? </a:t>
            </a:r>
          </a:p>
        </p:txBody>
      </p:sp>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1B4DDF66-5A53-4BAA-993F-AF5F21A0A2BA}" type="slidenum">
              <a:rPr lang="en-US" altLang="en-US">
                <a:solidFill>
                  <a:srgbClr val="107DBC"/>
                </a:solidFill>
              </a:rPr>
              <a:pPr/>
              <a:t>11</a:t>
            </a:fld>
            <a:endParaRPr lang="en-US" altLang="en-US">
              <a:solidFill>
                <a:srgbClr val="107DBC"/>
              </a:solidFill>
            </a:endParaRPr>
          </a:p>
        </p:txBody>
      </p:sp>
      <p:sp>
        <p:nvSpPr>
          <p:cNvPr id="405506" name="Rectangle 2"/>
          <p:cNvSpPr>
            <a:spLocks noGrp="1" noChangeArrowheads="1"/>
          </p:cNvSpPr>
          <p:nvPr>
            <p:ph type="body" idx="1"/>
          </p:nvPr>
        </p:nvSpPr>
        <p:spPr>
          <a:xfrm>
            <a:off x="1066800" y="1020763"/>
            <a:ext cx="7162800" cy="3779837"/>
          </a:xfrm>
        </p:spPr>
        <p:txBody>
          <a:bodyPr/>
          <a:lstStyle/>
          <a:p>
            <a:pPr marL="0" indent="0">
              <a:lnSpc>
                <a:spcPct val="90000"/>
              </a:lnSpc>
              <a:buNone/>
            </a:pPr>
            <a:r>
              <a:rPr lang="en-US" altLang="en-US" sz="2800" dirty="0"/>
              <a:t>Linda and Rob had an option of opening an account at 4.6% annual interest rate, compounded monthly, for 9 years with the same monthly deposit of $1,200.  a) Do you think that they will have more or less money in the account than in Example 3?</a:t>
            </a:r>
          </a:p>
          <a:p>
            <a:pPr marL="0" indent="0">
              <a:lnSpc>
                <a:spcPct val="90000"/>
              </a:lnSpc>
              <a:buNone/>
            </a:pPr>
            <a:r>
              <a:rPr lang="en-US" altLang="en-US" sz="2800" dirty="0"/>
              <a:t>b) Do the calculation to see if you were correct.</a:t>
            </a:r>
          </a:p>
        </p:txBody>
      </p:sp>
      <p:sp>
        <p:nvSpPr>
          <p:cNvPr id="405507" name="Rectangle 3"/>
          <p:cNvSpPr>
            <a:spLocks noChangeArrowheads="1"/>
          </p:cNvSpPr>
          <p:nvPr/>
        </p:nvSpPr>
        <p:spPr bwMode="auto">
          <a:xfrm>
            <a:off x="533400" y="457200"/>
            <a:ext cx="800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C518C"/>
              </a:buClr>
              <a:buFont typeface="Wingdings" panose="05000000000000000000" pitchFamily="2" charset="2"/>
              <a:buChar char="l"/>
              <a:defRPr sz="3200">
                <a:solidFill>
                  <a:schemeClr val="tx1"/>
                </a:solidFill>
                <a:latin typeface="Arial Narrow" panose="020B0606020202030204" pitchFamily="34" charset="0"/>
              </a:defRPr>
            </a:lvl1pPr>
            <a:lvl2pPr marL="742950" indent="-285750">
              <a:spcBef>
                <a:spcPct val="20000"/>
              </a:spcBef>
              <a:buClr>
                <a:srgbClr val="CC3300"/>
              </a:buClr>
              <a:buFont typeface="Wingdings" panose="05000000000000000000" pitchFamily="2" charset="2"/>
              <a:buChar char="l"/>
              <a:defRPr sz="2800">
                <a:solidFill>
                  <a:schemeClr val="tx1"/>
                </a:solidFill>
                <a:latin typeface="Arial Narrow" panose="020B0606020202030204" pitchFamily="34" charset="0"/>
              </a:defRPr>
            </a:lvl2pPr>
            <a:lvl3pPr marL="1143000" indent="-228600">
              <a:spcBef>
                <a:spcPct val="20000"/>
              </a:spcBef>
              <a:buClr>
                <a:srgbClr val="3C518C"/>
              </a:buClr>
              <a:buFont typeface="Wingdings" panose="05000000000000000000" pitchFamily="2" charset="2"/>
              <a:buChar char="l"/>
              <a:defRPr sz="2400">
                <a:solidFill>
                  <a:schemeClr val="tx1"/>
                </a:solidFill>
                <a:latin typeface="Arial Narrow" panose="020B0606020202030204" pitchFamily="34" charset="0"/>
              </a:defRPr>
            </a:lvl3pPr>
            <a:lvl4pPr marL="1600200" indent="-228600">
              <a:spcBef>
                <a:spcPct val="20000"/>
              </a:spcBef>
              <a:buClr>
                <a:srgbClr val="CC3300"/>
              </a:buClr>
              <a:buFont typeface="Wingdings" panose="05000000000000000000" pitchFamily="2" charset="2"/>
              <a:buChar char="l"/>
              <a:defRPr sz="2000">
                <a:solidFill>
                  <a:schemeClr val="tx1"/>
                </a:solidFill>
                <a:latin typeface="Arial Narrow" panose="020B0606020202030204" pitchFamily="34" charset="0"/>
              </a:defRPr>
            </a:lvl4pPr>
            <a:lvl5pPr marL="2057400" indent="-228600">
              <a:spcBef>
                <a:spcPct val="20000"/>
              </a:spcBef>
              <a:buClr>
                <a:srgbClr val="3C518C"/>
              </a:buClr>
              <a:buFont typeface="Wingdings" panose="05000000000000000000" pitchFamily="2" charset="2"/>
              <a:buChar char="l"/>
              <a:defRPr sz="2000">
                <a:solidFill>
                  <a:schemeClr val="tx1"/>
                </a:solidFill>
                <a:latin typeface="Arial Narrow" panose="020B0606020202030204" pitchFamily="34" charset="0"/>
              </a:defRPr>
            </a:lvl5pPr>
            <a:lvl6pPr marL="25146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6pPr>
            <a:lvl7pPr marL="29718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7pPr>
            <a:lvl8pPr marL="34290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8pPr>
            <a:lvl9pPr marL="38862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9pPr>
          </a:lstStyle>
          <a:p>
            <a:pPr lvl="1">
              <a:buClr>
                <a:srgbClr val="336600"/>
              </a:buClr>
              <a:buFont typeface="Wingdings 2" panose="05020102010507070707" pitchFamily="18" charset="2"/>
              <a:buNone/>
            </a:pPr>
            <a:r>
              <a:rPr lang="en-US" altLang="en-US" sz="3000" b="1"/>
              <a:t>CHECK </a:t>
            </a:r>
            <a:r>
              <a:rPr lang="en-US" altLang="en-US" sz="3000" b="1">
                <a:solidFill>
                  <a:schemeClr val="tx2"/>
                </a:solidFill>
              </a:rPr>
              <a:t>YOUR UNDERSTANDING</a:t>
            </a:r>
          </a:p>
        </p:txBody>
      </p:sp>
      <p:pic>
        <p:nvPicPr>
          <p:cNvPr id="405508" name="Picture 4"/>
          <p:cNvPicPr>
            <a:picLocks noChangeAspect="1" noChangeArrowheads="1"/>
          </p:cNvPicPr>
          <p:nvPr/>
        </p:nvPicPr>
        <p:blipFill>
          <a:blip r:embed="rId2">
            <a:extLst>
              <a:ext uri="{28A0092B-C50C-407E-A947-70E740481C1C}">
                <a14:useLocalDpi xmlns:a14="http://schemas.microsoft.com/office/drawing/2010/main" val="0"/>
              </a:ext>
            </a:extLst>
          </a:blip>
          <a:srcRect l="16978" t="72749" r="81927" b="25250"/>
          <a:stretch>
            <a:fillRect/>
          </a:stretch>
        </p:blipFill>
        <p:spPr bwMode="auto">
          <a:xfrm>
            <a:off x="609600" y="533400"/>
            <a:ext cx="400050" cy="457200"/>
          </a:xfrm>
          <a:prstGeom prst="rect">
            <a:avLst/>
          </a:prstGeom>
          <a:noFill/>
          <a:ln>
            <a:noFill/>
          </a:ln>
          <a:effectLst/>
          <a:extLst>
            <a:ext uri="{909E8E84-426E-40DD-AFC4-6F175D3DCCD1}">
              <a14:hiddenFill xmlns:a14="http://schemas.microsoft.com/office/drawing/2010/main">
                <a:solidFill>
                  <a:srgbClr val="FFB871">
                    <a:alpha val="3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8BD427B0-3C4C-4F18-B25B-0C497C0BCE53}" type="slidenum">
              <a:rPr lang="en-US" altLang="en-US">
                <a:solidFill>
                  <a:srgbClr val="107DBC"/>
                </a:solidFill>
              </a:rPr>
              <a:pPr/>
              <a:t>12</a:t>
            </a:fld>
            <a:endParaRPr lang="en-US" altLang="en-US">
              <a:solidFill>
                <a:srgbClr val="107DBC"/>
              </a:solidFill>
            </a:endParaRPr>
          </a:p>
        </p:txBody>
      </p:sp>
      <p:sp>
        <p:nvSpPr>
          <p:cNvPr id="404482" name="Rectangle 2"/>
          <p:cNvSpPr>
            <a:spLocks noGrp="1" noChangeArrowheads="1"/>
          </p:cNvSpPr>
          <p:nvPr>
            <p:ph type="title"/>
          </p:nvPr>
        </p:nvSpPr>
        <p:spPr>
          <a:xfrm>
            <a:off x="685800" y="457200"/>
            <a:ext cx="2209800" cy="533400"/>
          </a:xfrm>
          <a:solidFill>
            <a:srgbClr val="CC6600"/>
          </a:solidFill>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r>
              <a:rPr lang="en-US" altLang="en-US" sz="2800" dirty="0"/>
              <a:t>EXAMPLE 4</a:t>
            </a:r>
          </a:p>
        </p:txBody>
      </p:sp>
      <p:sp>
        <p:nvSpPr>
          <p:cNvPr id="404483" name="Rectangle 3"/>
          <p:cNvSpPr>
            <a:spLocks noGrp="1" noChangeArrowheads="1"/>
          </p:cNvSpPr>
          <p:nvPr>
            <p:ph type="body" idx="1"/>
          </p:nvPr>
        </p:nvSpPr>
        <p:spPr>
          <a:xfrm>
            <a:off x="762000" y="992188"/>
            <a:ext cx="7772400" cy="4570412"/>
          </a:xfrm>
        </p:spPr>
        <p:txBody>
          <a:bodyPr/>
          <a:lstStyle/>
          <a:p>
            <a:pPr>
              <a:lnSpc>
                <a:spcPct val="90000"/>
              </a:lnSpc>
              <a:buFont typeface="Wingdings" panose="05000000000000000000" pitchFamily="2" charset="2"/>
              <a:buNone/>
            </a:pPr>
            <a:r>
              <a:rPr lang="en-US" altLang="en-US" dirty="0"/>
              <a:t>   a)</a:t>
            </a:r>
            <a:r>
              <a:rPr lang="en-US" altLang="en-US" sz="2800" dirty="0"/>
              <a:t> Based on the Rule of 72, how long will it take to double an investment of $5,000 in an account paying 8% interest, compounded annually?</a:t>
            </a:r>
          </a:p>
          <a:p>
            <a:pPr>
              <a:lnSpc>
                <a:spcPct val="90000"/>
              </a:lnSpc>
              <a:buFont typeface="Wingdings" panose="05000000000000000000" pitchFamily="2" charset="2"/>
              <a:buNone/>
            </a:pPr>
            <a:endParaRPr lang="en-US" altLang="en-US" sz="2800" dirty="0"/>
          </a:p>
          <a:p>
            <a:pPr>
              <a:lnSpc>
                <a:spcPct val="90000"/>
              </a:lnSpc>
              <a:buNone/>
            </a:pPr>
            <a:r>
              <a:rPr lang="en-US" altLang="en-US" sz="2800" dirty="0"/>
              <a:t>    b) Confirm this answer using the appropriate formula</a:t>
            </a:r>
          </a:p>
        </p:txBody>
      </p:sp>
    </p:spTree>
    <p:extLst>
      <p:ext uri="{BB962C8B-B14F-4D97-AF65-F5344CB8AC3E}">
        <p14:creationId xmlns:p14="http://schemas.microsoft.com/office/powerpoint/2010/main" val="76191571"/>
      </p:ext>
    </p:extLst>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4"/>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3660921F-9AE9-4885-A2C3-22F746784FF9}" type="slidenum">
              <a:rPr lang="en-US" altLang="en-US">
                <a:solidFill>
                  <a:srgbClr val="107DBC"/>
                </a:solidFill>
              </a:rPr>
              <a:pPr/>
              <a:t>2</a:t>
            </a:fld>
            <a:endParaRPr lang="en-US" altLang="en-US">
              <a:solidFill>
                <a:srgbClr val="107DBC"/>
              </a:solidFill>
            </a:endParaRPr>
          </a:p>
        </p:txBody>
      </p:sp>
      <p:sp>
        <p:nvSpPr>
          <p:cNvPr id="396290" name="Rectangle 2"/>
          <p:cNvSpPr>
            <a:spLocks noGrp="1" noChangeArrowheads="1"/>
          </p:cNvSpPr>
          <p:nvPr>
            <p:ph type="ctrTitle"/>
          </p:nvPr>
        </p:nvSpPr>
        <p:spPr>
          <a:xfrm>
            <a:off x="1981200" y="92075"/>
            <a:ext cx="6094413" cy="2057400"/>
          </a:xfrm>
        </p:spPr>
        <p:txBody>
          <a:bodyPr/>
          <a:lstStyle/>
          <a:p>
            <a:r>
              <a:rPr lang="en-US" altLang="en-US" sz="3200">
                <a:solidFill>
                  <a:srgbClr val="F7FAFB"/>
                </a:solidFill>
              </a:rPr>
              <a:t>3-7</a:t>
            </a:r>
            <a:r>
              <a:rPr lang="en-US" altLang="en-US" sz="3200"/>
              <a:t/>
            </a:r>
            <a:br>
              <a:rPr lang="en-US" altLang="en-US" sz="3200"/>
            </a:br>
            <a:r>
              <a:rPr lang="en-US" altLang="en-US" sz="4000"/>
              <a:t>FUTURE VALUE OF INVESTMENTS</a:t>
            </a:r>
          </a:p>
        </p:txBody>
      </p:sp>
      <p:sp>
        <p:nvSpPr>
          <p:cNvPr id="396291" name="Rectangle 3"/>
          <p:cNvSpPr>
            <a:spLocks noGrp="1" noChangeArrowheads="1"/>
          </p:cNvSpPr>
          <p:nvPr>
            <p:ph type="subTitle" idx="1"/>
          </p:nvPr>
        </p:nvSpPr>
        <p:spPr/>
        <p:txBody>
          <a:bodyPr/>
          <a:lstStyle/>
          <a:p>
            <a:pPr>
              <a:buFont typeface="Wingdings" panose="05000000000000000000" pitchFamily="2" charset="2"/>
              <a:buNone/>
            </a:pPr>
            <a:r>
              <a:rPr lang="en-US" altLang="en-US" b="0" dirty="0">
                <a:solidFill>
                  <a:schemeClr val="accent2"/>
                </a:solidFill>
              </a:rPr>
              <a:t>	</a:t>
            </a:r>
            <a:r>
              <a:rPr lang="en-US" altLang="en-US" dirty="0">
                <a:solidFill>
                  <a:srgbClr val="107DBC"/>
                </a:solidFill>
              </a:rPr>
              <a:t>Calculate</a:t>
            </a:r>
            <a:r>
              <a:rPr lang="en-US" altLang="en-US" b="0" dirty="0">
                <a:solidFill>
                  <a:srgbClr val="107DBC"/>
                </a:solidFill>
              </a:rPr>
              <a:t> </a:t>
            </a:r>
            <a:r>
              <a:rPr lang="en-US" altLang="en-US" b="0" dirty="0">
                <a:solidFill>
                  <a:srgbClr val="A1AF19"/>
                </a:solidFill>
              </a:rPr>
              <a:t> </a:t>
            </a:r>
            <a:r>
              <a:rPr lang="en-US" altLang="en-US" dirty="0">
                <a:solidFill>
                  <a:schemeClr val="tx1"/>
                </a:solidFill>
              </a:rPr>
              <a:t>the future value of a periodic deposit investment. </a:t>
            </a:r>
            <a:r>
              <a:rPr lang="en-US" altLang="en-US" dirty="0"/>
              <a:t>  </a:t>
            </a:r>
          </a:p>
          <a:p>
            <a:pPr>
              <a:buFont typeface="Wingdings" panose="05000000000000000000" pitchFamily="2" charset="2"/>
              <a:buNone/>
            </a:pPr>
            <a:endParaRPr lang="en-US" altLang="en-US" dirty="0">
              <a:solidFill>
                <a:schemeClr val="tx1"/>
              </a:solidFill>
            </a:endParaRPr>
          </a:p>
        </p:txBody>
      </p:sp>
      <p:sp>
        <p:nvSpPr>
          <p:cNvPr id="396292" name="Oval 4"/>
          <p:cNvSpPr>
            <a:spLocks noChangeArrowheads="1"/>
          </p:cNvSpPr>
          <p:nvPr/>
        </p:nvSpPr>
        <p:spPr bwMode="auto">
          <a:xfrm>
            <a:off x="228600" y="2133600"/>
            <a:ext cx="3962400" cy="762000"/>
          </a:xfrm>
          <a:prstGeom prst="ellipse">
            <a:avLst/>
          </a:prstGeom>
          <a:solidFill>
            <a:srgbClr val="CC3300"/>
          </a:solidFill>
          <a:ln w="9525">
            <a:solidFill>
              <a:srgbClr val="CC3300"/>
            </a:solidFill>
            <a:round/>
            <a:headEnd/>
            <a:tailEnd/>
          </a:ln>
          <a:effectLst/>
          <a:extLst>
            <a:ext uri="{AF507438-7753-43E0-B8FC-AC1667EBCBE1}">
              <a14:hiddenEffects xmlns:a14="http://schemas.microsoft.com/office/drawing/2010/main">
                <a:effectLst>
                  <a:outerShdw dist="53882" dir="13500000" algn="ctr" rotWithShape="0">
                    <a:srgbClr val="808080"/>
                  </a:outerShdw>
                </a:effectLst>
              </a14:hiddenEffects>
            </a:ext>
          </a:extLst>
        </p:spPr>
        <p:txBody>
          <a:bodyPr wrap="none" anchor="ctr"/>
          <a:lstStyle/>
          <a:p>
            <a:pPr algn="ctr">
              <a:spcBef>
                <a:spcPct val="0"/>
              </a:spcBef>
            </a:pPr>
            <a:r>
              <a:rPr lang="en-US" altLang="en-US" sz="3600">
                <a:solidFill>
                  <a:srgbClr val="0066CC"/>
                </a:solidFill>
                <a:effectLst>
                  <a:outerShdw blurRad="38100" dist="38100" dir="2700000" algn="tl">
                    <a:srgbClr val="000000"/>
                  </a:outerShdw>
                </a:effectLst>
                <a:latin typeface="Arial Black" panose="020B0A04020102020204" pitchFamily="34" charset="0"/>
              </a:rPr>
              <a:t> </a:t>
            </a:r>
            <a:r>
              <a:rPr lang="en-US" altLang="en-US" sz="3600">
                <a:solidFill>
                  <a:srgbClr val="F8F8F8"/>
                </a:solidFill>
                <a:latin typeface="Arial Black" panose="020B0A04020102020204" pitchFamily="34" charset="0"/>
              </a:rPr>
              <a:t>OBJECTIVES</a:t>
            </a: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BE48FA27-FE96-4443-B72E-A496A2F970DD}" type="slidenum">
              <a:rPr lang="en-US" altLang="en-US">
                <a:solidFill>
                  <a:srgbClr val="107DBC"/>
                </a:solidFill>
              </a:rPr>
              <a:pPr/>
              <a:t>3</a:t>
            </a:fld>
            <a:endParaRPr lang="en-US" altLang="en-US">
              <a:solidFill>
                <a:srgbClr val="107DBC"/>
              </a:solidFill>
            </a:endParaRPr>
          </a:p>
        </p:txBody>
      </p:sp>
      <p:sp>
        <p:nvSpPr>
          <p:cNvPr id="398338" name="Rectangle 2"/>
          <p:cNvSpPr>
            <a:spLocks noGrp="1" noChangeArrowheads="1"/>
          </p:cNvSpPr>
          <p:nvPr>
            <p:ph type="body" sz="half" idx="1"/>
          </p:nvPr>
        </p:nvSpPr>
        <p:spPr>
          <a:xfrm>
            <a:off x="990600" y="1600200"/>
            <a:ext cx="6781800" cy="4570413"/>
          </a:xfrm>
        </p:spPr>
        <p:txBody>
          <a:bodyPr/>
          <a:lstStyle/>
          <a:p>
            <a:r>
              <a:rPr lang="en-US" altLang="en-US" sz="2800" dirty="0"/>
              <a:t> </a:t>
            </a:r>
            <a:r>
              <a:rPr lang="en-US" altLang="en-US" dirty="0"/>
              <a:t>Future value</a:t>
            </a:r>
          </a:p>
          <a:p>
            <a:pPr marL="0" indent="0">
              <a:buNone/>
            </a:pPr>
            <a:r>
              <a:rPr lang="en-US" altLang="en-US" dirty="0"/>
              <a:t> </a:t>
            </a:r>
          </a:p>
          <a:p>
            <a:r>
              <a:rPr lang="en-US" altLang="en-US" dirty="0"/>
              <a:t> Single deposit investment</a:t>
            </a:r>
          </a:p>
          <a:p>
            <a:pPr marL="0" indent="0">
              <a:buNone/>
            </a:pPr>
            <a:endParaRPr lang="en-US" altLang="en-US" dirty="0"/>
          </a:p>
          <a:p>
            <a:r>
              <a:rPr lang="en-US" altLang="en-US" dirty="0"/>
              <a:t> Periodic investment</a:t>
            </a:r>
          </a:p>
          <a:p>
            <a:pPr marL="0" indent="0">
              <a:buNone/>
            </a:pPr>
            <a:endParaRPr lang="en-US" altLang="en-US" sz="2800" dirty="0"/>
          </a:p>
        </p:txBody>
      </p:sp>
      <p:sp>
        <p:nvSpPr>
          <p:cNvPr id="398340" name="Oval 4"/>
          <p:cNvSpPr>
            <a:spLocks noChangeArrowheads="1"/>
          </p:cNvSpPr>
          <p:nvPr/>
        </p:nvSpPr>
        <p:spPr bwMode="auto">
          <a:xfrm>
            <a:off x="609600" y="838200"/>
            <a:ext cx="3505200" cy="609600"/>
          </a:xfrm>
          <a:prstGeom prst="ellipse">
            <a:avLst/>
          </a:prstGeom>
          <a:solidFill>
            <a:srgbClr val="CC3300"/>
          </a:solidFill>
          <a:ln w="9525">
            <a:solidFill>
              <a:srgbClr val="CC3300"/>
            </a:solidFill>
            <a:round/>
            <a:headEnd/>
            <a:tailEnd/>
          </a:ln>
          <a:effectLst/>
          <a:extLst>
            <a:ext uri="{AF507438-7753-43E0-B8FC-AC1667EBCBE1}">
              <a14:hiddenEffects xmlns:a14="http://schemas.microsoft.com/office/drawing/2010/main">
                <a:effectLst>
                  <a:outerShdw dist="53882" dir="13500000" algn="ctr" rotWithShape="0">
                    <a:srgbClr val="808080"/>
                  </a:outerShdw>
                </a:effectLst>
              </a14:hiddenEffects>
            </a:ext>
          </a:extLst>
        </p:spPr>
        <p:txBody>
          <a:bodyPr wrap="none" anchor="ctr"/>
          <a:lstStyle/>
          <a:p>
            <a:pPr algn="ctr">
              <a:spcBef>
                <a:spcPct val="0"/>
              </a:spcBef>
            </a:pPr>
            <a:r>
              <a:rPr lang="en-US" altLang="en-US" sz="3600">
                <a:solidFill>
                  <a:srgbClr val="0066CC"/>
                </a:solidFill>
                <a:effectLst>
                  <a:outerShdw blurRad="38100" dist="38100" dir="2700000" algn="tl">
                    <a:srgbClr val="000000"/>
                  </a:outerShdw>
                </a:effectLst>
                <a:latin typeface="Arial Black" panose="020B0A04020102020204" pitchFamily="34" charset="0"/>
              </a:rPr>
              <a:t> </a:t>
            </a:r>
            <a:r>
              <a:rPr lang="en-US" altLang="en-US" sz="3600">
                <a:solidFill>
                  <a:srgbClr val="F8F8F8"/>
                </a:solidFill>
                <a:effectLst>
                  <a:outerShdw blurRad="38100" dist="38100" dir="2700000" algn="tl">
                    <a:srgbClr val="000000"/>
                  </a:outerShdw>
                </a:effectLst>
                <a:latin typeface="Arial Black" panose="020B0A04020102020204" pitchFamily="34" charset="0"/>
              </a:rPr>
              <a:t> </a:t>
            </a:r>
            <a:r>
              <a:rPr lang="en-US" altLang="en-US" sz="3600">
                <a:solidFill>
                  <a:srgbClr val="F8F8F8"/>
                </a:solidFill>
                <a:latin typeface="Arial Black" panose="020B0A04020102020204" pitchFamily="34" charset="0"/>
              </a:rPr>
              <a:t>Key Terms</a:t>
            </a:r>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B65FC813-2F52-4E0E-827C-9BCC93D20C5A}" type="slidenum">
              <a:rPr lang="en-US" altLang="en-US">
                <a:solidFill>
                  <a:srgbClr val="107DBC"/>
                </a:solidFill>
              </a:rPr>
              <a:pPr/>
              <a:t>4</a:t>
            </a:fld>
            <a:endParaRPr lang="en-US" altLang="en-US">
              <a:solidFill>
                <a:srgbClr val="107DBC"/>
              </a:solidFill>
            </a:endParaRPr>
          </a:p>
        </p:txBody>
      </p:sp>
      <p:sp>
        <p:nvSpPr>
          <p:cNvPr id="502786" name="Rectangle 2"/>
          <p:cNvSpPr>
            <a:spLocks noGrp="1" noChangeArrowheads="1"/>
          </p:cNvSpPr>
          <p:nvPr>
            <p:ph type="title"/>
          </p:nvPr>
        </p:nvSpPr>
        <p:spPr/>
        <p:txBody>
          <a:bodyPr/>
          <a:lstStyle/>
          <a:p>
            <a:r>
              <a:rPr lang="en-US" altLang="en-US" sz="2800" dirty="0"/>
              <a:t>Future value of a periodic deposit investment</a:t>
            </a:r>
          </a:p>
        </p:txBody>
      </p:sp>
      <p:graphicFrame>
        <p:nvGraphicFramePr>
          <p:cNvPr id="502787" name="Object 3"/>
          <p:cNvGraphicFramePr>
            <a:graphicFrameLocks noChangeAspect="1"/>
          </p:cNvGraphicFramePr>
          <p:nvPr>
            <p:extLst>
              <p:ext uri="{D42A27DB-BD31-4B8C-83A1-F6EECF244321}">
                <p14:modId xmlns:p14="http://schemas.microsoft.com/office/powerpoint/2010/main" val="3560529165"/>
              </p:ext>
            </p:extLst>
          </p:nvPr>
        </p:nvGraphicFramePr>
        <p:xfrm>
          <a:off x="1219200" y="1676399"/>
          <a:ext cx="2743200" cy="1803655"/>
        </p:xfrm>
        <a:graphic>
          <a:graphicData uri="http://schemas.openxmlformats.org/presentationml/2006/ole">
            <mc:AlternateContent xmlns:mc="http://schemas.openxmlformats.org/markup-compatibility/2006">
              <mc:Choice xmlns:v="urn:schemas-microsoft-com:vml" Requires="v">
                <p:oleObj spid="_x0000_s502800" name="Equation" r:id="rId3" imgW="1333440" imgH="876240" progId="Equation.DSMT4">
                  <p:embed/>
                </p:oleObj>
              </mc:Choice>
              <mc:Fallback>
                <p:oleObj name="Equation" r:id="rId3" imgW="1333440" imgH="8762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676399"/>
                        <a:ext cx="2743200" cy="1803655"/>
                      </a:xfrm>
                      <a:prstGeom prst="rect">
                        <a:avLst/>
                      </a:prstGeom>
                      <a:noFill/>
                      <a:ln>
                        <a:noFill/>
                      </a:ln>
                      <a:effectLst/>
                    </p:spPr>
                  </p:pic>
                </p:oleObj>
              </mc:Fallback>
            </mc:AlternateContent>
          </a:graphicData>
        </a:graphic>
      </p:graphicFrame>
      <p:sp>
        <p:nvSpPr>
          <p:cNvPr id="502788" name="Text Box 4"/>
          <p:cNvSpPr txBox="1">
            <a:spLocks noChangeArrowheads="1"/>
          </p:cNvSpPr>
          <p:nvPr/>
        </p:nvSpPr>
        <p:spPr bwMode="auto">
          <a:xfrm>
            <a:off x="1116419" y="3505200"/>
            <a:ext cx="7162800" cy="461665"/>
          </a:xfrm>
          <a:prstGeom prst="rect">
            <a:avLst/>
          </a:prstGeom>
          <a:noFill/>
          <a:ln>
            <a:noFill/>
          </a:ln>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pPr>
              <a:spcBef>
                <a:spcPct val="50000"/>
              </a:spcBef>
            </a:pPr>
            <a:r>
              <a:rPr lang="en-US" altLang="en-US" sz="2400" i="1" dirty="0"/>
              <a:t>B</a:t>
            </a:r>
            <a:r>
              <a:rPr lang="en-US" altLang="en-US" sz="2400" dirty="0"/>
              <a:t> = balance at end of investment period</a:t>
            </a:r>
          </a:p>
        </p:txBody>
      </p:sp>
      <p:sp>
        <p:nvSpPr>
          <p:cNvPr id="502790" name="Text Box 6"/>
          <p:cNvSpPr txBox="1">
            <a:spLocks noChangeArrowheads="1"/>
          </p:cNvSpPr>
          <p:nvPr/>
        </p:nvSpPr>
        <p:spPr bwMode="auto">
          <a:xfrm>
            <a:off x="1116419" y="4038600"/>
            <a:ext cx="5410200" cy="461665"/>
          </a:xfrm>
          <a:prstGeom prst="rect">
            <a:avLst/>
          </a:prstGeom>
          <a:noFill/>
          <a:ln>
            <a:noFill/>
          </a:ln>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pPr>
              <a:spcBef>
                <a:spcPct val="50000"/>
              </a:spcBef>
            </a:pPr>
            <a:r>
              <a:rPr lang="en-US" altLang="en-US" sz="2400" i="1"/>
              <a:t>P</a:t>
            </a:r>
            <a:r>
              <a:rPr lang="en-US" altLang="en-US" sz="2400"/>
              <a:t> = periodic deposit amount</a:t>
            </a:r>
          </a:p>
        </p:txBody>
      </p:sp>
      <p:sp>
        <p:nvSpPr>
          <p:cNvPr id="502791" name="Text Box 7"/>
          <p:cNvSpPr txBox="1">
            <a:spLocks noChangeArrowheads="1"/>
          </p:cNvSpPr>
          <p:nvPr/>
        </p:nvSpPr>
        <p:spPr bwMode="auto">
          <a:xfrm>
            <a:off x="1192619" y="4572000"/>
            <a:ext cx="7010400" cy="461665"/>
          </a:xfrm>
          <a:prstGeom prst="rect">
            <a:avLst/>
          </a:prstGeom>
          <a:noFill/>
          <a:ln>
            <a:noFill/>
          </a:ln>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pPr>
              <a:spcBef>
                <a:spcPct val="50000"/>
              </a:spcBef>
            </a:pPr>
            <a:r>
              <a:rPr lang="en-US" altLang="en-US" sz="2400" i="1"/>
              <a:t>r</a:t>
            </a:r>
            <a:r>
              <a:rPr lang="en-US" altLang="en-US" sz="2400"/>
              <a:t> = annual interest rate expressed as decimal</a:t>
            </a:r>
          </a:p>
        </p:txBody>
      </p:sp>
      <p:sp>
        <p:nvSpPr>
          <p:cNvPr id="502792" name="Text Box 8"/>
          <p:cNvSpPr txBox="1">
            <a:spLocks noChangeArrowheads="1"/>
          </p:cNvSpPr>
          <p:nvPr/>
        </p:nvSpPr>
        <p:spPr bwMode="auto">
          <a:xfrm>
            <a:off x="1093382" y="5033665"/>
            <a:ext cx="8077200" cy="461665"/>
          </a:xfrm>
          <a:prstGeom prst="rect">
            <a:avLst/>
          </a:prstGeom>
          <a:noFill/>
          <a:ln>
            <a:noFill/>
          </a:ln>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pPr>
              <a:spcBef>
                <a:spcPct val="50000"/>
              </a:spcBef>
            </a:pPr>
            <a:r>
              <a:rPr lang="en-US" altLang="en-US" sz="2400" i="1" dirty="0"/>
              <a:t>n</a:t>
            </a:r>
            <a:r>
              <a:rPr lang="en-US" altLang="en-US" sz="2400" dirty="0"/>
              <a:t> = number of times interest is compounded annually</a:t>
            </a:r>
          </a:p>
        </p:txBody>
      </p:sp>
      <p:sp>
        <p:nvSpPr>
          <p:cNvPr id="502794" name="Text Box 10"/>
          <p:cNvSpPr txBox="1">
            <a:spLocks noChangeArrowheads="1"/>
          </p:cNvSpPr>
          <p:nvPr/>
        </p:nvSpPr>
        <p:spPr bwMode="auto">
          <a:xfrm>
            <a:off x="1192619" y="5559977"/>
            <a:ext cx="7010400" cy="461665"/>
          </a:xfrm>
          <a:prstGeom prst="rect">
            <a:avLst/>
          </a:prstGeom>
          <a:noFill/>
          <a:ln>
            <a:noFill/>
          </a:ln>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p>
            <a:pPr>
              <a:spcBef>
                <a:spcPct val="50000"/>
              </a:spcBef>
            </a:pPr>
            <a:r>
              <a:rPr lang="en-US" altLang="en-US" sz="2400" i="1" dirty="0"/>
              <a:t>t</a:t>
            </a:r>
            <a:r>
              <a:rPr lang="en-US" altLang="en-US" sz="2400" dirty="0"/>
              <a:t>  = length of investment in years</a:t>
            </a: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27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27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02790">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2791">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2792">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027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462404C8-041F-4FA6-8641-1646097F689F}" type="slidenum">
              <a:rPr lang="en-US" altLang="en-US">
                <a:solidFill>
                  <a:srgbClr val="107DBC"/>
                </a:solidFill>
              </a:rPr>
              <a:pPr/>
              <a:t>5</a:t>
            </a:fld>
            <a:endParaRPr lang="en-US" altLang="en-US">
              <a:solidFill>
                <a:srgbClr val="107DBC"/>
              </a:solidFill>
            </a:endParaRPr>
          </a:p>
        </p:txBody>
      </p:sp>
      <p:sp>
        <p:nvSpPr>
          <p:cNvPr id="400386" name="Rectangle 2"/>
          <p:cNvSpPr>
            <a:spLocks noGrp="1" noChangeArrowheads="1"/>
          </p:cNvSpPr>
          <p:nvPr>
            <p:ph type="title"/>
          </p:nvPr>
        </p:nvSpPr>
        <p:spPr>
          <a:xfrm>
            <a:off x="762000" y="457200"/>
            <a:ext cx="1981200" cy="533400"/>
          </a:xfrm>
          <a:solidFill>
            <a:srgbClr val="CC6600"/>
          </a:solidFill>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r>
              <a:rPr lang="en-US" altLang="en-US" sz="2800"/>
              <a:t>Example 1</a:t>
            </a:r>
          </a:p>
        </p:txBody>
      </p:sp>
      <p:sp>
        <p:nvSpPr>
          <p:cNvPr id="400387" name="Rectangle 3"/>
          <p:cNvSpPr>
            <a:spLocks noGrp="1" noChangeArrowheads="1"/>
          </p:cNvSpPr>
          <p:nvPr>
            <p:ph type="body" idx="1"/>
          </p:nvPr>
        </p:nvSpPr>
        <p:spPr>
          <a:xfrm>
            <a:off x="762000" y="990600"/>
            <a:ext cx="7467600" cy="4570413"/>
          </a:xfrm>
        </p:spPr>
        <p:txBody>
          <a:bodyPr/>
          <a:lstStyle/>
          <a:p>
            <a:pPr>
              <a:lnSpc>
                <a:spcPct val="90000"/>
              </a:lnSpc>
              <a:buFont typeface="Wingdings" panose="05000000000000000000" pitchFamily="2" charset="2"/>
              <a:buNone/>
            </a:pPr>
            <a:r>
              <a:rPr lang="en-US" altLang="en-US"/>
              <a:t>   </a:t>
            </a:r>
            <a:r>
              <a:rPr lang="en-US" altLang="en-US" sz="2800"/>
              <a:t> </a:t>
            </a:r>
            <a:r>
              <a:rPr lang="en-US" altLang="en-US" sz="2600"/>
              <a:t>Rich and Laura are both 45 years old. They open an account at the Rhinebeck Savings Bank with the hope that it will gain enough interest by their retirement at the age of 65. They deposit $5,000 each year into an account that pays 4.5% interest, compounded annually. What is the account balance when Rich and Laura retire?</a:t>
            </a:r>
            <a:r>
              <a:rPr lang="en-US" altLang="en-US" sz="2800"/>
              <a:t> </a:t>
            </a:r>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462404C8-041F-4FA6-8641-1646097F689F}" type="slidenum">
              <a:rPr lang="en-US" altLang="en-US">
                <a:solidFill>
                  <a:srgbClr val="107DBC"/>
                </a:solidFill>
              </a:rPr>
              <a:pPr/>
              <a:t>6</a:t>
            </a:fld>
            <a:endParaRPr lang="en-US" altLang="en-US">
              <a:solidFill>
                <a:srgbClr val="107DBC"/>
              </a:solidFill>
            </a:endParaRPr>
          </a:p>
        </p:txBody>
      </p:sp>
      <p:sp>
        <p:nvSpPr>
          <p:cNvPr id="400386" name="Rectangle 2"/>
          <p:cNvSpPr>
            <a:spLocks noGrp="1" noChangeArrowheads="1"/>
          </p:cNvSpPr>
          <p:nvPr>
            <p:ph type="title"/>
          </p:nvPr>
        </p:nvSpPr>
        <p:spPr>
          <a:xfrm>
            <a:off x="762000" y="457200"/>
            <a:ext cx="6019800" cy="533400"/>
          </a:xfrm>
          <a:solidFill>
            <a:srgbClr val="CC6600"/>
          </a:solidFill>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r>
              <a:rPr lang="en-US" altLang="en-US" sz="2800" dirty="0" smtClean="0"/>
              <a:t>Making It Easier!!</a:t>
            </a:r>
            <a:endParaRPr lang="en-US" altLang="en-US" sz="2800" dirty="0"/>
          </a:p>
        </p:txBody>
      </p:sp>
      <p:sp>
        <p:nvSpPr>
          <p:cNvPr id="400387" name="Rectangle 3"/>
          <p:cNvSpPr>
            <a:spLocks noGrp="1" noChangeArrowheads="1"/>
          </p:cNvSpPr>
          <p:nvPr>
            <p:ph type="body" idx="1"/>
          </p:nvPr>
        </p:nvSpPr>
        <p:spPr>
          <a:xfrm>
            <a:off x="762000" y="990600"/>
            <a:ext cx="8153400" cy="5334000"/>
          </a:xfrm>
        </p:spPr>
        <p:txBody>
          <a:bodyPr/>
          <a:lstStyle/>
          <a:p>
            <a:pPr>
              <a:lnSpc>
                <a:spcPct val="90000"/>
              </a:lnSpc>
              <a:buFont typeface="Wingdings" panose="05000000000000000000" pitchFamily="2" charset="2"/>
              <a:buNone/>
            </a:pPr>
            <a:r>
              <a:rPr lang="en-US" altLang="en-US" dirty="0"/>
              <a:t>   </a:t>
            </a:r>
            <a:r>
              <a:rPr lang="en-US" altLang="en-US" sz="2800" dirty="0"/>
              <a:t> </a:t>
            </a:r>
            <a:r>
              <a:rPr lang="en-US" altLang="en-US" sz="2600" dirty="0" smtClean="0"/>
              <a:t>Using the calculator:</a:t>
            </a:r>
          </a:p>
          <a:p>
            <a:pPr marL="514350" indent="-514350">
              <a:lnSpc>
                <a:spcPct val="90000"/>
              </a:lnSpc>
              <a:buFont typeface="Wingdings" panose="05000000000000000000" pitchFamily="2" charset="2"/>
              <a:buAutoNum type="arabicPeriod"/>
            </a:pPr>
            <a:r>
              <a:rPr lang="en-US" altLang="en-US" sz="2600" dirty="0" smtClean="0"/>
              <a:t>APPS </a:t>
            </a:r>
            <a:r>
              <a:rPr lang="en-US" altLang="en-US" sz="2600" dirty="0" smtClean="0">
                <a:sym typeface="Wingdings" panose="05000000000000000000" pitchFamily="2" charset="2"/>
              </a:rPr>
              <a:t> 1  1 </a:t>
            </a:r>
          </a:p>
          <a:p>
            <a:pPr marL="514350" indent="-514350">
              <a:lnSpc>
                <a:spcPct val="90000"/>
              </a:lnSpc>
              <a:buFont typeface="Wingdings" panose="05000000000000000000" pitchFamily="2" charset="2"/>
              <a:buAutoNum type="arabicPeriod"/>
            </a:pPr>
            <a:r>
              <a:rPr lang="en-US" altLang="en-US" sz="2600" dirty="0" smtClean="0">
                <a:sym typeface="Wingdings" panose="05000000000000000000" pitchFamily="2" charset="2"/>
              </a:rPr>
              <a:t>Fill:  N = number of payments</a:t>
            </a:r>
          </a:p>
          <a:p>
            <a:pPr marL="0" indent="0">
              <a:lnSpc>
                <a:spcPct val="90000"/>
              </a:lnSpc>
              <a:buNone/>
            </a:pPr>
            <a:r>
              <a:rPr lang="en-US" altLang="en-US" sz="2600" dirty="0">
                <a:sym typeface="Wingdings" panose="05000000000000000000" pitchFamily="2" charset="2"/>
              </a:rPr>
              <a:t> </a:t>
            </a:r>
            <a:r>
              <a:rPr lang="en-US" altLang="en-US" sz="2600" dirty="0" smtClean="0">
                <a:sym typeface="Wingdings" panose="05000000000000000000" pitchFamily="2" charset="2"/>
              </a:rPr>
              <a:t>             I% = annual interest rate in percent </a:t>
            </a:r>
          </a:p>
          <a:p>
            <a:pPr marL="0" indent="0">
              <a:lnSpc>
                <a:spcPct val="90000"/>
              </a:lnSpc>
              <a:buNone/>
            </a:pPr>
            <a:r>
              <a:rPr lang="en-US" altLang="en-US" sz="2600" dirty="0">
                <a:sym typeface="Wingdings" panose="05000000000000000000" pitchFamily="2" charset="2"/>
              </a:rPr>
              <a:t> </a:t>
            </a:r>
            <a:r>
              <a:rPr lang="en-US" altLang="en-US" sz="2600" dirty="0" smtClean="0">
                <a:sym typeface="Wingdings" panose="05000000000000000000" pitchFamily="2" charset="2"/>
              </a:rPr>
              <a:t>             PV = 0</a:t>
            </a:r>
          </a:p>
          <a:p>
            <a:pPr marL="0" indent="0">
              <a:lnSpc>
                <a:spcPct val="90000"/>
              </a:lnSpc>
              <a:buNone/>
            </a:pPr>
            <a:r>
              <a:rPr lang="en-US" altLang="en-US" sz="2600" dirty="0">
                <a:sym typeface="Wingdings" panose="05000000000000000000" pitchFamily="2" charset="2"/>
              </a:rPr>
              <a:t> </a:t>
            </a:r>
            <a:r>
              <a:rPr lang="en-US" altLang="en-US" sz="2600" dirty="0" smtClean="0">
                <a:sym typeface="Wingdings" panose="05000000000000000000" pitchFamily="2" charset="2"/>
              </a:rPr>
              <a:t>             PMT = Amount of regular payment as a negative</a:t>
            </a:r>
          </a:p>
          <a:p>
            <a:pPr marL="0" indent="0">
              <a:lnSpc>
                <a:spcPct val="90000"/>
              </a:lnSpc>
              <a:buNone/>
            </a:pPr>
            <a:r>
              <a:rPr lang="en-US" altLang="en-US" sz="2600" dirty="0">
                <a:sym typeface="Wingdings" panose="05000000000000000000" pitchFamily="2" charset="2"/>
              </a:rPr>
              <a:t> </a:t>
            </a:r>
            <a:r>
              <a:rPr lang="en-US" altLang="en-US" sz="2600" dirty="0" smtClean="0">
                <a:sym typeface="Wingdings" panose="05000000000000000000" pitchFamily="2" charset="2"/>
              </a:rPr>
              <a:t>             P/Y, C/Y = number of payments per year</a:t>
            </a:r>
          </a:p>
          <a:p>
            <a:pPr marL="0" indent="0">
              <a:lnSpc>
                <a:spcPct val="90000"/>
              </a:lnSpc>
              <a:buNone/>
            </a:pPr>
            <a:r>
              <a:rPr lang="en-US" altLang="en-US" sz="2600" dirty="0">
                <a:sym typeface="Wingdings" panose="05000000000000000000" pitchFamily="2" charset="2"/>
              </a:rPr>
              <a:t> </a:t>
            </a:r>
            <a:r>
              <a:rPr lang="en-US" altLang="en-US" sz="2600" dirty="0" smtClean="0">
                <a:sym typeface="Wingdings" panose="05000000000000000000" pitchFamily="2" charset="2"/>
              </a:rPr>
              <a:t>             PMT: BEGIN</a:t>
            </a:r>
          </a:p>
          <a:p>
            <a:pPr marL="0" indent="0">
              <a:lnSpc>
                <a:spcPct val="90000"/>
              </a:lnSpc>
              <a:buNone/>
            </a:pPr>
            <a:r>
              <a:rPr lang="en-US" altLang="en-US" sz="2600" dirty="0">
                <a:sym typeface="Wingdings" panose="05000000000000000000" pitchFamily="2" charset="2"/>
              </a:rPr>
              <a:t> </a:t>
            </a:r>
            <a:r>
              <a:rPr lang="en-US" altLang="en-US" sz="2600" dirty="0" smtClean="0">
                <a:sym typeface="Wingdings" panose="05000000000000000000" pitchFamily="2" charset="2"/>
              </a:rPr>
              <a:t>             FV: Clear</a:t>
            </a:r>
          </a:p>
          <a:p>
            <a:pPr marL="514350" indent="-514350">
              <a:lnSpc>
                <a:spcPct val="90000"/>
              </a:lnSpc>
              <a:buFont typeface="+mj-lt"/>
              <a:buAutoNum type="arabicPeriod" startAt="3"/>
            </a:pPr>
            <a:r>
              <a:rPr lang="en-US" altLang="en-US" sz="2600" dirty="0" smtClean="0">
                <a:sym typeface="Wingdings" panose="05000000000000000000" pitchFamily="2" charset="2"/>
              </a:rPr>
              <a:t>ALPHA  ENTER</a:t>
            </a:r>
          </a:p>
          <a:p>
            <a:pPr marL="514350" indent="-514350">
              <a:lnSpc>
                <a:spcPct val="90000"/>
              </a:lnSpc>
              <a:buFont typeface="+mj-lt"/>
              <a:buAutoNum type="arabicPeriod" startAt="3"/>
            </a:pPr>
            <a:r>
              <a:rPr lang="en-US" altLang="en-US" sz="2600" dirty="0" smtClean="0">
                <a:sym typeface="Wingdings" panose="05000000000000000000" pitchFamily="2" charset="2"/>
              </a:rPr>
              <a:t>FV now shows how much you will have at the end</a:t>
            </a:r>
            <a:endParaRPr lang="en-US" altLang="en-US" sz="2800" dirty="0"/>
          </a:p>
        </p:txBody>
      </p:sp>
    </p:spTree>
    <p:extLst>
      <p:ext uri="{BB962C8B-B14F-4D97-AF65-F5344CB8AC3E}">
        <p14:creationId xmlns:p14="http://schemas.microsoft.com/office/powerpoint/2010/main" val="2920477007"/>
      </p:ext>
    </p:extLst>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C24CA410-E991-4AB5-9182-7AE0943A1BC7}" type="slidenum">
              <a:rPr lang="en-US" altLang="en-US">
                <a:solidFill>
                  <a:srgbClr val="107DBC"/>
                </a:solidFill>
              </a:rPr>
              <a:pPr/>
              <a:t>7</a:t>
            </a:fld>
            <a:endParaRPr lang="en-US" altLang="en-US">
              <a:solidFill>
                <a:srgbClr val="107DBC"/>
              </a:solidFill>
            </a:endParaRPr>
          </a:p>
        </p:txBody>
      </p:sp>
      <p:sp>
        <p:nvSpPr>
          <p:cNvPr id="401410" name="Rectangle 2"/>
          <p:cNvSpPr>
            <a:spLocks noGrp="1" noChangeArrowheads="1"/>
          </p:cNvSpPr>
          <p:nvPr>
            <p:ph type="body" idx="1"/>
          </p:nvPr>
        </p:nvSpPr>
        <p:spPr>
          <a:xfrm>
            <a:off x="1066800" y="1020763"/>
            <a:ext cx="7162800" cy="3779837"/>
          </a:xfrm>
        </p:spPr>
        <p:txBody>
          <a:bodyPr/>
          <a:lstStyle/>
          <a:p>
            <a:pPr marL="0" indent="0">
              <a:lnSpc>
                <a:spcPct val="90000"/>
              </a:lnSpc>
              <a:buFont typeface="Wingdings" panose="05000000000000000000" pitchFamily="2" charset="2"/>
              <a:buNone/>
            </a:pPr>
            <a:r>
              <a:rPr lang="en-US" altLang="en-US" sz="2800" dirty="0"/>
              <a:t>How much more would Rich and Laura have in their account if they decide to hold off retirement for an 5 years?</a:t>
            </a:r>
          </a:p>
        </p:txBody>
      </p:sp>
      <p:sp>
        <p:nvSpPr>
          <p:cNvPr id="401411" name="Rectangle 3"/>
          <p:cNvSpPr>
            <a:spLocks noChangeArrowheads="1"/>
          </p:cNvSpPr>
          <p:nvPr/>
        </p:nvSpPr>
        <p:spPr bwMode="auto">
          <a:xfrm>
            <a:off x="533400" y="457200"/>
            <a:ext cx="800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C518C"/>
              </a:buClr>
              <a:buFont typeface="Wingdings" panose="05000000000000000000" pitchFamily="2" charset="2"/>
              <a:buChar char="l"/>
              <a:defRPr sz="3200">
                <a:solidFill>
                  <a:schemeClr val="tx1"/>
                </a:solidFill>
                <a:latin typeface="Arial Narrow" panose="020B0606020202030204" pitchFamily="34" charset="0"/>
              </a:defRPr>
            </a:lvl1pPr>
            <a:lvl2pPr marL="742950" indent="-285750">
              <a:spcBef>
                <a:spcPct val="20000"/>
              </a:spcBef>
              <a:buClr>
                <a:srgbClr val="CC3300"/>
              </a:buClr>
              <a:buFont typeface="Wingdings" panose="05000000000000000000" pitchFamily="2" charset="2"/>
              <a:buChar char="l"/>
              <a:defRPr sz="2800">
                <a:solidFill>
                  <a:schemeClr val="tx1"/>
                </a:solidFill>
                <a:latin typeface="Arial Narrow" panose="020B0606020202030204" pitchFamily="34" charset="0"/>
              </a:defRPr>
            </a:lvl2pPr>
            <a:lvl3pPr marL="1143000" indent="-228600">
              <a:spcBef>
                <a:spcPct val="20000"/>
              </a:spcBef>
              <a:buClr>
                <a:srgbClr val="3C518C"/>
              </a:buClr>
              <a:buFont typeface="Wingdings" panose="05000000000000000000" pitchFamily="2" charset="2"/>
              <a:buChar char="l"/>
              <a:defRPr sz="2400">
                <a:solidFill>
                  <a:schemeClr val="tx1"/>
                </a:solidFill>
                <a:latin typeface="Arial Narrow" panose="020B0606020202030204" pitchFamily="34" charset="0"/>
              </a:defRPr>
            </a:lvl3pPr>
            <a:lvl4pPr marL="1600200" indent="-228600">
              <a:spcBef>
                <a:spcPct val="20000"/>
              </a:spcBef>
              <a:buClr>
                <a:srgbClr val="CC3300"/>
              </a:buClr>
              <a:buFont typeface="Wingdings" panose="05000000000000000000" pitchFamily="2" charset="2"/>
              <a:buChar char="l"/>
              <a:defRPr sz="2000">
                <a:solidFill>
                  <a:schemeClr val="tx1"/>
                </a:solidFill>
                <a:latin typeface="Arial Narrow" panose="020B0606020202030204" pitchFamily="34" charset="0"/>
              </a:defRPr>
            </a:lvl4pPr>
            <a:lvl5pPr marL="2057400" indent="-228600">
              <a:spcBef>
                <a:spcPct val="20000"/>
              </a:spcBef>
              <a:buClr>
                <a:srgbClr val="3C518C"/>
              </a:buClr>
              <a:buFont typeface="Wingdings" panose="05000000000000000000" pitchFamily="2" charset="2"/>
              <a:buChar char="l"/>
              <a:defRPr sz="2000">
                <a:solidFill>
                  <a:schemeClr val="tx1"/>
                </a:solidFill>
                <a:latin typeface="Arial Narrow" panose="020B0606020202030204" pitchFamily="34" charset="0"/>
              </a:defRPr>
            </a:lvl5pPr>
            <a:lvl6pPr marL="25146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6pPr>
            <a:lvl7pPr marL="29718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7pPr>
            <a:lvl8pPr marL="34290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8pPr>
            <a:lvl9pPr marL="38862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9pPr>
          </a:lstStyle>
          <a:p>
            <a:pPr lvl="1">
              <a:buClr>
                <a:srgbClr val="336600"/>
              </a:buClr>
              <a:buFont typeface="Wingdings 2" panose="05020102010507070707" pitchFamily="18" charset="2"/>
              <a:buNone/>
            </a:pPr>
            <a:r>
              <a:rPr lang="en-US" altLang="en-US" sz="3000" b="1"/>
              <a:t>CHECK </a:t>
            </a:r>
            <a:r>
              <a:rPr lang="en-US" altLang="en-US" sz="3000" b="1">
                <a:solidFill>
                  <a:schemeClr val="tx2"/>
                </a:solidFill>
              </a:rPr>
              <a:t>YOUR UNDERSTANDING</a:t>
            </a:r>
          </a:p>
        </p:txBody>
      </p:sp>
      <p:pic>
        <p:nvPicPr>
          <p:cNvPr id="401412" name="Picture 4"/>
          <p:cNvPicPr>
            <a:picLocks noChangeAspect="1" noChangeArrowheads="1"/>
          </p:cNvPicPr>
          <p:nvPr/>
        </p:nvPicPr>
        <p:blipFill>
          <a:blip r:embed="rId2">
            <a:extLst>
              <a:ext uri="{28A0092B-C50C-407E-A947-70E740481C1C}">
                <a14:useLocalDpi xmlns:a14="http://schemas.microsoft.com/office/drawing/2010/main" val="0"/>
              </a:ext>
            </a:extLst>
          </a:blip>
          <a:srcRect l="16978" t="72749" r="81927" b="25250"/>
          <a:stretch>
            <a:fillRect/>
          </a:stretch>
        </p:blipFill>
        <p:spPr bwMode="auto">
          <a:xfrm>
            <a:off x="609600" y="533400"/>
            <a:ext cx="400050" cy="457200"/>
          </a:xfrm>
          <a:prstGeom prst="rect">
            <a:avLst/>
          </a:prstGeom>
          <a:noFill/>
          <a:ln>
            <a:noFill/>
          </a:ln>
          <a:effectLst/>
          <a:extLst>
            <a:ext uri="{909E8E84-426E-40DD-AFC4-6F175D3DCCD1}">
              <a14:hiddenFill xmlns:a14="http://schemas.microsoft.com/office/drawing/2010/main">
                <a:solidFill>
                  <a:srgbClr val="FFB871">
                    <a:alpha val="3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4C20DEB4-4E52-4B0B-AD33-E1824580223D}" type="slidenum">
              <a:rPr lang="en-US" altLang="en-US">
                <a:solidFill>
                  <a:srgbClr val="107DBC"/>
                </a:solidFill>
              </a:rPr>
              <a:pPr/>
              <a:t>8</a:t>
            </a:fld>
            <a:endParaRPr lang="en-US" altLang="en-US">
              <a:solidFill>
                <a:srgbClr val="107DBC"/>
              </a:solidFill>
            </a:endParaRPr>
          </a:p>
        </p:txBody>
      </p:sp>
      <p:sp>
        <p:nvSpPr>
          <p:cNvPr id="402434" name="Rectangle 2"/>
          <p:cNvSpPr>
            <a:spLocks noGrp="1" noChangeArrowheads="1"/>
          </p:cNvSpPr>
          <p:nvPr>
            <p:ph type="title"/>
          </p:nvPr>
        </p:nvSpPr>
        <p:spPr>
          <a:xfrm>
            <a:off x="762000" y="457200"/>
            <a:ext cx="1981200" cy="533400"/>
          </a:xfrm>
          <a:solidFill>
            <a:srgbClr val="CC6600"/>
          </a:solidFill>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r>
              <a:rPr lang="en-US" altLang="en-US" sz="2800"/>
              <a:t>Example 2</a:t>
            </a:r>
          </a:p>
        </p:txBody>
      </p:sp>
      <p:sp>
        <p:nvSpPr>
          <p:cNvPr id="402435" name="Rectangle 3"/>
          <p:cNvSpPr>
            <a:spLocks noGrp="1" noChangeArrowheads="1"/>
          </p:cNvSpPr>
          <p:nvPr>
            <p:ph type="body" idx="1"/>
          </p:nvPr>
        </p:nvSpPr>
        <p:spPr>
          <a:xfrm>
            <a:off x="762000" y="990600"/>
            <a:ext cx="7772400" cy="4570413"/>
          </a:xfrm>
        </p:spPr>
        <p:txBody>
          <a:bodyPr/>
          <a:lstStyle/>
          <a:p>
            <a:pPr indent="-285750">
              <a:lnSpc>
                <a:spcPct val="90000"/>
              </a:lnSpc>
              <a:buFont typeface="Wingdings" panose="05000000000000000000" pitchFamily="2" charset="2"/>
              <a:buNone/>
            </a:pPr>
            <a:r>
              <a:rPr lang="en-US" altLang="en-US"/>
              <a:t>   </a:t>
            </a:r>
            <a:r>
              <a:rPr lang="en-US" altLang="en-US" sz="2800"/>
              <a:t>How much interest will Rich and Laura earn over the 20-year period?  </a:t>
            </a:r>
          </a:p>
        </p:txBody>
      </p: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r>
              <a:rPr lang="en-US" altLang="en-US"/>
              <a:t>  </a:t>
            </a:r>
            <a:r>
              <a:rPr lang="en-US" altLang="en-US">
                <a:solidFill>
                  <a:srgbClr val="107DBC"/>
                </a:solidFill>
              </a:rPr>
              <a:t>Slide</a:t>
            </a:r>
            <a:r>
              <a:rPr lang="en-US" altLang="en-US" b="1">
                <a:solidFill>
                  <a:srgbClr val="107DBC"/>
                </a:solidFill>
                <a:effectLst>
                  <a:outerShdw blurRad="38100" dist="38100" dir="2700000" algn="tl">
                    <a:srgbClr val="FFFFFF"/>
                  </a:outerShdw>
                </a:effectLst>
              </a:rPr>
              <a:t> </a:t>
            </a:r>
            <a:fld id="{9D05151A-3AF4-4060-A9EC-DE1ADC4D7AD6}" type="slidenum">
              <a:rPr lang="en-US" altLang="en-US">
                <a:solidFill>
                  <a:srgbClr val="107DBC"/>
                </a:solidFill>
              </a:rPr>
              <a:pPr/>
              <a:t>9</a:t>
            </a:fld>
            <a:endParaRPr lang="en-US" altLang="en-US">
              <a:solidFill>
                <a:srgbClr val="107DBC"/>
              </a:solidFill>
            </a:endParaRPr>
          </a:p>
        </p:txBody>
      </p:sp>
      <p:sp>
        <p:nvSpPr>
          <p:cNvPr id="403458" name="Rectangle 2"/>
          <p:cNvSpPr>
            <a:spLocks noGrp="1" noChangeArrowheads="1"/>
          </p:cNvSpPr>
          <p:nvPr>
            <p:ph type="body" idx="1"/>
          </p:nvPr>
        </p:nvSpPr>
        <p:spPr>
          <a:xfrm>
            <a:off x="1066800" y="1020763"/>
            <a:ext cx="7162800" cy="3779837"/>
          </a:xfrm>
        </p:spPr>
        <p:txBody>
          <a:bodyPr/>
          <a:lstStyle/>
          <a:p>
            <a:pPr marL="0" indent="0">
              <a:lnSpc>
                <a:spcPct val="90000"/>
              </a:lnSpc>
              <a:buFont typeface="Wingdings" panose="05000000000000000000" pitchFamily="2" charset="2"/>
              <a:buNone/>
            </a:pPr>
            <a:r>
              <a:rPr lang="en-US" altLang="en-US" sz="2800" dirty="0"/>
              <a:t>Use previous Check Your Understanding. How much more interest would Rich and Laura earn by retiring after 25 years?</a:t>
            </a:r>
          </a:p>
        </p:txBody>
      </p:sp>
      <p:sp>
        <p:nvSpPr>
          <p:cNvPr id="403459" name="Rectangle 3"/>
          <p:cNvSpPr>
            <a:spLocks noChangeArrowheads="1"/>
          </p:cNvSpPr>
          <p:nvPr/>
        </p:nvSpPr>
        <p:spPr bwMode="auto">
          <a:xfrm>
            <a:off x="533400" y="457200"/>
            <a:ext cx="800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C518C"/>
              </a:buClr>
              <a:buFont typeface="Wingdings" panose="05000000000000000000" pitchFamily="2" charset="2"/>
              <a:buChar char="l"/>
              <a:defRPr sz="3200">
                <a:solidFill>
                  <a:schemeClr val="tx1"/>
                </a:solidFill>
                <a:latin typeface="Arial Narrow" panose="020B0606020202030204" pitchFamily="34" charset="0"/>
              </a:defRPr>
            </a:lvl1pPr>
            <a:lvl2pPr marL="742950" indent="-285750">
              <a:spcBef>
                <a:spcPct val="20000"/>
              </a:spcBef>
              <a:buClr>
                <a:srgbClr val="CC3300"/>
              </a:buClr>
              <a:buFont typeface="Wingdings" panose="05000000000000000000" pitchFamily="2" charset="2"/>
              <a:buChar char="l"/>
              <a:defRPr sz="2800">
                <a:solidFill>
                  <a:schemeClr val="tx1"/>
                </a:solidFill>
                <a:latin typeface="Arial Narrow" panose="020B0606020202030204" pitchFamily="34" charset="0"/>
              </a:defRPr>
            </a:lvl2pPr>
            <a:lvl3pPr marL="1143000" indent="-228600">
              <a:spcBef>
                <a:spcPct val="20000"/>
              </a:spcBef>
              <a:buClr>
                <a:srgbClr val="3C518C"/>
              </a:buClr>
              <a:buFont typeface="Wingdings" panose="05000000000000000000" pitchFamily="2" charset="2"/>
              <a:buChar char="l"/>
              <a:defRPr sz="2400">
                <a:solidFill>
                  <a:schemeClr val="tx1"/>
                </a:solidFill>
                <a:latin typeface="Arial Narrow" panose="020B0606020202030204" pitchFamily="34" charset="0"/>
              </a:defRPr>
            </a:lvl3pPr>
            <a:lvl4pPr marL="1600200" indent="-228600">
              <a:spcBef>
                <a:spcPct val="20000"/>
              </a:spcBef>
              <a:buClr>
                <a:srgbClr val="CC3300"/>
              </a:buClr>
              <a:buFont typeface="Wingdings" panose="05000000000000000000" pitchFamily="2" charset="2"/>
              <a:buChar char="l"/>
              <a:defRPr sz="2000">
                <a:solidFill>
                  <a:schemeClr val="tx1"/>
                </a:solidFill>
                <a:latin typeface="Arial Narrow" panose="020B0606020202030204" pitchFamily="34" charset="0"/>
              </a:defRPr>
            </a:lvl4pPr>
            <a:lvl5pPr marL="2057400" indent="-228600">
              <a:spcBef>
                <a:spcPct val="20000"/>
              </a:spcBef>
              <a:buClr>
                <a:srgbClr val="3C518C"/>
              </a:buClr>
              <a:buFont typeface="Wingdings" panose="05000000000000000000" pitchFamily="2" charset="2"/>
              <a:buChar char="l"/>
              <a:defRPr sz="2000">
                <a:solidFill>
                  <a:schemeClr val="tx1"/>
                </a:solidFill>
                <a:latin typeface="Arial Narrow" panose="020B0606020202030204" pitchFamily="34" charset="0"/>
              </a:defRPr>
            </a:lvl5pPr>
            <a:lvl6pPr marL="25146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6pPr>
            <a:lvl7pPr marL="29718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7pPr>
            <a:lvl8pPr marL="34290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8pPr>
            <a:lvl9pPr marL="3886200" indent="-228600" fontAlgn="base">
              <a:spcBef>
                <a:spcPct val="20000"/>
              </a:spcBef>
              <a:spcAft>
                <a:spcPct val="0"/>
              </a:spcAft>
              <a:buClr>
                <a:srgbClr val="3C518C"/>
              </a:buClr>
              <a:buFont typeface="Wingdings" panose="05000000000000000000" pitchFamily="2" charset="2"/>
              <a:buChar char="l"/>
              <a:defRPr sz="2000">
                <a:solidFill>
                  <a:schemeClr val="tx1"/>
                </a:solidFill>
                <a:latin typeface="Arial Narrow" panose="020B0606020202030204" pitchFamily="34" charset="0"/>
              </a:defRPr>
            </a:lvl9pPr>
          </a:lstStyle>
          <a:p>
            <a:pPr lvl="1">
              <a:buClr>
                <a:srgbClr val="336600"/>
              </a:buClr>
              <a:buFont typeface="Wingdings 2" panose="05020102010507070707" pitchFamily="18" charset="2"/>
              <a:buNone/>
            </a:pPr>
            <a:r>
              <a:rPr lang="en-US" altLang="en-US" sz="3000" b="1"/>
              <a:t>CHECK </a:t>
            </a:r>
            <a:r>
              <a:rPr lang="en-US" altLang="en-US" sz="3000" b="1">
                <a:solidFill>
                  <a:schemeClr val="tx2"/>
                </a:solidFill>
              </a:rPr>
              <a:t>YOUR UNDERSTANDING</a:t>
            </a:r>
          </a:p>
        </p:txBody>
      </p:sp>
      <p:pic>
        <p:nvPicPr>
          <p:cNvPr id="403460" name="Picture 4"/>
          <p:cNvPicPr>
            <a:picLocks noChangeAspect="1" noChangeArrowheads="1"/>
          </p:cNvPicPr>
          <p:nvPr/>
        </p:nvPicPr>
        <p:blipFill>
          <a:blip r:embed="rId2">
            <a:extLst>
              <a:ext uri="{28A0092B-C50C-407E-A947-70E740481C1C}">
                <a14:useLocalDpi xmlns:a14="http://schemas.microsoft.com/office/drawing/2010/main" val="0"/>
              </a:ext>
            </a:extLst>
          </a:blip>
          <a:srcRect l="16978" t="72749" r="81927" b="25250"/>
          <a:stretch>
            <a:fillRect/>
          </a:stretch>
        </p:blipFill>
        <p:spPr bwMode="auto">
          <a:xfrm>
            <a:off x="609600" y="533400"/>
            <a:ext cx="400050" cy="457200"/>
          </a:xfrm>
          <a:prstGeom prst="rect">
            <a:avLst/>
          </a:prstGeom>
          <a:noFill/>
          <a:ln>
            <a:noFill/>
          </a:ln>
          <a:effectLst/>
          <a:extLst>
            <a:ext uri="{909E8E84-426E-40DD-AFC4-6F175D3DCCD1}">
              <a14:hiddenFill xmlns:a14="http://schemas.microsoft.com/office/drawing/2010/main">
                <a:solidFill>
                  <a:srgbClr val="FFB871">
                    <a:alpha val="3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over dir="u"/>
  </p:transition>
</p:sld>
</file>

<file path=ppt/theme/theme1.xml><?xml version="1.0" encoding="utf-8"?>
<a:theme xmlns:a="http://schemas.openxmlformats.org/drawingml/2006/main" name="2002-04-20">
  <a:themeElements>
    <a:clrScheme name="2002-04-20 8">
      <a:dk1>
        <a:srgbClr val="000000"/>
      </a:dk1>
      <a:lt1>
        <a:srgbClr val="E0EDF0"/>
      </a:lt1>
      <a:dk2>
        <a:srgbClr val="003366"/>
      </a:dk2>
      <a:lt2>
        <a:srgbClr val="808080"/>
      </a:lt2>
      <a:accent1>
        <a:srgbClr val="FFCC00"/>
      </a:accent1>
      <a:accent2>
        <a:srgbClr val="FF0000"/>
      </a:accent2>
      <a:accent3>
        <a:srgbClr val="EDF4F6"/>
      </a:accent3>
      <a:accent4>
        <a:srgbClr val="000000"/>
      </a:accent4>
      <a:accent5>
        <a:srgbClr val="FFE2AA"/>
      </a:accent5>
      <a:accent6>
        <a:srgbClr val="E70000"/>
      </a:accent6>
      <a:hlink>
        <a:srgbClr val="0066CC"/>
      </a:hlink>
      <a:folHlink>
        <a:srgbClr val="008000"/>
      </a:folHlink>
    </a:clrScheme>
    <a:fontScheme name="2002-04-20">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107763" dir="2700000" algn="ctr" rotWithShape="0">
            <a:schemeClr val="bg2"/>
          </a:outerShdw>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noFill/>
        <a:ln>
          <a:noFill/>
        </a:ln>
        <a:effectLst>
          <a:outerShdw dist="107763" dir="2700000" algn="ctr" rotWithShape="0">
            <a:schemeClr val="bg2"/>
          </a:outerShdw>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2002-04-2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02-04-2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2-04-2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02-04-2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02-04-2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02-04-2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02-04-2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002-04-20 8">
        <a:dk1>
          <a:srgbClr val="000000"/>
        </a:dk1>
        <a:lt1>
          <a:srgbClr val="E0EDF0"/>
        </a:lt1>
        <a:dk2>
          <a:srgbClr val="003366"/>
        </a:dk2>
        <a:lt2>
          <a:srgbClr val="808080"/>
        </a:lt2>
        <a:accent1>
          <a:srgbClr val="FFCC00"/>
        </a:accent1>
        <a:accent2>
          <a:srgbClr val="FF0000"/>
        </a:accent2>
        <a:accent3>
          <a:srgbClr val="EDF4F6"/>
        </a:accent3>
        <a:accent4>
          <a:srgbClr val="000000"/>
        </a:accent4>
        <a:accent5>
          <a:srgbClr val="FFE2AA"/>
        </a:accent5>
        <a:accent6>
          <a:srgbClr val="E70000"/>
        </a:accent6>
        <a:hlink>
          <a:srgbClr val="0066CC"/>
        </a:hlink>
        <a:folHlink>
          <a:srgbClr val="008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107763" dir="2700000" algn="ctr" rotWithShape="0">
            <a:schemeClr val="bg2"/>
          </a:outerShdw>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noFill/>
        <a:ln>
          <a:noFill/>
        </a:ln>
        <a:effectLst>
          <a:outerShdw dist="107763" dir="2700000" algn="ctr" rotWithShape="0">
            <a:schemeClr val="bg2"/>
          </a:outerShdw>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107763" dir="2700000" algn="ctr" rotWithShape="0">
            <a:schemeClr val="bg2"/>
          </a:outerShdw>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noFill/>
        <a:ln>
          <a:noFill/>
        </a:ln>
        <a:effectLst>
          <a:outerShdw dist="107763" dir="2700000" algn="ctr" rotWithShape="0">
            <a:schemeClr val="bg2"/>
          </a:outerShdw>
        </a:effectLst>
        <a:extLst>
          <a:ext uri="{909E8E84-426E-40DD-AFC4-6F175D3DCCD1}">
            <a14:hiddenFill xmlns:a14="http://schemas.microsoft.com/office/drawing/2010/main">
              <a:solidFill>
                <a:srgbClr val="3C518C"/>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ts val="60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C:\WINDOWS\Application Data\Microsoft\Templates\2002-04-20.pot</Template>
  <TotalTime>3825</TotalTime>
  <Words>528</Words>
  <Application>Microsoft Office PowerPoint</Application>
  <PresentationFormat>On-screen Show (4:3)</PresentationFormat>
  <Paragraphs>65</Paragraphs>
  <Slides>12</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22" baseType="lpstr">
      <vt:lpstr>Arial Black</vt:lpstr>
      <vt:lpstr>Wingdings 2</vt:lpstr>
      <vt:lpstr>Times New Roman</vt:lpstr>
      <vt:lpstr>Arial Narrow</vt:lpstr>
      <vt:lpstr>Arial</vt:lpstr>
      <vt:lpstr>Wingdings</vt:lpstr>
      <vt:lpstr>2002-04-20</vt:lpstr>
      <vt:lpstr>Custom Design</vt:lpstr>
      <vt:lpstr>1_Custom Design</vt:lpstr>
      <vt:lpstr>Equation</vt:lpstr>
      <vt:lpstr>PowerPoint Presentation</vt:lpstr>
      <vt:lpstr>3-7 FUTURE VALUE OF INVESTMENTS</vt:lpstr>
      <vt:lpstr>PowerPoint Presentation</vt:lpstr>
      <vt:lpstr>Future value of a periodic deposit investment</vt:lpstr>
      <vt:lpstr>Example 1</vt:lpstr>
      <vt:lpstr>Making It Easier!!</vt:lpstr>
      <vt:lpstr>PowerPoint Presentation</vt:lpstr>
      <vt:lpstr>Example 2</vt:lpstr>
      <vt:lpstr>PowerPoint Presentation</vt:lpstr>
      <vt:lpstr>EXAMPLE 3</vt:lpstr>
      <vt:lpstr>PowerPoint Presentation</vt:lpstr>
      <vt:lpstr>EXAMPLE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Algebra</dc:title>
  <dc:creator>M. EPSTEIN</dc:creator>
  <cp:lastModifiedBy>Bruce Nicol</cp:lastModifiedBy>
  <cp:revision>431</cp:revision>
  <dcterms:created xsi:type="dcterms:W3CDTF">2002-04-20T20:58:21Z</dcterms:created>
  <dcterms:modified xsi:type="dcterms:W3CDTF">2017-01-30T12:37:54Z</dcterms:modified>
</cp:coreProperties>
</file>