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86" r:id="rId2"/>
    <p:sldId id="261" r:id="rId3"/>
    <p:sldId id="263" r:id="rId4"/>
    <p:sldId id="269" r:id="rId5"/>
    <p:sldId id="272" r:id="rId6"/>
    <p:sldId id="266" r:id="rId7"/>
    <p:sldId id="280" r:id="rId8"/>
    <p:sldId id="273" r:id="rId9"/>
    <p:sldId id="274" r:id="rId10"/>
    <p:sldId id="275" r:id="rId11"/>
    <p:sldId id="276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5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6FBFEF4C-C4F3-433E-BF1A-B8EFC244C0BA}" type="datetime1">
              <a:rPr lang="en-US"/>
              <a:pPr>
                <a:defRPr/>
              </a:pPr>
              <a:t>8/4/2016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8C392F-D146-4964-A00D-7044534AB2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2617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pitchFamily="-11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0C4F2470-23B9-43D9-972C-4992C542A044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611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0E8FBAD-4124-435B-B01F-28E76D565331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069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18ABA2B-F7F3-4C81-B777-31B220A67729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34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ADBC15E-3BD9-4250-837E-C6858EA61CE9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312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01BC3DDA-7AD4-463F-BF3F-5A0A63042F6F}" type="datetime1">
              <a:rPr lang="en-US"/>
              <a:pPr>
                <a:defRPr/>
              </a:pPr>
              <a:t>8/4/2016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E5DC1-E3F9-4921-ACF8-923BECB6BFFE}" type="datetime1">
              <a:rPr lang="en-US"/>
              <a:pPr>
                <a:defRPr/>
              </a:pPr>
              <a:t>8/4/2016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DB5989A8-C6D4-41F0-AF09-3583AAAE50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8699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5FD9E-297F-42BB-81DD-C59C35B9277D}" type="datetime1">
              <a:rPr lang="en-US"/>
              <a:pPr>
                <a:defRPr/>
              </a:pPr>
              <a:t>8/4/2016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F9315-550B-4861-8F2A-4F9772DA63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6151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4FD63-CB52-402A-83C1-E2E46DBA746F}" type="datetime1">
              <a:rPr lang="en-US"/>
              <a:pPr>
                <a:defRPr/>
              </a:pPr>
              <a:t>8/4/2016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F5A9E-073F-4926-B111-37E2ED6951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5835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0CB7A-096F-4C07-9F13-28FD4BCC142E}" type="datetime1">
              <a:rPr lang="en-US"/>
              <a:pPr>
                <a:defRPr/>
              </a:pPr>
              <a:t>8/4/2016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10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3989388" y="3370263"/>
            <a:ext cx="2206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D876F-5F03-4ED0-A22E-321439DBC03A}" type="datetime1">
              <a:rPr lang="en-US"/>
              <a:pPr>
                <a:defRPr/>
              </a:pPr>
              <a:t>8/4/2016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91D4A-7AD4-450E-B5EB-B4D398496F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5654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327025" y="4632325"/>
            <a:ext cx="220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609C3-8E82-41FE-B63C-32E05C5C0FB0}" type="datetime1">
              <a:rPr lang="en-US"/>
              <a:pPr>
                <a:defRPr/>
              </a:pPr>
              <a:t>8/4/2016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A8066-4960-40D8-BAD8-F4A1CDB58B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99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2522421-42C8-496C-B25D-D09F811958A3}" type="datetime1">
              <a:rPr lang="en-US"/>
              <a:pPr>
                <a:defRPr/>
              </a:pPr>
              <a:t>8/4/2016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48D191CA-B983-4E0F-AEBD-19BB26CEB3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4440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6A278F0-F6FF-429E-8045-87437D53F4CE}" type="datetime1">
              <a:rPr lang="en-US"/>
              <a:pPr>
                <a:defRPr/>
              </a:pPr>
              <a:t>8/4/2016</a:t>
            </a:fld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276FCACA-0047-4504-AE15-80BE740B32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27228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749800" y="3370263"/>
            <a:ext cx="220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CF4D0-1424-482F-9F95-EC61826ABF20}" type="datetime1">
              <a:rPr lang="en-US"/>
              <a:pPr>
                <a:defRPr/>
              </a:pPr>
              <a:t>8/4/2016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B8A28276-CD4B-43A2-9D83-04146BB7FF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05731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00BE2-606F-438E-A43E-D8C2EE8C8B4B}" type="datetime1">
              <a:rPr lang="en-US"/>
              <a:pPr>
                <a:defRPr/>
              </a:pPr>
              <a:t>8/4/2016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17893-55EC-4BC5-A728-106E01CE0E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776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1136B-8960-4D15-AD50-66E61DDFA9B1}" type="datetime1">
              <a:rPr lang="en-US"/>
              <a:pPr>
                <a:defRPr/>
              </a:pPr>
              <a:t>8/4/2016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10B25-84B8-4275-A219-957BA536FF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947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 rot="16200000">
            <a:off x="8593932" y="561181"/>
            <a:ext cx="2603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35255-3190-4E75-BEDC-DECBE569E218}" type="datetime1">
              <a:rPr lang="en-US"/>
              <a:pPr>
                <a:defRPr/>
              </a:pPr>
              <a:t>8/4/2016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89B1F-0C46-40C0-B1ED-CE7E0398B8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003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E83A6-BB5B-48D1-8D2F-FE19A9F75CE7}" type="datetime1">
              <a:rPr lang="en-US"/>
              <a:pPr>
                <a:defRPr/>
              </a:pPr>
              <a:t>8/4/2016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01DBF-1EA7-408D-A342-98B9354E0C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500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F910F8D-9422-4590-A22B-316BD107FFB0}" type="datetime1">
              <a:rPr lang="en-US"/>
              <a:pPr>
                <a:defRPr/>
              </a:pPr>
              <a:t>8/4/2016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35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2003425" y="3111500"/>
            <a:ext cx="26035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F23BB27-EC95-4883-B6A4-011AED99D63B}" type="datetime1">
              <a:rPr lang="en-US"/>
              <a:pPr>
                <a:defRPr/>
              </a:pPr>
              <a:t>8/4/2016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fld id="{D06DC0E9-B11B-49F4-91E3-4D1DDB0B05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6908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F44FC-6073-4E2B-B74E-1B40B7A43753}" type="datetime1">
              <a:rPr lang="en-US"/>
              <a:pPr>
                <a:defRPr/>
              </a:pPr>
              <a:t>8/4/2016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A9CE5-AC7C-4BBD-A03B-FB7F9BBEC2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80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48FD9-CA62-4E23-BEA1-41591BB4257F}" type="datetime1">
              <a:rPr lang="en-US"/>
              <a:pPr>
                <a:defRPr/>
              </a:pPr>
              <a:t>8/4/2016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DEE11-9349-4BF0-834F-92B596F9F7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0572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D5F62-739E-41FC-8354-9946B0CDCDE3}" type="datetime1">
              <a:rPr lang="en-US"/>
              <a:pPr>
                <a:defRPr/>
              </a:pPr>
              <a:t>8/4/2016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C0EF0CA-5350-49B2-BB6F-78185F6B27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2750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96934-D6B6-463B-BF72-1234C9E52C42}" type="datetime1">
              <a:rPr lang="en-US"/>
              <a:pPr>
                <a:defRPr/>
              </a:pPr>
              <a:t>8/4/2016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BEEA0552-CFE6-423D-9AAC-06E0BE3CD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43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595959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3D13179F-5CEE-42A2-B6B4-4BB682BF60B9}" type="datetime1">
              <a:rPr lang="en-US"/>
              <a:pPr>
                <a:defRPr/>
              </a:pPr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AE762917-C9ED-4897-A0AB-A4CC0D91989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  <p:sldLayoutId id="2147484272" r:id="rId12"/>
    <p:sldLayoutId id="2147484273" r:id="rId13"/>
    <p:sldLayoutId id="2147484274" r:id="rId14"/>
    <p:sldLayoutId id="2147484275" r:id="rId15"/>
    <p:sldLayoutId id="2147484276" r:id="rId16"/>
    <p:sldLayoutId id="2147484277" r:id="rId17"/>
    <p:sldLayoutId id="2147484278" r:id="rId18"/>
    <p:sldLayoutId id="2147484279" r:id="rId19"/>
    <p:sldLayoutId id="2147484280" r:id="rId2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pitchFamily="-111" charset="0"/>
          <a:ea typeface="MS PGothic" panose="020B0600070205080204" pitchFamily="34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pitchFamily="-111" charset="0"/>
          <a:ea typeface="MS PGothic" panose="020B0600070205080204" pitchFamily="34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pitchFamily="-111" charset="0"/>
          <a:ea typeface="MS PGothic" panose="020B0600070205080204" pitchFamily="34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pitchFamily="-111" charset="0"/>
          <a:ea typeface="MS PGothic" panose="020B0600070205080204" pitchFamily="34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000" kern="1200">
          <a:solidFill>
            <a:srgbClr val="595959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C7EEEC"/>
        </a:buClr>
        <a:buSzPct val="75000"/>
        <a:buFont typeface="Wingdings" panose="05000000000000000000" pitchFamily="2" charset="2"/>
        <a:buChar char="n"/>
        <a:defRPr sz="2800" kern="1200">
          <a:solidFill>
            <a:srgbClr val="595959"/>
          </a:solidFill>
          <a:latin typeface="+mn-lt"/>
          <a:ea typeface="MS PGothic" panose="020B0600070205080204" pitchFamily="34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400" kern="1200">
          <a:solidFill>
            <a:srgbClr val="595959"/>
          </a:solidFill>
          <a:latin typeface="+mn-lt"/>
          <a:ea typeface="MS PGothic" panose="020B0600070205080204" pitchFamily="34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C7EEEC"/>
        </a:buClr>
        <a:buSzPct val="75000"/>
        <a:buFont typeface="Wingdings" panose="05000000000000000000" pitchFamily="2" charset="2"/>
        <a:buChar char="n"/>
        <a:defRPr sz="2000" kern="1200">
          <a:solidFill>
            <a:srgbClr val="595959"/>
          </a:solidFill>
          <a:latin typeface="+mn-lt"/>
          <a:ea typeface="MS PGothic" panose="020B0600070205080204" pitchFamily="34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000" kern="1200">
          <a:solidFill>
            <a:srgbClr val="595959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98475" y="79407"/>
            <a:ext cx="7556500" cy="1116012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E81F30"/>
                </a:solidFill>
              </a:rPr>
              <a:t>Warmup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15900" y="3565525"/>
            <a:ext cx="8847138" cy="3292475"/>
          </a:xfrm>
        </p:spPr>
        <p:txBody>
          <a:bodyPr/>
          <a:lstStyle/>
          <a:p>
            <a:pPr marL="514350" indent="-514350">
              <a:buClr>
                <a:schemeClr val="tx1"/>
              </a:buClr>
              <a:buFont typeface="Arial" panose="020B0604020202020204" pitchFamily="34" charset="0"/>
              <a:buAutoNum type="arabicPeriod"/>
            </a:pPr>
            <a:r>
              <a:rPr lang="en-US" altLang="en-US" sz="2800" dirty="0" smtClean="0"/>
              <a:t>Find the marginal distribution for </a:t>
            </a:r>
            <a:r>
              <a:rPr lang="en-US" altLang="en-US" sz="2800" dirty="0" smtClean="0"/>
              <a:t>age group.</a:t>
            </a:r>
            <a:endParaRPr lang="en-US" altLang="en-US" sz="2800" dirty="0" smtClean="0"/>
          </a:p>
          <a:p>
            <a:pPr marL="514350" indent="-514350">
              <a:buClr>
                <a:schemeClr val="tx1"/>
              </a:buClr>
              <a:buFont typeface="Arial" panose="020B0604020202020204" pitchFamily="34" charset="0"/>
              <a:buAutoNum type="arabicPeriod"/>
            </a:pPr>
            <a:r>
              <a:rPr lang="en-US" altLang="en-US" sz="2800" dirty="0" smtClean="0"/>
              <a:t>What is the conditional distribution of </a:t>
            </a:r>
            <a:r>
              <a:rPr lang="en-US" altLang="en-US" sz="2800" dirty="0" smtClean="0"/>
              <a:t>education level </a:t>
            </a:r>
            <a:r>
              <a:rPr lang="en-US" altLang="en-US" sz="2800" dirty="0" smtClean="0"/>
              <a:t>among </a:t>
            </a:r>
            <a:r>
              <a:rPr lang="en-US" altLang="en-US" sz="2800" dirty="0" smtClean="0"/>
              <a:t>55 and over?</a:t>
            </a:r>
            <a:endParaRPr lang="en-US" altLang="en-US" sz="2800" dirty="0" smtClean="0"/>
          </a:p>
          <a:p>
            <a:pPr marL="514350" indent="-514350">
              <a:buClr>
                <a:schemeClr val="tx1"/>
              </a:buClr>
              <a:buFont typeface="Arial" panose="020B0604020202020204" pitchFamily="34" charset="0"/>
              <a:buAutoNum type="arabicPeriod"/>
            </a:pPr>
            <a:r>
              <a:rPr lang="en-US" altLang="en-US" sz="2800" dirty="0" smtClean="0"/>
              <a:t>What is the conditional distribution of </a:t>
            </a:r>
            <a:r>
              <a:rPr lang="en-US" altLang="en-US" sz="2800" dirty="0" smtClean="0"/>
              <a:t>age group </a:t>
            </a:r>
            <a:r>
              <a:rPr lang="en-US" altLang="en-US" sz="2800" dirty="0" smtClean="0"/>
              <a:t>for </a:t>
            </a:r>
            <a:r>
              <a:rPr lang="en-US" altLang="en-US" sz="2800" dirty="0" smtClean="0"/>
              <a:t>4 or more years of college?</a:t>
            </a:r>
            <a:endParaRPr lang="en-US" altLang="en-US" sz="2800" dirty="0" smtClean="0"/>
          </a:p>
        </p:txBody>
      </p:sp>
      <p:sp>
        <p:nvSpPr>
          <p:cNvPr id="22532" name="AutoShape 8" descr="data:image/jpeg;base64,/9j/4AAQSkZJRgABAQAAAQABAAD/2wCEAAkGBxITEhUSExEUFhMSGSAWGBgTERscGxgXFhgXGBkcGBgcKCggGBomGxcWLT0jJSkrOjAuGCEzODMsNyo5LisBCgoKBQwMFAwFDisZExwrKysrKysrKysrKysrKysrKysrKysrKysrKysrKysrKysrKysrKysrKysrKysrKysrK//AABEIAFYBIQMBIgACEQEDEQH/xAAbAAACAwEBAQAAAAAAAAAAAAAABQMEBgECB//EAEcQAAIBAwICBQYLBQYHAQEAAAECAwAEERIhBRMUIjFBlBUyUVNU0gYWIzM0UmGT0dPiQnFzgbJDY3KCkbQkRGJ0obGzkiX/xAAUAQEAAAAAAAAAAAAAAAAAAAAA/8QAFBEBAAAAAAAAAAAAAAAAAAAAAP/aAAwDAQACEQMRAD8A+40Uk4nAJLyBGL6eRO2FkdQWEloATpIyQGbt9J9NWvIkPok8RL71Axopd5Eh9EniJfeo8iQ+iTxEvvUDGil3kSH0SeIl96jyJD6JPES+9QMaKXeRIfRJ4iX3qPIkPok8RL71AxorM29pAkM80pl0wvKxPPlJCRsx2GruA7K8XcSwoXmgKAOgyL6UqEklSMl2ONLKHJIwRt53oDU0Vn3SyCqxaQBs9ss+VC7MXGcxqp7S2AvfivZgswzKXcaASxaeYKAu7dctpOnvAO3fige0Vm8WhK45mk69ZeeZDHy1DnWrEFeqQd8bEHsNCGzLxxgT5kLDd7gaDGoYiQEgxnSwI1YyCCO2g0lFIYrS1kVzGZCVGd5plOCDpYBiMqcHDDY4ODtXrhPCImgiZuYS0akk3Eu5Kgk+dQPKKSy8OhWREKyYkBw3SZfOXfTjV2ldR7f2TVSMWvWLiRU1lUYTztqRQA0jYPyaa9Y1E4wA2etgBpaKzjiyxJpdi0IYtm4mABjzqBbJwRtkDJAIOMEZigNuSdaSKq8wZ6TKSTFOYAAoOSzEDAG+SAM0GoopTbcMt5FDpzCp/v5Qcg4IILZBBBBB3BBBqj8IeFxpEpUygmeBci4l817mFWHndhUkfzoNJRWTl0dIkgSLU0WCVa/lWV10qxeKLcOnX06iyjUrDbGaltJrFwCTKhaSSFVklmUs0Dsj6QW3HVLZ7lBJxpOA09FIIYrNtg0mQC2GlnU6VxlsMQSu437D3ZqC7ezjljjYv8opbPSJs7aSoCg5bKlzt2BGJ2BIDTUUhaGzDlC75Az89Np83XjVnSX0dbTnOnfGN6igawfGmVm1BWGLiU5WV+XG3neazbA9h7RkUGjorNCxge4iCNIUKTBgLiXGuKSFDnrdqnWP9aaeRIfRJ4iX3qBjRSHi/DVjiaSOMuUBYq95Mg0gEnDDXvsNsd9RQQQhU56mN33xHdTyKFPYWfC6B9rAD7aDR0VmLWWydOZidRzJI8M8+r5GRo3YqDkJlfOOw1DODtVyy4fDI0o0yDlPoz0mU6uoj587bz//ABQO6KXeRIfRJ4iX3qj4TCElnRS2kaCAzs2Mqc41E47KBrRRRQIeK3ix3tuWDkGCcdSJ3Pzln2hASP51b8uxfVuPBXHuUq+F07Ru0iMVdLG7ZSO5lNqQf5EVPf3xtHABkkR42fDszkOssEa6SAWweccgBvMGkZzqC95di+rceCuPco8uxfVuPBXHuUsuPhS6oHNscCKaZ9RZCFtmiDaFdFZtQkOMhfNHcc1d8ryEmMQrzeZy8NKdPzQlyWCk50kbY7e/G9BN5di+rceCuPco8uxfVuPBXHuVHwvjLXGGSMCLCklnw4MkSSjCgEEaZFHndudvTQj+FLabZmhA6QsTMquzmMXDqkeSqFQMntcqDpbGcHAM/LsX1bjwVx7lHl2L6tx4K49yvfAbiSSFXlChyWB0EkdV2AwSB3Ad1MKDLWnEIJIZ4ZFuCkrzIwFpcea7MCMhNjg/yokuda4lmnbEkbro4bcKAsUqS9YYOpzowWyB6FG+XHBPNk/jSf8A0NMaDG8QhjkVlEk6iUSpJnh1wSYrlgzhNhpkGBhjqHpU1PM8bpPC0k/InWQaV4dOHBm1ayXKkEDUcDSMbZJrVmsvfSSI6pG80iO/LkPM6zSYZgI2OAuNJ1acAdnaCAFeEL13ea45spdmeLh06AM8McKmNWV9OlY1O5bLZ7thFwu3SJi5lmYvIZH/AP51zjDW8UJVM5K7xK2WLbEj/qrUcHl1R9r5VmU8wgsCrFSNQ87BHb31doMjwdobeOQZmYlQgIsLkYjjDaAxYMS3WbfIG+yjfN/g/G4hBCNM+0adlnOf2R36N6dXPmN/hP8A6qvwX6PD/CT+gUC7ifEIZYyn/EKwIZHFlcZR1OVbZRkZ7RncEg7Gl3GkimjWJHuY41UoR0G5bIIwCOqN84zq1ZBYbE6hr6q8Uv0gieaRgEjUsSTj9wye8nA/eRQZu4WFo2TVcDUJxnyfcbdKYt2af2c/z+yuSLHpcJLcqzcwgjh9xtzJzPhgFBK76SAVJBOCp3HrhN289oZRcGd0lmBMEyqoxLJpyV7QqaBjO4wcb1prKQtGjE5LKDnGM5AOcd1Ak4Hdw28XKzcv15H1GxuB87K8uPMPZrx/KovhJxqIxKAs/wA/bneznHZdQnvTt+zvrT0o+FHzKf8AcW3+7goFXEZ+azDmy8lyG0vwu4aSMhQuYZAAIztkEqxDMxyRgD1ZSRo2ddwQGnZdPD7gEC5kEuMlSCVbO+N9ttt9VRQYdLGE5Mklw7F1YHoFyAAokjYDIJ60UrjJJwzFhjZR7W3jT5p5VJLh9fDblsxyCNFAAxpZY4Yl1b50kkZNaL4RtItvI0cmgoCxIUEkKCcDOwycZODtnGCQwr8YLxukgeQAyRoSX6ih5I49PLHnFtR6xzgtnOAMAlNnBznkDT6XGQG4fcllk5AttQbGkLyx2BAck9bB01ZvL2JY5jpuXMkaRhVsLjOV1KD5vZlsn0Ad9ayigykHEoY5rVAs+I4JE+iT9xtxt1MkbdtOPLsX1bjwVx7lFz9Lg/hTf129M6BNecWheN0xcDWpXPQrjbUCM40fbS+9ljcjDTqpQRyA8PuCWRSSNB0jQ2SdyG/dWprO8XuJBK5VnxEEOVfCpqJyXT+0zigV3durwtDz7hQ7zt1eHXA6ty7ydmN5ELkBj1SCcocghxYcQhj5n0g8xg30G4GMRxpjzN/Mz/OrFpGwuCFkd0CNzS7ZxKTGUC9ynTzMhcdq7dlNqBZ5di+rceCuPcqPg90sk1wyhwOoOvG6HzT+y4Bxv24pvS6y+kXH+T+k0DGiiigzfwiz0mIaYmjNrciTnyFE5eu01ZOk7YznONqi4XMJRIsC2MoOOZy71pDjfTqIQkftY+3OK58Mo2ZmVVLM1heAKoJLE9FAAA3JJ7q5fQXgkd3Ku8cWImggZFKSyRG4DdeRuYBEhGnBwx0hyOqF08PlK6Da2pUo0ZBnc5SXGsHMe4bSufTiuXsMul3kgtQvzjsbl1xpUAsW0DGFXtz2Ckt9eXQWMIbjW0Nw8SqjnMivbi3EusCTAZzu4UYJ19WrHwkmmaK4gCTszJcHCwOVKNDIIwHC6GOorhQc57qBjMkiMJGhs0KjYm5ZQAinJxy8bKDv3Aeiuvw2Q6AbS0Ii0hAZnwvLIZMDl/skAj0d1K+IPcGGR4hcMU5xhZ4XEmeinB0MoYEzasDSO4KMYppzZNc+1yZVDlVRcIUweXoaQcnX2d+c+dtmgsW0dzGNKQWwGS2BcP2sSx/s+8k1LzLz1Vv4h/y6R8La5lwrdIjjExxvIC0XRkYankUSAc1m7dJBXHZtWj4TI7QRNICJGjUuCuCHKgtkdxznagUcGku9MmIoPnpO2d+3Wf7umHMvPVW/iH/LrvBPNk/jSf8A0NMaBbzLz1Vv4h/y6TSQLCrho7ONUCltV64CBmIQnKdTLBgDtkgitXWF8nzc6d5kli1CCV5IIxKWeOW5KhV0NqKjkfssQFX94B7wu4maNTAlo0W+Gju2ZSQSD1ghyc5z9uat8y89Vb+If8uvfBJXaEGTUTkgGRNDsgYhGdMLpYrgkaV7ewdlX6BTcSXehvkrfsP/ADD+j+HVfg8l30eHEVvjlpjM7/VH93Tm58xv8J/9VX4L9Hh/hJ/QKCLmXnqrfxD/AJdHMvPVW/iH/LplXmRAwKkZBGCPSD20GXvZVCo0i2Kq7EoWvWUMzks2k6BqyxJxTdXuwMCG3wPRcP8Al0rF0ILaGLkyh3QplLSVxGo7dQiUkdowu2fsxkaK0jCoirnCqANQ3wAAMjbf+VBS5l56q38Q/wCXSv4SSXXKXVFBjn2/ZO/b0qHH9n2ZxWmpR8KPmU/7i2/3cFBLzLz1Vv4h/wAujmXnqrfxD/l0yooFNyblkYPDbFCDq1XD4x35+T7Ko2jNOefEllLv58d4zLqUDGdKaSwGO3fYegU243GWt5VVdRKEBfScdm1Uvg6CWlfVM4YIBJcQ8qRiuvK6NEfVGoYOgZ1Hc42CzzLz1Vv4h/y6OZeeqt/EP+XTKigzlxJd9Kh+SgzypcfLvjGq3z/Z/upjzLz1Vv4h/wAuuXP0uD+FN/Xb0zoFvMvPVW/iH/LpZfSnmoJVshM/mK94wZ8HbCaOvv8AYa0tZnifNW5cqZMSBNCJbF0kZdQYTSaWVF3XvQ7HcjYBFwiZRK8duLEyrr1pHfMzA8z5QsgQ4PMO5x5x33NOeZeeqt/EP+XSz4NrJHJyg9w8YV2kM9sIwsxdT8mwRRJrLTEkNJ5oOrfLaWgW8y89Vb+If8uouEGQzXHMVFbqbI5YY0nvIXft7qb0usvpFx/k/pNAxooooMx8KGRZ0lfmaYLS5lIilZCQjWjEZUjPZ31dSyty5QXMpdRkqL6TUANiSNWQM0v+F5jMqxSTRxc+zuolaRgBl2tV7yM4z2VX4gLOVJIzfWyiVpSxEqZxNC0Xp3IDDt9GKCzGlkxac3DhYTyhKeISaCJVikOlteMHqf8A5q/0O318vpMvMP7HTpNWwBPV1Z7GU/uI9NIpZIHLSG8tFkabm4ivCgPyCw7yKQ2ds9noFc4XPbJKyi6tVijeLSeYASIreNBpJY6kySNz1Sp3OdgdCK0Kswu30odLHyg+FYDJBOvY47q8XqW0YQ8+YmUqEAvpMsHdE1KNfWUF1ORSbhFvZxBAby2Yx8pctdFyyWwk0HrsQhzIThRse87Y9OttqBF7aHU0RbVMuwt7qS4Up6WPNYb4xgGgedHtcsOlSZjIVx0+TqljhQ3X6pJ2APbUUQtGkSJLqVnljMqab6Q6kVlUsMPuMt/4PopOsVpvm9tiNQILXRfKm4jnddDNoQHQBgDfbsxgsLW+tkmEnTbYr8tkc5c/LSRuuN+7QQf30E/BuEIVk+Un+ekG11L9c/8AVTDyKnrLjxcvvUu4Nx+0CyZuoB8tId5k7C5+2mHxis/a7f79PxoO+RU9ZceLl96lNwYldlzclI5UgdumS7STcrQAurrD5aLf7T6Ka/GKz9rt/v0/Gk3EbizmlDNc2elXjk1CVeZmF0kUbkr5yDrduDjH7VA68ip6y48XL71HkVPWXHi5fernxis/a7f79Pxo+MVn7Xb/AH6fjQeLjgyaG+UuOw/83L6P8VV+D8HQ28J5lxvGnZdS/VH/AFVPc/CGz0N/xcHYf7dPR++q/B/hBaC3hBuoARGmQZk+qPtoLvkVPWXHi5ferxLwmNQWMlyQBnq3MxO3oAbJP2CvXxis/a7f79Pxo+MVn7Xb/fp+NArVFMKTKtzh11EPfOpX7D1yC37ttu2mUPCo2VWElzhgCM3U2cEZ361KWv7cQJCLqycKMHmSrse5l3O4ydsfzppbcds1RV6ZAdIAyZ0ycDGTvQS+RU9ZceLl96lfwk4QgiU8yc/L243upT23UI+t20z+MVn7Xb/fp+NK/hJx60aJQLqAnn252mTsF1CSe3uANA18ip6y48XL71HkVPWXHi5fernxis/a7f79Pxo+MVn7Xb/fp+NB3yKnrLjxcvvVQ4TFDcc0o91iKQx5N1L1sKj6l626EOMHvG/Yas3fG7N0ZBfQprUrqSePUuRjK6sjI+0Gl3ALq1tucDxGKUSOGXXLCCoWGKLB0BQfm/R2Y+3IN/IqesuPFy+9R5FT1lx4uX3q58YrP2u3+/T8aPjFZ+12/wB+n40C+44QnSoRzJ94pT9Klzs1v36vtpj5FT1lx4uX3qW3HH7TpUJ6VBgRSgnnJ2lrfHf9h/0pj8YrP2u3+/T8aDvkVPWXHi5feo8ip6y48XL71c+MVn7Xb/fp+NHxis/a7f79PxoO+RU9ZceLl96jyKnrLjxcvvVz4xWftdv9+n40fGKz9rt/v0/Gg75FT1lx4uX3qi4RbCOa4UFyOoevIznzT3sScfZUnxis/a7f79PxqPg93HLNcNHIjr1BlGDDOk7ZHfuKBvRRRQJeJRlryFQ7ITbz4ZAuV+Vs9xqBX/UGq/C7mZEBaWS4kmkdEWTlIF5TS98aL2qvfncDGKucRt5ukRTRojhIpY2DSFTmR7dlI6pyPkm/8VWls5GQJ0VQFYuCl66sGYksQ6qGGdTd/figLL4Ql0ll0KIlMZjZpAmVlijkzIW2XGvuz29m2al4NxYzzSYPyXJidRses0l0jkMPOB5S/wCme+q44awDAWaKG07JeuoXlroQoFUcshcDK4yAM9lS2NpJCSY7ONSVCfSmPVRpHUYK4GGlk/1+wYB7RS7pN17NH4n9FHSbr2aPxP6KBjRS7pN17NH4n9FHSbr2aPxP6KA4J5sn8aT/AOhpjSSwF1GGBt4zqkd9rk9jsWH7H21a6TdezR+J/RQMaKXdJuvZo/E/oo6TdezR+J/RQMaKXdJuvZo/E/oo6TdezR+J/RQXLnzG/wAJ/wDVV+C/R4f4Sf0CoJZroqR0ePcEfSfSP8FRWDXUcUcZt4yURVJFyd9IA+p9lA5pX8JbxooCyEqxeKPKpqZRLNHExRcHLhXJGQRkDII2r30m69mj8T+ioLwTyoUe1jKnB+lEEFSGUghcqwYAgg5BAIoFLX85+TWW5Lxai40WwlUgRsBKSOUyaZFOYt8Mo7Qa1FnIWjRiQSygnTnG4B2zvj99IPJLYx0XBySWHEJQ7EgA63A1SDCqMMTsoHdTJJrkAAW0YAGABcbADsx1KBnSn4T/ADKf9xbf7uCpek3Xs0fif0VU4nHcyoE5EYxJHJ9I9TKkuPM79GP50Dyil3Sbr2aPxP6KOk3Xs0fif0UEnFUJTPSGgVdy0aoW+wfKKy4+zTknGD6UVtfXPNVpzcxRryozpSDlNI4UknUDNhnlROrsCp3G5F3iNtNNp12/mHUui/kj3wRk6AM7E9tR+T5NSsbbJXSQGv5WUlMaWZCCruMKdTAnKg5yBQaGil3Sbr2aPxP6KOk3Xs0fif0UHLn6XB/Cm/rt6ZUjlF0Z45ejx4RHQjpJzmQxEfsf3Z/1FW+k3Xs0fif0UDGs+88xjuNc7oYZcAwJHnSYo2EY5iuD1n7cZJ9A2q/0m69mj8T+iqrQSnVm0j67rKf+Kbd00aT5u2OWm3Zt9tBXuVuoYoma4ldkUcwhIAhbbUZeqG05OAIsHA3z21o6RXVrLIwdrYEjuF9IFbHZrQKFf/MDVzpN17NH4n9FAxpdZfSLj/J/SaOk3Xs0fif0UcMil1yySIq69OAr6tlXG5wMbmgY0UUUBRRRQFFFFAUUUUBRRRQFFFFAUUUUBRRRQFFFFAUUUUBRRRQFFFFAUUUUBRRRQFFFFAUUUUBRRRQFFFFAUUUUBRRR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3" name="AutoShape 10" descr="data:image/jpeg;base64,/9j/4AAQSkZJRgABAQAAAQABAAD/2wCEAAkGBxITEhUSExEUFhMSGSAWGBgTERscGxgXFhgXGBkcGBgcKCggGBomGxcWLT0jJSkrOjAuGCEzODMsNyo5LisBCgoKBQwMFAwFDisZExwrKysrKysrKysrKysrKysrKysrKysrKysrKysrKysrKysrKysrKysrKysrKysrKysrK//AABEIAFYBIQMBIgACEQEDEQH/xAAbAAACAwEBAQAAAAAAAAAAAAAABQMEBgECB//EAEcQAAIBAwICBQYLBQYHAQEAAAECAwAEERIhBRMUIjFBlBUyUVNU0gYWIzM0UmGT0dPiQnFzgbJDY3KCkbQkRGJ0obGzkiX/xAAUAQEAAAAAAAAAAAAAAAAAAAAA/8QAFBEBAAAAAAAAAAAAAAAAAAAAAP/aAAwDAQACEQMRAD8A+40Uk4nAJLyBGL6eRO2FkdQWEloATpIyQGbt9J9NWvIkPok8RL71Axopd5Eh9EniJfeo8iQ+iTxEvvUDGil3kSH0SeIl96jyJD6JPES+9QMaKXeRIfRJ4iX3qPIkPok8RL71AxorM29pAkM80pl0wvKxPPlJCRsx2GruA7K8XcSwoXmgKAOgyL6UqEklSMl2ONLKHJIwRt53oDU0Vn3SyCqxaQBs9ss+VC7MXGcxqp7S2AvfivZgswzKXcaASxaeYKAu7dctpOnvAO3fige0Vm8WhK45mk69ZeeZDHy1DnWrEFeqQd8bEHsNCGzLxxgT5kLDd7gaDGoYiQEgxnSwI1YyCCO2g0lFIYrS1kVzGZCVGd5plOCDpYBiMqcHDDY4ODtXrhPCImgiZuYS0akk3Eu5Kgk+dQPKKSy8OhWREKyYkBw3SZfOXfTjV2ldR7f2TVSMWvWLiRU1lUYTztqRQA0jYPyaa9Y1E4wA2etgBpaKzjiyxJpdi0IYtm4mABjzqBbJwRtkDJAIOMEZigNuSdaSKq8wZ6TKSTFOYAAoOSzEDAG+SAM0GoopTbcMt5FDpzCp/v5Qcg4IILZBBBBB3BBBqj8IeFxpEpUygmeBci4l817mFWHndhUkfzoNJRWTl0dIkgSLU0WCVa/lWV10qxeKLcOnX06iyjUrDbGaltJrFwCTKhaSSFVklmUs0Dsj6QW3HVLZ7lBJxpOA09FIIYrNtg0mQC2GlnU6VxlsMQSu437D3ZqC7ezjljjYv8opbPSJs7aSoCg5bKlzt2BGJ2BIDTUUhaGzDlC75Az89Np83XjVnSX0dbTnOnfGN6igawfGmVm1BWGLiU5WV+XG3neazbA9h7RkUGjorNCxge4iCNIUKTBgLiXGuKSFDnrdqnWP9aaeRIfRJ4iX3qBjRSHi/DVjiaSOMuUBYq95Mg0gEnDDXvsNsd9RQQQhU56mN33xHdTyKFPYWfC6B9rAD7aDR0VmLWWydOZidRzJI8M8+r5GRo3YqDkJlfOOw1DODtVyy4fDI0o0yDlPoz0mU6uoj587bz//ABQO6KXeRIfRJ4iX3qj4TCElnRS2kaCAzs2Mqc41E47KBrRRRQIeK3ix3tuWDkGCcdSJ3Pzln2hASP51b8uxfVuPBXHuUq+F07Ru0iMVdLG7ZSO5lNqQf5EVPf3xtHABkkR42fDszkOssEa6SAWweccgBvMGkZzqC95di+rceCuPco8uxfVuPBXHuUsuPhS6oHNscCKaZ9RZCFtmiDaFdFZtQkOMhfNHcc1d8ryEmMQrzeZy8NKdPzQlyWCk50kbY7e/G9BN5di+rceCuPco8uxfVuPBXHuVHwvjLXGGSMCLCklnw4MkSSjCgEEaZFHndudvTQj+FLabZmhA6QsTMquzmMXDqkeSqFQMntcqDpbGcHAM/LsX1bjwVx7lHl2L6tx4K49yvfAbiSSFXlChyWB0EkdV2AwSB3Ad1MKDLWnEIJIZ4ZFuCkrzIwFpcea7MCMhNjg/yokuda4lmnbEkbro4bcKAsUqS9YYOpzowWyB6FG+XHBPNk/jSf8A0NMaDG8QhjkVlEk6iUSpJnh1wSYrlgzhNhpkGBhjqHpU1PM8bpPC0k/InWQaV4dOHBm1ayXKkEDUcDSMbZJrVmsvfSSI6pG80iO/LkPM6zSYZgI2OAuNJ1acAdnaCAFeEL13ea45spdmeLh06AM8McKmNWV9OlY1O5bLZ7thFwu3SJi5lmYvIZH/AP51zjDW8UJVM5K7xK2WLbEj/qrUcHl1R9r5VmU8wgsCrFSNQ87BHb31doMjwdobeOQZmYlQgIsLkYjjDaAxYMS3WbfIG+yjfN/g/G4hBCNM+0adlnOf2R36N6dXPmN/hP8A6qvwX6PD/CT+gUC7ifEIZYyn/EKwIZHFlcZR1OVbZRkZ7RncEg7Gl3GkimjWJHuY41UoR0G5bIIwCOqN84zq1ZBYbE6hr6q8Uv0gieaRgEjUsSTj9wye8nA/eRQZu4WFo2TVcDUJxnyfcbdKYt2af2c/z+yuSLHpcJLcqzcwgjh9xtzJzPhgFBK76SAVJBOCp3HrhN289oZRcGd0lmBMEyqoxLJpyV7QqaBjO4wcb1prKQtGjE5LKDnGM5AOcd1Ak4Hdw28XKzcv15H1GxuB87K8uPMPZrx/KovhJxqIxKAs/wA/bneznHZdQnvTt+zvrT0o+FHzKf8AcW3+7goFXEZ+azDmy8lyG0vwu4aSMhQuYZAAIztkEqxDMxyRgD1ZSRo2ddwQGnZdPD7gEC5kEuMlSCVbO+N9ttt9VRQYdLGE5Mklw7F1YHoFyAAokjYDIJ60UrjJJwzFhjZR7W3jT5p5VJLh9fDblsxyCNFAAxpZY4Yl1b50kkZNaL4RtItvI0cmgoCxIUEkKCcDOwycZODtnGCQwr8YLxukgeQAyRoSX6ih5I49PLHnFtR6xzgtnOAMAlNnBznkDT6XGQG4fcllk5AttQbGkLyx2BAck9bB01ZvL2JY5jpuXMkaRhVsLjOV1KD5vZlsn0Ad9ayigykHEoY5rVAs+I4JE+iT9xtxt1MkbdtOPLsX1bjwVx7lFz9Lg/hTf129M6BNecWheN0xcDWpXPQrjbUCM40fbS+9ljcjDTqpQRyA8PuCWRSSNB0jQ2SdyG/dWprO8XuJBK5VnxEEOVfCpqJyXT+0zigV3durwtDz7hQ7zt1eHXA6ty7ydmN5ELkBj1SCcocghxYcQhj5n0g8xg30G4GMRxpjzN/Mz/OrFpGwuCFkd0CNzS7ZxKTGUC9ynTzMhcdq7dlNqBZ5di+rceCuPcqPg90sk1wyhwOoOvG6HzT+y4Bxv24pvS6y+kXH+T+k0DGiiigzfwiz0mIaYmjNrciTnyFE5eu01ZOk7YznONqi4XMJRIsC2MoOOZy71pDjfTqIQkftY+3OK58Mo2ZmVVLM1heAKoJLE9FAAA3JJ7q5fQXgkd3Ku8cWImggZFKSyRG4DdeRuYBEhGnBwx0hyOqF08PlK6Da2pUo0ZBnc5SXGsHMe4bSufTiuXsMul3kgtQvzjsbl1xpUAsW0DGFXtz2Ckt9eXQWMIbjW0Nw8SqjnMivbi3EusCTAZzu4UYJ19WrHwkmmaK4gCTszJcHCwOVKNDIIwHC6GOorhQc57qBjMkiMJGhs0KjYm5ZQAinJxy8bKDv3Aeiuvw2Q6AbS0Ii0hAZnwvLIZMDl/skAj0d1K+IPcGGR4hcMU5xhZ4XEmeinB0MoYEzasDSO4KMYppzZNc+1yZVDlVRcIUweXoaQcnX2d+c+dtmgsW0dzGNKQWwGS2BcP2sSx/s+8k1LzLz1Vv4h/y6R8La5lwrdIjjExxvIC0XRkYankUSAc1m7dJBXHZtWj4TI7QRNICJGjUuCuCHKgtkdxznagUcGku9MmIoPnpO2d+3Wf7umHMvPVW/iH/LrvBPNk/jSf8A0NMaBbzLz1Vv4h/y6TSQLCrho7ONUCltV64CBmIQnKdTLBgDtkgitXWF8nzc6d5kli1CCV5IIxKWeOW5KhV0NqKjkfssQFX94B7wu4maNTAlo0W+Gju2ZSQSD1ghyc5z9uat8y89Vb+If8uvfBJXaEGTUTkgGRNDsgYhGdMLpYrgkaV7ewdlX6BTcSXehvkrfsP/ADD+j+HVfg8l30eHEVvjlpjM7/VH93Tm58xv8J/9VX4L9Hh/hJ/QKCLmXnqrfxD/AJdHMvPVW/iH/LplXmRAwKkZBGCPSD20GXvZVCo0i2Kq7EoWvWUMzks2k6BqyxJxTdXuwMCG3wPRcP8Al0rF0ILaGLkyh3QplLSVxGo7dQiUkdowu2fsxkaK0jCoirnCqANQ3wAAMjbf+VBS5l56q38Q/wCXSv4SSXXKXVFBjn2/ZO/b0qHH9n2ZxWmpR8KPmU/7i2/3cFBLzLz1Vv4h/wAujmXnqrfxD/l0yooFNyblkYPDbFCDq1XD4x35+T7Ko2jNOefEllLv58d4zLqUDGdKaSwGO3fYegU243GWt5VVdRKEBfScdm1Uvg6CWlfVM4YIBJcQ8qRiuvK6NEfVGoYOgZ1Hc42CzzLz1Vv4h/y6OZeeqt/EP+XTKigzlxJd9Kh+SgzypcfLvjGq3z/Z/upjzLz1Vv4h/wAuuXP0uD+FN/Xb0zoFvMvPVW/iH/LpZfSnmoJVshM/mK94wZ8HbCaOvv8AYa0tZnifNW5cqZMSBNCJbF0kZdQYTSaWVF3XvQ7HcjYBFwiZRK8duLEyrr1pHfMzA8z5QsgQ4PMO5x5x33NOeZeeqt/EP+XSz4NrJHJyg9w8YV2kM9sIwsxdT8mwRRJrLTEkNJ5oOrfLaWgW8y89Vb+If8uouEGQzXHMVFbqbI5YY0nvIXft7qb0usvpFx/k/pNAxooooMx8KGRZ0lfmaYLS5lIilZCQjWjEZUjPZ31dSyty5QXMpdRkqL6TUANiSNWQM0v+F5jMqxSTRxc+zuolaRgBl2tV7yM4z2VX4gLOVJIzfWyiVpSxEqZxNC0Xp3IDDt9GKCzGlkxac3DhYTyhKeISaCJVikOlteMHqf8A5q/0O318vpMvMP7HTpNWwBPV1Z7GU/uI9NIpZIHLSG8tFkabm4ivCgPyCw7yKQ2ds9noFc4XPbJKyi6tVijeLSeYASIreNBpJY6kySNz1Sp3OdgdCK0Kswu30odLHyg+FYDJBOvY47q8XqW0YQ8+YmUqEAvpMsHdE1KNfWUF1ORSbhFvZxBAby2Yx8pctdFyyWwk0HrsQhzIThRse87Y9OttqBF7aHU0RbVMuwt7qS4Up6WPNYb4xgGgedHtcsOlSZjIVx0+TqljhQ3X6pJ2APbUUQtGkSJLqVnljMqab6Q6kVlUsMPuMt/4PopOsVpvm9tiNQILXRfKm4jnddDNoQHQBgDfbsxgsLW+tkmEnTbYr8tkc5c/LSRuuN+7QQf30E/BuEIVk+Un+ekG11L9c/8AVTDyKnrLjxcvvUu4Nx+0CyZuoB8tId5k7C5+2mHxis/a7f79PxoO+RU9ZceLl96lNwYldlzclI5UgdumS7STcrQAurrD5aLf7T6Ka/GKz9rt/v0/Gk3EbizmlDNc2elXjk1CVeZmF0kUbkr5yDrduDjH7VA68ip6y48XL71HkVPWXHi5fernxis/a7f79Pxo+MVn7Xb/AH6fjQeLjgyaG+UuOw/83L6P8VV+D8HQ28J5lxvGnZdS/VH/AFVPc/CGz0N/xcHYf7dPR++q/B/hBaC3hBuoARGmQZk+qPtoLvkVPWXHi5ferxLwmNQWMlyQBnq3MxO3oAbJP2CvXxis/a7f79Pxo+MVn7Xb/fp+NArVFMKTKtzh11EPfOpX7D1yC37ttu2mUPCo2VWElzhgCM3U2cEZ361KWv7cQJCLqycKMHmSrse5l3O4ydsfzppbcds1RV6ZAdIAyZ0ycDGTvQS+RU9ZceLl96lfwk4QgiU8yc/L243upT23UI+t20z+MVn7Xb/fp+NK/hJx60aJQLqAnn252mTsF1CSe3uANA18ip6y48XL71HkVPWXHi5fernxis/a7f79Pxo+MVn7Xb/fp+NB3yKnrLjxcvvVQ4TFDcc0o91iKQx5N1L1sKj6l626EOMHvG/Yas3fG7N0ZBfQprUrqSePUuRjK6sjI+0Gl3ALq1tucDxGKUSOGXXLCCoWGKLB0BQfm/R2Y+3IN/IqesuPFy+9R5FT1lx4uX3q58YrP2u3+/T8aPjFZ+12/wB+n40C+44QnSoRzJ94pT9Klzs1v36vtpj5FT1lx4uX3qW3HH7TpUJ6VBgRSgnnJ2lrfHf9h/0pj8YrP2u3+/T8aDvkVPWXHi5feo8ip6y48XL71c+MVn7Xb/fp+NHxis/a7f79PxoO+RU9ZceLl96jyKnrLjxcvvVz4xWftdv9+n40fGKz9rt/v0/Gg75FT1lx4uX3qi4RbCOa4UFyOoevIznzT3sScfZUnxis/a7f79PxqPg93HLNcNHIjr1BlGDDOk7ZHfuKBvRRRQJeJRlryFQ7ITbz4ZAuV+Vs9xqBX/UGq/C7mZEBaWS4kmkdEWTlIF5TS98aL2qvfncDGKucRt5ukRTRojhIpY2DSFTmR7dlI6pyPkm/8VWls5GQJ0VQFYuCl66sGYksQ6qGGdTd/figLL4Ql0ll0KIlMZjZpAmVlijkzIW2XGvuz29m2al4NxYzzSYPyXJidRses0l0jkMPOB5S/wCme+q44awDAWaKG07JeuoXlroQoFUcshcDK4yAM9lS2NpJCSY7ONSVCfSmPVRpHUYK4GGlk/1+wYB7RS7pN17NH4n9FHSbr2aPxP6KBjRS7pN17NH4n9FHSbr2aPxP6KA4J5sn8aT/AOhpjSSwF1GGBt4zqkd9rk9jsWH7H21a6TdezR+J/RQMaKXdJuvZo/E/oo6TdezR+J/RQMaKXdJuvZo/E/oo6TdezR+J/RQXLnzG/wAJ/wDVV+C/R4f4Sf0CoJZroqR0ePcEfSfSP8FRWDXUcUcZt4yURVJFyd9IA+p9lA5pX8JbxooCyEqxeKPKpqZRLNHExRcHLhXJGQRkDII2r30m69mj8T+ioLwTyoUe1jKnB+lEEFSGUghcqwYAgg5BAIoFLX85+TWW5Lxai40WwlUgRsBKSOUyaZFOYt8Mo7Qa1FnIWjRiQSygnTnG4B2zvj99IPJLYx0XBySWHEJQ7EgA63A1SDCqMMTsoHdTJJrkAAW0YAGABcbADsx1KBnSn4T/ADKf9xbf7uCpek3Xs0fif0VU4nHcyoE5EYxJHJ9I9TKkuPM79GP50Dyil3Sbr2aPxP6KOk3Xs0fif0UEnFUJTPSGgVdy0aoW+wfKKy4+zTknGD6UVtfXPNVpzcxRryozpSDlNI4UknUDNhnlROrsCp3G5F3iNtNNp12/mHUui/kj3wRk6AM7E9tR+T5NSsbbJXSQGv5WUlMaWZCCruMKdTAnKg5yBQaGil3Sbr2aPxP6KOk3Xs0fif0UHLn6XB/Cm/rt6ZUjlF0Z45ejx4RHQjpJzmQxEfsf3Z/1FW+k3Xs0fif0UDGs+88xjuNc7oYZcAwJHnSYo2EY5iuD1n7cZJ9A2q/0m69mj8T+iqrQSnVm0j67rKf+Kbd00aT5u2OWm3Zt9tBXuVuoYoma4ldkUcwhIAhbbUZeqG05OAIsHA3z21o6RXVrLIwdrYEjuF9IFbHZrQKFf/MDVzpN17NH4n9FAxpdZfSLj/J/SaOk3Xs0fif0UcMil1yySIq69OAr6tlXG5wMbmgY0UUUBRRRQFFFFAUUUUBRRRQFFFFAUUUUBRRRQFFFFAUUUUBRRRQFFFFAUUUUBRRRQFFFFAUUUUBRRRQFFFFAUUUUBRRRQf/Z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775" y="601663"/>
            <a:ext cx="7427606" cy="286950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Vertical Title 1"/>
          <p:cNvSpPr>
            <a:spLocks noGrp="1"/>
          </p:cNvSpPr>
          <p:nvPr>
            <p:ph type="title" orient="vert"/>
          </p:nvPr>
        </p:nvSpPr>
        <p:spPr>
          <a:xfrm>
            <a:off x="7996238" y="954088"/>
            <a:ext cx="681037" cy="5172075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E81F30"/>
                </a:solidFill>
              </a:rPr>
              <a:t>Displaying Quantitative Data</a:t>
            </a:r>
          </a:p>
        </p:txBody>
      </p:sp>
      <p:sp>
        <p:nvSpPr>
          <p:cNvPr id="31747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218657" y="-2237581"/>
            <a:ext cx="2179637" cy="7375525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solidFill>
                  <a:srgbClr val="000000"/>
                </a:solidFill>
              </a:rPr>
              <a:t>Stemplots (Stem-and-Leaf Plots)</a:t>
            </a:r>
            <a:endParaRPr lang="en-US" altLang="en-US" sz="2400" smtClean="0">
              <a:solidFill>
                <a:srgbClr val="000000"/>
              </a:solidFill>
            </a:endParaRPr>
          </a:p>
          <a:p>
            <a:pPr lvl="1" eaLnBrk="1" hangingPunct="1"/>
            <a:r>
              <a:rPr lang="en-US" altLang="en-US" sz="2000" smtClean="0">
                <a:solidFill>
                  <a:srgbClr val="000000"/>
                </a:solidFill>
              </a:rPr>
              <a:t>These data represent the responses of 20 female AP Statistics students to the question, “How many pairs of shoes do you have?” Construct a stemplot.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74750" y="1939925"/>
          <a:ext cx="6096000" cy="74295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34975" y="3490913"/>
            <a:ext cx="769938" cy="2217737"/>
            <a:chOff x="620713" y="3490254"/>
            <a:chExt cx="770021" cy="2217917"/>
          </a:xfrm>
        </p:grpSpPr>
        <p:sp>
          <p:nvSpPr>
            <p:cNvPr id="9" name="TextBox 8"/>
            <p:cNvSpPr txBox="1"/>
            <p:nvPr/>
          </p:nvSpPr>
          <p:spPr>
            <a:xfrm>
              <a:off x="620713" y="5400394"/>
              <a:ext cx="770021" cy="307777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0000"/>
                  </a:solidFill>
                </a:rPr>
                <a:t>Stems</a:t>
              </a:r>
            </a:p>
          </p:txBody>
        </p:sp>
        <p:grpSp>
          <p:nvGrpSpPr>
            <p:cNvPr id="31806" name="Group 11"/>
            <p:cNvGrpSpPr>
              <a:grpSpLocks/>
            </p:cNvGrpSpPr>
            <p:nvPr/>
          </p:nvGrpSpPr>
          <p:grpSpPr bwMode="auto">
            <a:xfrm>
              <a:off x="820022" y="3490254"/>
              <a:ext cx="314763" cy="1785898"/>
              <a:chOff x="820022" y="3490254"/>
              <a:chExt cx="314763" cy="1785898"/>
            </a:xfrm>
          </p:grpSpPr>
          <p:sp>
            <p:nvSpPr>
              <p:cNvPr id="31807" name="TextBox 7"/>
              <p:cNvSpPr txBox="1">
                <a:spLocks noChangeArrowheads="1"/>
              </p:cNvSpPr>
              <p:nvPr/>
            </p:nvSpPr>
            <p:spPr bwMode="auto">
              <a:xfrm>
                <a:off x="820022" y="3490254"/>
                <a:ext cx="313044" cy="17851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ts val="2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spcBef>
                    <a:spcPts val="600"/>
                  </a:spcBef>
                  <a:buClr>
                    <a:srgbClr val="C7EEEC"/>
                  </a:buClr>
                  <a:buSzPct val="75000"/>
                  <a:buFont typeface="Wingdings" panose="05000000000000000000" pitchFamily="2" charset="2"/>
                  <a:buChar char="n"/>
                  <a:defRPr sz="2800">
                    <a:solidFill>
                      <a:srgbClr val="595959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spcBef>
                    <a:spcPts val="6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400">
                    <a:solidFill>
                      <a:srgbClr val="595959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spcBef>
                    <a:spcPts val="600"/>
                  </a:spcBef>
                  <a:buClr>
                    <a:srgbClr val="C7EEEC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spcBef>
                    <a:spcPts val="6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</a:pPr>
                <a:r>
                  <a:rPr lang="en-US" altLang="en-US" sz="1800">
                    <a:solidFill>
                      <a:schemeClr val="tx1"/>
                    </a:solidFill>
                  </a:rPr>
                  <a:t>1</a:t>
                </a:r>
              </a:p>
              <a:p>
                <a:pPr eaLnBrk="1" hangingPunct="1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</a:pPr>
                <a:r>
                  <a:rPr lang="en-US" altLang="en-US" sz="1800">
                    <a:solidFill>
                      <a:schemeClr val="tx1"/>
                    </a:solidFill>
                  </a:rPr>
                  <a:t>2</a:t>
                </a:r>
              </a:p>
              <a:p>
                <a:pPr eaLnBrk="1" hangingPunct="1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</a:pPr>
                <a:r>
                  <a:rPr lang="en-US" altLang="en-US" sz="1800">
                    <a:solidFill>
                      <a:schemeClr val="tx1"/>
                    </a:solidFill>
                  </a:rPr>
                  <a:t>3</a:t>
                </a:r>
              </a:p>
              <a:p>
                <a:pPr eaLnBrk="1" hangingPunct="1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</a:pPr>
                <a:r>
                  <a:rPr lang="en-US" altLang="en-US" sz="1800">
                    <a:solidFill>
                      <a:schemeClr val="tx1"/>
                    </a:solidFill>
                  </a:rPr>
                  <a:t>4</a:t>
                </a:r>
              </a:p>
              <a:p>
                <a:pPr eaLnBrk="1" hangingPunct="1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</a:pPr>
                <a:r>
                  <a:rPr lang="en-US" altLang="en-US" sz="1800">
                    <a:solidFill>
                      <a:schemeClr val="tx1"/>
                    </a:solidFill>
                  </a:rPr>
                  <a:t>5</a:t>
                </a:r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 rot="5400000">
                <a:off x="242078" y="4383294"/>
                <a:ext cx="1784495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1879600" y="3492500"/>
            <a:ext cx="1539875" cy="2217738"/>
            <a:chOff x="620713" y="3490254"/>
            <a:chExt cx="1539795" cy="2217917"/>
          </a:xfrm>
        </p:grpSpPr>
        <p:sp>
          <p:nvSpPr>
            <p:cNvPr id="15" name="TextBox 14"/>
            <p:cNvSpPr txBox="1"/>
            <p:nvPr/>
          </p:nvSpPr>
          <p:spPr>
            <a:xfrm>
              <a:off x="620713" y="5400394"/>
              <a:ext cx="1539795" cy="307777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0000"/>
                  </a:solidFill>
                </a:rPr>
                <a:t>Add leaves</a:t>
              </a:r>
            </a:p>
          </p:txBody>
        </p:sp>
        <p:grpSp>
          <p:nvGrpSpPr>
            <p:cNvPr id="31800" name="Group 15"/>
            <p:cNvGrpSpPr>
              <a:grpSpLocks/>
            </p:cNvGrpSpPr>
            <p:nvPr/>
          </p:nvGrpSpPr>
          <p:grpSpPr bwMode="auto">
            <a:xfrm>
              <a:off x="820021" y="3490254"/>
              <a:ext cx="1340487" cy="1785898"/>
              <a:chOff x="820021" y="3490254"/>
              <a:chExt cx="1340487" cy="1785898"/>
            </a:xfrm>
          </p:grpSpPr>
          <p:sp>
            <p:nvSpPr>
              <p:cNvPr id="31801" name="TextBox 16"/>
              <p:cNvSpPr txBox="1">
                <a:spLocks noChangeArrowheads="1"/>
              </p:cNvSpPr>
              <p:nvPr/>
            </p:nvSpPr>
            <p:spPr bwMode="auto">
              <a:xfrm>
                <a:off x="820021" y="3490254"/>
                <a:ext cx="1340487" cy="17851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ts val="2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spcBef>
                    <a:spcPts val="600"/>
                  </a:spcBef>
                  <a:buClr>
                    <a:srgbClr val="C7EEEC"/>
                  </a:buClr>
                  <a:buSzPct val="75000"/>
                  <a:buFont typeface="Wingdings" panose="05000000000000000000" pitchFamily="2" charset="2"/>
                  <a:buChar char="n"/>
                  <a:defRPr sz="2800">
                    <a:solidFill>
                      <a:srgbClr val="595959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spcBef>
                    <a:spcPts val="6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400">
                    <a:solidFill>
                      <a:srgbClr val="595959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spcBef>
                    <a:spcPts val="600"/>
                  </a:spcBef>
                  <a:buClr>
                    <a:srgbClr val="C7EEEC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spcBef>
                    <a:spcPts val="6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</a:pPr>
                <a:r>
                  <a:rPr lang="en-US" altLang="en-US" sz="1800">
                    <a:solidFill>
                      <a:schemeClr val="tx1"/>
                    </a:solidFill>
                  </a:rPr>
                  <a:t>1   93335</a:t>
                </a:r>
              </a:p>
              <a:p>
                <a:pPr eaLnBrk="1" hangingPunct="1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</a:pPr>
                <a:r>
                  <a:rPr lang="en-US" altLang="en-US" sz="1800">
                    <a:solidFill>
                      <a:schemeClr val="tx1"/>
                    </a:solidFill>
                  </a:rPr>
                  <a:t>2   664233</a:t>
                </a:r>
              </a:p>
              <a:p>
                <a:pPr eaLnBrk="1" hangingPunct="1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</a:pPr>
                <a:r>
                  <a:rPr lang="en-US" altLang="en-US" sz="1800">
                    <a:solidFill>
                      <a:schemeClr val="tx1"/>
                    </a:solidFill>
                  </a:rPr>
                  <a:t>3   1840</a:t>
                </a:r>
              </a:p>
              <a:p>
                <a:pPr eaLnBrk="1" hangingPunct="1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</a:pPr>
                <a:r>
                  <a:rPr lang="en-US" altLang="en-US" sz="1800">
                    <a:solidFill>
                      <a:schemeClr val="tx1"/>
                    </a:solidFill>
                  </a:rPr>
                  <a:t>4   9</a:t>
                </a:r>
              </a:p>
              <a:p>
                <a:pPr eaLnBrk="1" hangingPunct="1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</a:pPr>
                <a:r>
                  <a:rPr lang="en-US" altLang="en-US" sz="1800">
                    <a:solidFill>
                      <a:schemeClr val="tx1"/>
                    </a:solidFill>
                  </a:rPr>
                  <a:t>5   0701</a:t>
                </a:r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 rot="5400000">
                <a:off x="241997" y="4383295"/>
                <a:ext cx="1784494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3922713" y="3490913"/>
            <a:ext cx="1539875" cy="2217737"/>
            <a:chOff x="620713" y="3490254"/>
            <a:chExt cx="1539795" cy="2217917"/>
          </a:xfrm>
        </p:grpSpPr>
        <p:sp>
          <p:nvSpPr>
            <p:cNvPr id="21" name="TextBox 20"/>
            <p:cNvSpPr txBox="1"/>
            <p:nvPr/>
          </p:nvSpPr>
          <p:spPr>
            <a:xfrm>
              <a:off x="620713" y="5400394"/>
              <a:ext cx="1539795" cy="307777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0000"/>
                  </a:solidFill>
                </a:rPr>
                <a:t>Order leaves</a:t>
              </a:r>
            </a:p>
          </p:txBody>
        </p:sp>
        <p:grpSp>
          <p:nvGrpSpPr>
            <p:cNvPr id="31794" name="Group 21"/>
            <p:cNvGrpSpPr>
              <a:grpSpLocks/>
            </p:cNvGrpSpPr>
            <p:nvPr/>
          </p:nvGrpSpPr>
          <p:grpSpPr bwMode="auto">
            <a:xfrm>
              <a:off x="820021" y="3490254"/>
              <a:ext cx="1340487" cy="1785898"/>
              <a:chOff x="820021" y="3490254"/>
              <a:chExt cx="1340487" cy="1785898"/>
            </a:xfrm>
          </p:grpSpPr>
          <p:sp>
            <p:nvSpPr>
              <p:cNvPr id="31795" name="TextBox 22"/>
              <p:cNvSpPr txBox="1">
                <a:spLocks noChangeArrowheads="1"/>
              </p:cNvSpPr>
              <p:nvPr/>
            </p:nvSpPr>
            <p:spPr bwMode="auto">
              <a:xfrm>
                <a:off x="820021" y="3490254"/>
                <a:ext cx="1340487" cy="17851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ts val="2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spcBef>
                    <a:spcPts val="600"/>
                  </a:spcBef>
                  <a:buClr>
                    <a:srgbClr val="C7EEEC"/>
                  </a:buClr>
                  <a:buSzPct val="75000"/>
                  <a:buFont typeface="Wingdings" panose="05000000000000000000" pitchFamily="2" charset="2"/>
                  <a:buChar char="n"/>
                  <a:defRPr sz="2800">
                    <a:solidFill>
                      <a:srgbClr val="595959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spcBef>
                    <a:spcPts val="6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400">
                    <a:solidFill>
                      <a:srgbClr val="595959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spcBef>
                    <a:spcPts val="600"/>
                  </a:spcBef>
                  <a:buClr>
                    <a:srgbClr val="C7EEEC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spcBef>
                    <a:spcPts val="6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</a:pPr>
                <a:r>
                  <a:rPr lang="en-US" altLang="en-US" sz="1800">
                    <a:solidFill>
                      <a:schemeClr val="tx1"/>
                    </a:solidFill>
                  </a:rPr>
                  <a:t>1   33359</a:t>
                </a:r>
              </a:p>
              <a:p>
                <a:pPr eaLnBrk="1" hangingPunct="1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</a:pPr>
                <a:r>
                  <a:rPr lang="en-US" altLang="en-US" sz="1800">
                    <a:solidFill>
                      <a:schemeClr val="tx1"/>
                    </a:solidFill>
                  </a:rPr>
                  <a:t>2   233466</a:t>
                </a:r>
              </a:p>
              <a:p>
                <a:pPr eaLnBrk="1" hangingPunct="1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</a:pPr>
                <a:r>
                  <a:rPr lang="en-US" altLang="en-US" sz="1800">
                    <a:solidFill>
                      <a:schemeClr val="tx1"/>
                    </a:solidFill>
                  </a:rPr>
                  <a:t>3   0148</a:t>
                </a:r>
              </a:p>
              <a:p>
                <a:pPr eaLnBrk="1" hangingPunct="1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</a:pPr>
                <a:r>
                  <a:rPr lang="en-US" altLang="en-US" sz="1800">
                    <a:solidFill>
                      <a:schemeClr val="tx1"/>
                    </a:solidFill>
                  </a:rPr>
                  <a:t>4   9</a:t>
                </a:r>
              </a:p>
              <a:p>
                <a:pPr eaLnBrk="1" hangingPunct="1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</a:pPr>
                <a:r>
                  <a:rPr lang="en-US" altLang="en-US" sz="1800">
                    <a:solidFill>
                      <a:schemeClr val="tx1"/>
                    </a:solidFill>
                  </a:rPr>
                  <a:t>5   0017</a:t>
                </a:r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 rot="5400000">
                <a:off x="241995" y="4383295"/>
                <a:ext cx="1784495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Group 25"/>
          <p:cNvGrpSpPr>
            <a:grpSpLocks/>
          </p:cNvGrpSpPr>
          <p:nvPr/>
        </p:nvGrpSpPr>
        <p:grpSpPr bwMode="auto">
          <a:xfrm>
            <a:off x="6254750" y="3492500"/>
            <a:ext cx="1539875" cy="2217738"/>
            <a:chOff x="620713" y="3490254"/>
            <a:chExt cx="1539795" cy="2217917"/>
          </a:xfrm>
        </p:grpSpPr>
        <p:sp>
          <p:nvSpPr>
            <p:cNvPr id="27" name="TextBox 26"/>
            <p:cNvSpPr txBox="1"/>
            <p:nvPr/>
          </p:nvSpPr>
          <p:spPr>
            <a:xfrm>
              <a:off x="620713" y="5400394"/>
              <a:ext cx="1539795" cy="307777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0000"/>
                  </a:solidFill>
                </a:rPr>
                <a:t>Add a key</a:t>
              </a:r>
            </a:p>
          </p:txBody>
        </p:sp>
        <p:sp>
          <p:nvSpPr>
            <p:cNvPr id="31790" name="TextBox 28"/>
            <p:cNvSpPr txBox="1">
              <a:spLocks noChangeArrowheads="1"/>
            </p:cNvSpPr>
            <p:nvPr/>
          </p:nvSpPr>
          <p:spPr bwMode="auto">
            <a:xfrm>
              <a:off x="620713" y="3490254"/>
              <a:ext cx="1539795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ts val="2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rgbClr val="595959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spcBef>
                  <a:spcPts val="600"/>
                </a:spcBef>
                <a:buClr>
                  <a:srgbClr val="C7EEEC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rgbClr val="595959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spcBef>
                  <a:spcPts val="6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rgbClr val="595959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spcBef>
                  <a:spcPts val="600"/>
                </a:spcBef>
                <a:buClr>
                  <a:srgbClr val="C7EEEC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rgbClr val="595959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spcBef>
                  <a:spcPts val="6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rgbClr val="595959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rgbClr val="595959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rgbClr val="595959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rgbClr val="595959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rgbClr val="595959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Key: 4|9 represents a female student who reported having 49 pairs of shoes.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Vertical Title 1"/>
          <p:cNvSpPr>
            <a:spLocks noGrp="1"/>
          </p:cNvSpPr>
          <p:nvPr>
            <p:ph type="title" orient="vert"/>
          </p:nvPr>
        </p:nvSpPr>
        <p:spPr>
          <a:xfrm>
            <a:off x="7996238" y="954088"/>
            <a:ext cx="681037" cy="5172075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E81F30"/>
                </a:solidFill>
              </a:rPr>
              <a:t>Displaying Quantitative Data</a:t>
            </a:r>
          </a:p>
        </p:txBody>
      </p:sp>
      <p:sp>
        <p:nvSpPr>
          <p:cNvPr id="32771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218657" y="-2237581"/>
            <a:ext cx="2179637" cy="7375525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solidFill>
                  <a:srgbClr val="000000"/>
                </a:solidFill>
              </a:rPr>
              <a:t>Splitting Stems and Back-to-Back Stemplots</a:t>
            </a:r>
            <a:endParaRPr lang="en-US" altLang="en-US" sz="2400" smtClean="0">
              <a:solidFill>
                <a:srgbClr val="000000"/>
              </a:solidFill>
            </a:endParaRPr>
          </a:p>
          <a:p>
            <a:pPr lvl="1" eaLnBrk="1" hangingPunct="1"/>
            <a:r>
              <a:rPr lang="en-US" altLang="en-US" sz="1800" smtClean="0">
                <a:solidFill>
                  <a:srgbClr val="000000"/>
                </a:solidFill>
              </a:rPr>
              <a:t>When data values are “bunched up”, we can get a better picture of the distribution by </a:t>
            </a:r>
            <a:r>
              <a:rPr lang="en-US" altLang="en-US" sz="1800" b="1" smtClean="0">
                <a:solidFill>
                  <a:srgbClr val="000000"/>
                </a:solidFill>
              </a:rPr>
              <a:t>splitting stems</a:t>
            </a:r>
            <a:r>
              <a:rPr lang="en-US" altLang="en-US" sz="1800" smtClean="0">
                <a:solidFill>
                  <a:srgbClr val="000000"/>
                </a:solidFill>
              </a:rPr>
              <a:t>.</a:t>
            </a:r>
          </a:p>
          <a:p>
            <a:pPr lvl="1" eaLnBrk="1" hangingPunct="1"/>
            <a:r>
              <a:rPr lang="en-US" altLang="en-US" sz="1800" smtClean="0">
                <a:solidFill>
                  <a:srgbClr val="000000"/>
                </a:solidFill>
              </a:rPr>
              <a:t>Two distributions of the same quantitative variable can be compared using a </a:t>
            </a:r>
            <a:r>
              <a:rPr lang="en-US" altLang="en-US" sz="1800" b="1" smtClean="0">
                <a:solidFill>
                  <a:srgbClr val="000000"/>
                </a:solidFill>
              </a:rPr>
              <a:t>back-to-back stemplot</a:t>
            </a:r>
            <a:r>
              <a:rPr lang="en-US" altLang="en-US" sz="1800" smtClean="0">
                <a:solidFill>
                  <a:srgbClr val="000000"/>
                </a:solidFill>
              </a:rPr>
              <a:t> with common stems.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6363" y="2514600"/>
          <a:ext cx="4148137" cy="590550"/>
        </p:xfrm>
        <a:graphic>
          <a:graphicData uri="http://schemas.openxmlformats.org/drawingml/2006/table">
            <a:tbl>
              <a:tblPr/>
              <a:tblGrid>
                <a:gridCol w="414337"/>
                <a:gridCol w="415925"/>
                <a:gridCol w="414338"/>
                <a:gridCol w="414337"/>
                <a:gridCol w="415925"/>
                <a:gridCol w="414338"/>
                <a:gridCol w="414337"/>
                <a:gridCol w="414338"/>
                <a:gridCol w="415925"/>
                <a:gridCol w="414337"/>
              </a:tblGrid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949325" y="3490913"/>
            <a:ext cx="315913" cy="3048000"/>
            <a:chOff x="820022" y="3490254"/>
            <a:chExt cx="315557" cy="3047782"/>
          </a:xfrm>
        </p:grpSpPr>
        <p:sp>
          <p:nvSpPr>
            <p:cNvPr id="32859" name="TextBox 7"/>
            <p:cNvSpPr txBox="1">
              <a:spLocks noChangeArrowheads="1"/>
            </p:cNvSpPr>
            <p:nvPr/>
          </p:nvSpPr>
          <p:spPr bwMode="auto">
            <a:xfrm>
              <a:off x="820022" y="3490254"/>
              <a:ext cx="298780" cy="3046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2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rgbClr val="595959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spcBef>
                  <a:spcPts val="600"/>
                </a:spcBef>
                <a:buClr>
                  <a:srgbClr val="C7EEEC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rgbClr val="595959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spcBef>
                  <a:spcPts val="6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rgbClr val="595959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spcBef>
                  <a:spcPts val="600"/>
                </a:spcBef>
                <a:buClr>
                  <a:srgbClr val="C7EEEC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rgbClr val="595959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spcBef>
                  <a:spcPts val="6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rgbClr val="595959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rgbClr val="595959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rgbClr val="595959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rgbClr val="595959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rgbClr val="595959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0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0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1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1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2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2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3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3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4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4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5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5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-388312" y="5014146"/>
              <a:ext cx="3046195" cy="15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435725" y="5073650"/>
            <a:ext cx="15398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Key: 4|9 represents a student who reported having 49 pairs of shoes.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265434" y="2206284"/>
            <a:ext cx="1539795" cy="30777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</a:rPr>
              <a:t>Females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4333875" y="2514600"/>
          <a:ext cx="3876675" cy="609600"/>
        </p:xfrm>
        <a:graphic>
          <a:graphicData uri="http://schemas.openxmlformats.org/drawingml/2006/table">
            <a:tbl>
              <a:tblPr/>
              <a:tblGrid>
                <a:gridCol w="387350"/>
                <a:gridCol w="387350"/>
                <a:gridCol w="388938"/>
                <a:gridCol w="387350"/>
                <a:gridCol w="387350"/>
                <a:gridCol w="387350"/>
                <a:gridCol w="387350"/>
                <a:gridCol w="387350"/>
                <a:gridCol w="388937"/>
                <a:gridCol w="38735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4892675" y="3305175"/>
            <a:ext cx="1508125" cy="3338513"/>
            <a:chOff x="4126577" y="3350245"/>
            <a:chExt cx="1508813" cy="3338596"/>
          </a:xfrm>
        </p:grpSpPr>
        <p:sp>
          <p:nvSpPr>
            <p:cNvPr id="32857" name="TextBox 29"/>
            <p:cNvSpPr txBox="1">
              <a:spLocks noChangeArrowheads="1"/>
            </p:cNvSpPr>
            <p:nvPr/>
          </p:nvSpPr>
          <p:spPr bwMode="auto">
            <a:xfrm>
              <a:off x="4126577" y="3350245"/>
              <a:ext cx="1508813" cy="3293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ts val="2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rgbClr val="595959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spcBef>
                  <a:spcPts val="600"/>
                </a:spcBef>
                <a:buClr>
                  <a:srgbClr val="C7EEEC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rgbClr val="595959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spcBef>
                  <a:spcPts val="6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rgbClr val="595959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spcBef>
                  <a:spcPts val="600"/>
                </a:spcBef>
                <a:buClr>
                  <a:srgbClr val="C7EEEC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rgbClr val="595959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spcBef>
                  <a:spcPts val="6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rgbClr val="595959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rgbClr val="595959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rgbClr val="595959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rgbClr val="595959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rgbClr val="595959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tx1"/>
                  </a:solidFill>
                </a:rPr>
                <a:t>      Males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0   4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0   555677778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1   0000124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1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2   2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2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3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3   58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4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4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5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5</a:t>
              </a:r>
            </a:p>
          </p:txBody>
        </p:sp>
        <p:cxnSp>
          <p:nvCxnSpPr>
            <p:cNvPr id="31" name="Straight Connector 30"/>
            <p:cNvCxnSpPr/>
            <p:nvPr/>
          </p:nvCxnSpPr>
          <p:spPr>
            <a:xfrm rot="5400000">
              <a:off x="2918595" y="5164803"/>
              <a:ext cx="3046489" cy="1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3367088" y="3305175"/>
            <a:ext cx="1509712" cy="3338513"/>
            <a:chOff x="2617764" y="3350245"/>
            <a:chExt cx="1510402" cy="3338596"/>
          </a:xfrm>
        </p:grpSpPr>
        <p:cxnSp>
          <p:nvCxnSpPr>
            <p:cNvPr id="32" name="Straight Connector 31"/>
            <p:cNvCxnSpPr/>
            <p:nvPr/>
          </p:nvCxnSpPr>
          <p:spPr>
            <a:xfrm rot="5400000">
              <a:off x="2604128" y="5164803"/>
              <a:ext cx="3046489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32856" name="TextBox 32"/>
            <p:cNvSpPr txBox="1">
              <a:spLocks noChangeArrowheads="1"/>
            </p:cNvSpPr>
            <p:nvPr/>
          </p:nvSpPr>
          <p:spPr bwMode="auto">
            <a:xfrm>
              <a:off x="2617764" y="3350245"/>
              <a:ext cx="1508813" cy="3293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ts val="2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rgbClr val="595959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spcBef>
                  <a:spcPts val="600"/>
                </a:spcBef>
                <a:buClr>
                  <a:srgbClr val="C7EEEC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rgbClr val="595959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spcBef>
                  <a:spcPts val="6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rgbClr val="595959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spcBef>
                  <a:spcPts val="600"/>
                </a:spcBef>
                <a:buClr>
                  <a:srgbClr val="C7EEEC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rgbClr val="595959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spcBef>
                  <a:spcPts val="6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rgbClr val="595959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rgbClr val="595959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rgbClr val="595959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rgbClr val="595959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ts val="6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000">
                  <a:solidFill>
                    <a:srgbClr val="595959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tx1"/>
                  </a:solidFill>
                </a:rPr>
                <a:t>Females</a:t>
              </a:r>
            </a:p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333</a:t>
              </a:r>
            </a:p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95</a:t>
              </a:r>
            </a:p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4332</a:t>
              </a:r>
            </a:p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66</a:t>
              </a:r>
            </a:p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410</a:t>
              </a:r>
            </a:p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8</a:t>
              </a:r>
            </a:p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9</a:t>
              </a:r>
            </a:p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100</a:t>
              </a:r>
            </a:p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7</a:t>
              </a: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5485064" y="2206284"/>
            <a:ext cx="1539795" cy="30777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</a:rPr>
              <a:t>Males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417834" y="4766017"/>
            <a:ext cx="1539795" cy="30777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400" b="1">
                <a:solidFill>
                  <a:srgbClr val="000000"/>
                </a:solidFill>
                <a:ea typeface="ＭＳ Ｐゴシック" pitchFamily="-111" charset="-128"/>
              </a:rPr>
              <a:t>“split stems”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smtClean="0">
                <a:solidFill>
                  <a:srgbClr val="E81F30"/>
                </a:solidFill>
              </a:rPr>
              <a:t>Section 1.2</a:t>
            </a:r>
            <a:br>
              <a:rPr lang="en-US" altLang="en-US" sz="3200" b="1" smtClean="0">
                <a:solidFill>
                  <a:srgbClr val="E81F30"/>
                </a:solidFill>
              </a:rPr>
            </a:br>
            <a:r>
              <a:rPr lang="en-US" altLang="en-US" sz="2800" b="1" smtClean="0">
                <a:solidFill>
                  <a:srgbClr val="E81F30"/>
                </a:solidFill>
              </a:rPr>
              <a:t>Displaying Quantitative Data with Graphs</a:t>
            </a:r>
            <a:endParaRPr lang="en-US" altLang="en-US" sz="3200" b="1" smtClean="0">
              <a:solidFill>
                <a:srgbClr val="E81F30"/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sz="half" idx="2"/>
          </p:nvPr>
        </p:nvSpPr>
        <p:spPr>
          <a:xfrm>
            <a:off x="496888" y="2447925"/>
            <a:ext cx="8402637" cy="3678238"/>
          </a:xfrm>
        </p:spPr>
        <p:txBody>
          <a:bodyPr/>
          <a:lstStyle/>
          <a:p>
            <a:pPr eaLnBrk="1" hangingPunct="1">
              <a:spcAft>
                <a:spcPts val="2400"/>
              </a:spcAft>
              <a:buFont typeface="Wingdings" panose="05000000000000000000" pitchFamily="2" charset="2"/>
              <a:buNone/>
            </a:pPr>
            <a:r>
              <a:rPr lang="en-US" altLang="en-US" sz="2000" smtClean="0">
                <a:solidFill>
                  <a:srgbClr val="000000"/>
                </a:solidFill>
              </a:rPr>
              <a:t>After this section, you should be able to…</a:t>
            </a:r>
          </a:p>
          <a:p>
            <a:pPr lvl="1" eaLnBrk="1" hangingPunct="1"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r>
              <a:rPr lang="en-US" altLang="en-US" sz="2000" smtClean="0">
                <a:solidFill>
                  <a:srgbClr val="000000"/>
                </a:solidFill>
              </a:rPr>
              <a:t>CONSTRUCT and INTERPRET dotplots, stemplots, and histograms</a:t>
            </a:r>
          </a:p>
          <a:p>
            <a:pPr lvl="1" eaLnBrk="1" hangingPunct="1"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r>
              <a:rPr lang="en-US" altLang="en-US" sz="2000" smtClean="0">
                <a:solidFill>
                  <a:srgbClr val="000000"/>
                </a:solidFill>
              </a:rPr>
              <a:t>DESCRIBE the shape of a distribution</a:t>
            </a:r>
          </a:p>
          <a:p>
            <a:pPr lvl="1" eaLnBrk="1" hangingPunct="1"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r>
              <a:rPr lang="en-US" altLang="en-US" sz="2000" smtClean="0">
                <a:solidFill>
                  <a:srgbClr val="000000"/>
                </a:solidFill>
              </a:rPr>
              <a:t>COMPARE distributions</a:t>
            </a:r>
          </a:p>
          <a:p>
            <a:pPr lvl="1" eaLnBrk="1" hangingPunct="1"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r>
              <a:rPr lang="en-US" altLang="en-US" sz="2000" smtClean="0">
                <a:solidFill>
                  <a:srgbClr val="000000"/>
                </a:solidFill>
              </a:rPr>
              <a:t>USE histograms wisely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96888" y="2070100"/>
            <a:ext cx="7683500" cy="32385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buFont typeface="Wingdings" pitchFamily="-111" charset="2"/>
              <a:buNone/>
              <a:defRPr/>
            </a:pPr>
            <a:r>
              <a:rPr lang="en-US" b="1" smtClean="0">
                <a:ea typeface="ＭＳ Ｐゴシック" pitchFamily="-111" charset="-128"/>
              </a:rPr>
              <a:t>Learning Objectives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19150" y="2262188"/>
            <a:ext cx="7177088" cy="20304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endParaRPr lang="en-US" sz="600" b="1" u="sng" dirty="0">
              <a:solidFill>
                <a:srgbClr val="E81F30"/>
              </a:solidFill>
              <a:ea typeface="ＭＳ Ｐゴシック" pitchFamily="-111" charset="-128"/>
            </a:endParaRPr>
          </a:p>
          <a:p>
            <a:pPr>
              <a:buFontTx/>
              <a:buAutoNum type="arabicParenR"/>
              <a:defRPr/>
            </a:pPr>
            <a:r>
              <a:rPr lang="en-US" sz="2000" dirty="0">
                <a:solidFill>
                  <a:schemeClr val="tx1"/>
                </a:solidFill>
                <a:ea typeface="ＭＳ Ｐゴシック" pitchFamily="-111" charset="-128"/>
              </a:rPr>
              <a:t>Draw a horizontal axis (a number line) and label it with the variable name.</a:t>
            </a:r>
          </a:p>
          <a:p>
            <a:pPr>
              <a:buFontTx/>
              <a:buAutoNum type="arabicParenR"/>
              <a:defRPr/>
            </a:pPr>
            <a:r>
              <a:rPr lang="en-US" sz="2000" dirty="0">
                <a:solidFill>
                  <a:schemeClr val="tx1"/>
                </a:solidFill>
                <a:ea typeface="ＭＳ Ｐゴシック" pitchFamily="-111" charset="-128"/>
              </a:rPr>
              <a:t>Scale the axis from the minimum to the maximum value.</a:t>
            </a:r>
          </a:p>
          <a:p>
            <a:pPr>
              <a:buFontTx/>
              <a:buAutoNum type="arabicParenR"/>
              <a:defRPr/>
            </a:pPr>
            <a:r>
              <a:rPr lang="en-US" sz="2000" dirty="0">
                <a:solidFill>
                  <a:schemeClr val="tx1"/>
                </a:solidFill>
                <a:ea typeface="ＭＳ Ｐゴシック" pitchFamily="-111" charset="-128"/>
              </a:rPr>
              <a:t>Mark a dot above the location on the horizontal axis corresponding to each data value.</a:t>
            </a:r>
          </a:p>
          <a:p>
            <a:pPr>
              <a:defRPr/>
            </a:pPr>
            <a:endParaRPr lang="en-US" sz="2000" b="1" dirty="0">
              <a:solidFill>
                <a:schemeClr val="tx1"/>
              </a:solidFill>
              <a:ea typeface="ＭＳ Ｐゴシック" pitchFamily="-111" charset="-128"/>
            </a:endParaRPr>
          </a:p>
        </p:txBody>
      </p:sp>
      <p:sp>
        <p:nvSpPr>
          <p:cNvPr id="24579" name="Vertical Title 1"/>
          <p:cNvSpPr>
            <a:spLocks noGrp="1"/>
          </p:cNvSpPr>
          <p:nvPr>
            <p:ph type="title" orient="vert"/>
          </p:nvPr>
        </p:nvSpPr>
        <p:spPr>
          <a:xfrm>
            <a:off x="7996238" y="954088"/>
            <a:ext cx="681037" cy="5172075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E81F30"/>
                </a:solidFill>
              </a:rPr>
              <a:t>Displaying Quantitative Data</a:t>
            </a:r>
          </a:p>
        </p:txBody>
      </p:sp>
      <p:sp>
        <p:nvSpPr>
          <p:cNvPr id="24580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218657" y="-2237581"/>
            <a:ext cx="2179637" cy="7375525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solidFill>
                  <a:srgbClr val="000000"/>
                </a:solidFill>
              </a:rPr>
              <a:t>Dotplots</a:t>
            </a:r>
            <a:endParaRPr lang="en-US" altLang="en-US" sz="2400" smtClean="0">
              <a:solidFill>
                <a:srgbClr val="000000"/>
              </a:solidFill>
            </a:endParaRPr>
          </a:p>
          <a:p>
            <a:pPr lvl="1" eaLnBrk="1" hangingPunct="1"/>
            <a:r>
              <a:rPr lang="en-US" altLang="en-US" sz="2000" smtClean="0">
                <a:solidFill>
                  <a:srgbClr val="000000"/>
                </a:solidFill>
              </a:rPr>
              <a:t>One of the simplest graphs to construct and interpret is a </a:t>
            </a:r>
            <a:r>
              <a:rPr lang="en-US" altLang="en-US" sz="2000" b="1" smtClean="0">
                <a:solidFill>
                  <a:srgbClr val="000000"/>
                </a:solidFill>
              </a:rPr>
              <a:t>dotplot</a:t>
            </a:r>
            <a:r>
              <a:rPr lang="en-US" altLang="en-US" sz="2000" smtClean="0">
                <a:solidFill>
                  <a:srgbClr val="000000"/>
                </a:solidFill>
              </a:rPr>
              <a:t>. Each data value is shown as a dot above its location on a number line.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0713" y="1927225"/>
            <a:ext cx="2954337" cy="3698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/>
              <a:t>How to Make a </a:t>
            </a:r>
            <a:r>
              <a:rPr lang="en-US" b="1" dirty="0" err="1"/>
              <a:t>Dotplot</a:t>
            </a:r>
            <a:endParaRPr lang="en-US" b="1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662064"/>
              </p:ext>
            </p:extLst>
          </p:nvPr>
        </p:nvGraphicFramePr>
        <p:xfrm>
          <a:off x="1050481" y="4556824"/>
          <a:ext cx="6238875" cy="1020763"/>
        </p:xfrm>
        <a:graphic>
          <a:graphicData uri="http://schemas.openxmlformats.org/drawingml/2006/table">
            <a:tbl>
              <a:tblPr/>
              <a:tblGrid>
                <a:gridCol w="366712"/>
                <a:gridCol w="366713"/>
                <a:gridCol w="368300"/>
                <a:gridCol w="366712"/>
                <a:gridCol w="366713"/>
                <a:gridCol w="525145"/>
                <a:gridCol w="210248"/>
                <a:gridCol w="366332"/>
                <a:gridCol w="366712"/>
                <a:gridCol w="366713"/>
                <a:gridCol w="366712"/>
                <a:gridCol w="366713"/>
                <a:gridCol w="368300"/>
                <a:gridCol w="366712"/>
                <a:gridCol w="366713"/>
                <a:gridCol w="366712"/>
                <a:gridCol w="366713"/>
              </a:tblGrid>
              <a:tr h="289015">
                <a:tc gridSpan="1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Number of Goals Scored Per Game by the 2004 US Women’s Soccer Team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8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3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2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7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8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2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4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3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5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1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1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4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5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3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1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1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3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4F3"/>
                    </a:solidFill>
                  </a:tcPr>
                </a:tc>
              </a:tr>
              <a:tr h="3658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3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3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2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1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2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2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2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4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3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5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6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1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5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5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1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1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11" charset="-128"/>
                        </a:rPr>
                        <a:t>5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 bldLvl="5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218657" y="-2007394"/>
            <a:ext cx="2179638" cy="7375525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0000"/>
                </a:solidFill>
              </a:rPr>
              <a:t>Examining the Distribution of a Quantitative Variable</a:t>
            </a:r>
            <a:endParaRPr lang="en-US" altLang="en-US" smtClean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smtClean="0">
                <a:solidFill>
                  <a:srgbClr val="000000"/>
                </a:solidFill>
              </a:rPr>
              <a:t>The purpose of a graph is to help us understand the data. After you make a graph, always ask, “What do I see?”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0713" y="2263775"/>
            <a:ext cx="7375525" cy="43243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endParaRPr lang="en-US" sz="2000" b="1">
              <a:solidFill>
                <a:srgbClr val="000000"/>
              </a:solidFill>
              <a:ea typeface="ＭＳ Ｐゴシック" pitchFamily="-111" charset="-128"/>
            </a:endParaRPr>
          </a:p>
          <a:p>
            <a:pPr>
              <a:spcAft>
                <a:spcPts val="1800"/>
              </a:spcAft>
              <a:defRPr/>
            </a:pPr>
            <a:r>
              <a:rPr lang="en-US" sz="2000">
                <a:solidFill>
                  <a:srgbClr val="000000"/>
                </a:solidFill>
                <a:ea typeface="ＭＳ Ｐゴシック" pitchFamily="-111" charset="-128"/>
              </a:rPr>
              <a:t>In any graph, look for the </a:t>
            </a:r>
            <a:r>
              <a:rPr lang="en-US" sz="2000" b="1">
                <a:solidFill>
                  <a:srgbClr val="000000"/>
                </a:solidFill>
                <a:ea typeface="ＭＳ Ｐゴシック" pitchFamily="-111" charset="-128"/>
              </a:rPr>
              <a:t>overall pattern </a:t>
            </a:r>
            <a:r>
              <a:rPr lang="en-US" sz="2000">
                <a:solidFill>
                  <a:srgbClr val="000000"/>
                </a:solidFill>
                <a:ea typeface="ＭＳ Ｐゴシック" pitchFamily="-111" charset="-128"/>
              </a:rPr>
              <a:t>and for striking </a:t>
            </a:r>
            <a:r>
              <a:rPr lang="en-US" sz="2000" b="1">
                <a:solidFill>
                  <a:srgbClr val="000000"/>
                </a:solidFill>
                <a:ea typeface="ＭＳ Ｐゴシック" pitchFamily="-111" charset="-128"/>
              </a:rPr>
              <a:t>departures</a:t>
            </a:r>
            <a:r>
              <a:rPr lang="en-US" sz="2000">
                <a:solidFill>
                  <a:srgbClr val="000000"/>
                </a:solidFill>
                <a:ea typeface="ＭＳ Ｐゴシック" pitchFamily="-111" charset="-128"/>
              </a:rPr>
              <a:t> from that pattern.</a:t>
            </a:r>
          </a:p>
          <a:p>
            <a:pPr>
              <a:spcAft>
                <a:spcPts val="1800"/>
              </a:spcAft>
              <a:defRPr/>
            </a:pPr>
            <a:r>
              <a:rPr lang="en-US" sz="2000">
                <a:solidFill>
                  <a:srgbClr val="000000"/>
                </a:solidFill>
                <a:ea typeface="ＭＳ Ｐゴシック" pitchFamily="-111" charset="-128"/>
              </a:rPr>
              <a:t>Describe the overall pattern of a distribution by its:</a:t>
            </a:r>
          </a:p>
          <a:p>
            <a:pPr lvl="1"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000" b="1">
                <a:solidFill>
                  <a:srgbClr val="000000"/>
                </a:solidFill>
                <a:ea typeface="ＭＳ Ｐゴシック" pitchFamily="-111" charset="-128"/>
              </a:rPr>
              <a:t>Shape</a:t>
            </a:r>
            <a:endParaRPr lang="en-US" sz="2000">
              <a:solidFill>
                <a:srgbClr val="000000"/>
              </a:solidFill>
              <a:ea typeface="ＭＳ Ｐゴシック" pitchFamily="-111" charset="-128"/>
            </a:endParaRPr>
          </a:p>
          <a:p>
            <a:pPr lvl="1"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000" b="1">
                <a:solidFill>
                  <a:srgbClr val="000000"/>
                </a:solidFill>
                <a:ea typeface="ＭＳ Ｐゴシック" pitchFamily="-111" charset="-128"/>
              </a:rPr>
              <a:t>Center</a:t>
            </a:r>
          </a:p>
          <a:p>
            <a:pPr lvl="1"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000" b="1">
                <a:solidFill>
                  <a:srgbClr val="000000"/>
                </a:solidFill>
                <a:ea typeface="ＭＳ Ｐゴシック" pitchFamily="-111" charset="-128"/>
              </a:rPr>
              <a:t>Spread</a:t>
            </a:r>
          </a:p>
          <a:p>
            <a:pPr>
              <a:spcAft>
                <a:spcPts val="600"/>
              </a:spcAft>
              <a:defRPr/>
            </a:pPr>
            <a:endParaRPr lang="en-US" sz="2000" b="1">
              <a:solidFill>
                <a:srgbClr val="000000"/>
              </a:solidFill>
              <a:ea typeface="ＭＳ Ｐゴシック" pitchFamily="-111" charset="-128"/>
            </a:endParaRPr>
          </a:p>
          <a:p>
            <a:pPr>
              <a:spcAft>
                <a:spcPts val="600"/>
              </a:spcAft>
              <a:defRPr/>
            </a:pPr>
            <a:r>
              <a:rPr lang="en-US" sz="2000">
                <a:solidFill>
                  <a:srgbClr val="000000"/>
                </a:solidFill>
                <a:ea typeface="ＭＳ Ｐゴシック" pitchFamily="-111" charset="-128"/>
              </a:rPr>
              <a:t>Note individual values that fall outside the overall pattern.  These departures are called </a:t>
            </a:r>
            <a:r>
              <a:rPr lang="en-US" sz="2000" b="1">
                <a:solidFill>
                  <a:srgbClr val="000000"/>
                </a:solidFill>
                <a:ea typeface="ＭＳ Ｐゴシック" pitchFamily="-111" charset="-128"/>
              </a:rPr>
              <a:t>outliers</a:t>
            </a:r>
            <a:r>
              <a:rPr lang="en-US" sz="2000">
                <a:solidFill>
                  <a:srgbClr val="000000"/>
                </a:solidFill>
                <a:ea typeface="ＭＳ Ｐゴシック" pitchFamily="-111" charset="-128"/>
              </a:rPr>
              <a:t>.</a:t>
            </a:r>
          </a:p>
          <a:p>
            <a:pPr>
              <a:spcAft>
                <a:spcPts val="1800"/>
              </a:spcAft>
              <a:defRPr/>
            </a:pPr>
            <a:endParaRPr lang="en-US" sz="2000" b="1">
              <a:solidFill>
                <a:srgbClr val="000000"/>
              </a:solidFill>
              <a:ea typeface="ＭＳ Ｐゴシック" pitchFamily="-111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2480" y="2038069"/>
            <a:ext cx="7040880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How to Examine the Distribution of a Quantitative Variable</a:t>
            </a:r>
          </a:p>
        </p:txBody>
      </p:sp>
      <p:sp>
        <p:nvSpPr>
          <p:cNvPr id="25607" name="Vertical Title 1"/>
          <p:cNvSpPr>
            <a:spLocks noGrp="1"/>
          </p:cNvSpPr>
          <p:nvPr>
            <p:ph type="title" orient="vert"/>
          </p:nvPr>
        </p:nvSpPr>
        <p:spPr>
          <a:xfrm>
            <a:off x="7996238" y="954088"/>
            <a:ext cx="681037" cy="5172075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E81F30"/>
                </a:solidFill>
              </a:rPr>
              <a:t>Displaying Quantitative Data</a:t>
            </a:r>
          </a:p>
        </p:txBody>
      </p:sp>
      <p:sp>
        <p:nvSpPr>
          <p:cNvPr id="8" name="Cloud 7"/>
          <p:cNvSpPr/>
          <p:nvPr/>
        </p:nvSpPr>
        <p:spPr>
          <a:xfrm>
            <a:off x="3328816" y="3789375"/>
            <a:ext cx="4342824" cy="1566958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>
                <a:solidFill>
                  <a:srgbClr val="000000"/>
                </a:solidFill>
                <a:ea typeface="ＭＳ Ｐゴシック" pitchFamily="-111" charset="-128"/>
              </a:rPr>
              <a:t>Don’t forget your SOCS!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Vertical Title 1"/>
          <p:cNvSpPr>
            <a:spLocks noGrp="1"/>
          </p:cNvSpPr>
          <p:nvPr>
            <p:ph type="title" orient="vert"/>
          </p:nvPr>
        </p:nvSpPr>
        <p:spPr>
          <a:xfrm>
            <a:off x="7996238" y="954088"/>
            <a:ext cx="681037" cy="5172075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E81F30"/>
                </a:solidFill>
              </a:rPr>
              <a:t>Displaying Quantitative Data</a:t>
            </a:r>
          </a:p>
        </p:txBody>
      </p:sp>
      <p:sp>
        <p:nvSpPr>
          <p:cNvPr id="26627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218657" y="-2237581"/>
            <a:ext cx="2179637" cy="7375525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solidFill>
                  <a:srgbClr val="000000"/>
                </a:solidFill>
              </a:rPr>
              <a:t>Describing Shape</a:t>
            </a:r>
            <a:endParaRPr lang="en-US" altLang="en-US" sz="2400" smtClean="0">
              <a:solidFill>
                <a:srgbClr val="000000"/>
              </a:solidFill>
            </a:endParaRPr>
          </a:p>
          <a:p>
            <a:pPr lvl="1" eaLnBrk="1" hangingPunct="1"/>
            <a:r>
              <a:rPr lang="en-US" altLang="en-US" sz="2000" smtClean="0">
                <a:solidFill>
                  <a:srgbClr val="000000"/>
                </a:solidFill>
              </a:rPr>
              <a:t>When you describe a distribution’s shape, concentrate on the main features.  Look for rough </a:t>
            </a:r>
            <a:r>
              <a:rPr lang="en-US" altLang="en-US" sz="2000" b="1" smtClean="0">
                <a:solidFill>
                  <a:srgbClr val="000000"/>
                </a:solidFill>
              </a:rPr>
              <a:t>symmetry</a:t>
            </a:r>
            <a:r>
              <a:rPr lang="en-US" altLang="en-US" sz="2000" smtClean="0">
                <a:solidFill>
                  <a:srgbClr val="000000"/>
                </a:solidFill>
              </a:rPr>
              <a:t> or clear </a:t>
            </a:r>
            <a:r>
              <a:rPr lang="en-US" altLang="en-US" sz="2000" b="1" smtClean="0">
                <a:solidFill>
                  <a:srgbClr val="000000"/>
                </a:solidFill>
              </a:rPr>
              <a:t>skewness</a:t>
            </a:r>
            <a:r>
              <a:rPr lang="en-US" altLang="en-US" sz="2000" smtClean="0">
                <a:solidFill>
                  <a:srgbClr val="000000"/>
                </a:solidFill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9300" y="1943100"/>
            <a:ext cx="7400925" cy="26622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u="sng" dirty="0">
                <a:solidFill>
                  <a:srgbClr val="E81F30"/>
                </a:solidFill>
                <a:ea typeface="ＭＳ Ｐゴシック" pitchFamily="-111" charset="-128"/>
              </a:rPr>
              <a:t>Definitions:</a:t>
            </a:r>
          </a:p>
          <a:p>
            <a:pPr>
              <a:defRPr/>
            </a:pPr>
            <a:endParaRPr lang="en-US" sz="500" b="1" u="sng" dirty="0">
              <a:solidFill>
                <a:srgbClr val="E81F30"/>
              </a:solidFill>
              <a:ea typeface="ＭＳ Ｐゴシック" pitchFamily="-111" charset="-128"/>
            </a:endParaRPr>
          </a:p>
          <a:p>
            <a:pPr>
              <a:spcAft>
                <a:spcPts val="1200"/>
              </a:spcAft>
              <a:defRPr/>
            </a:pPr>
            <a:r>
              <a:rPr lang="en-US" dirty="0">
                <a:solidFill>
                  <a:schemeClr val="tx1"/>
                </a:solidFill>
                <a:ea typeface="ＭＳ Ｐゴシック" pitchFamily="-111" charset="-128"/>
              </a:rPr>
              <a:t>A distribution is roughly </a:t>
            </a:r>
            <a:r>
              <a:rPr lang="en-US" b="1" dirty="0">
                <a:solidFill>
                  <a:schemeClr val="tx1"/>
                </a:solidFill>
                <a:ea typeface="ＭＳ Ｐゴシック" pitchFamily="-111" charset="-128"/>
              </a:rPr>
              <a:t>symmetric</a:t>
            </a:r>
            <a:r>
              <a:rPr lang="en-US" dirty="0">
                <a:solidFill>
                  <a:schemeClr val="tx1"/>
                </a:solidFill>
                <a:ea typeface="ＭＳ Ｐゴシック" pitchFamily="-111" charset="-128"/>
              </a:rPr>
              <a:t> if the right and left sides of the graph are approximately mirror images of each other.</a:t>
            </a:r>
          </a:p>
          <a:p>
            <a:pPr>
              <a:spcAft>
                <a:spcPts val="1200"/>
              </a:spcAft>
              <a:defRPr/>
            </a:pPr>
            <a:r>
              <a:rPr lang="en-US" dirty="0">
                <a:solidFill>
                  <a:schemeClr val="tx1"/>
                </a:solidFill>
                <a:ea typeface="ＭＳ Ｐゴシック" pitchFamily="-111" charset="-128"/>
              </a:rPr>
              <a:t>A distribution is </a:t>
            </a:r>
            <a:r>
              <a:rPr lang="en-US" b="1" dirty="0">
                <a:solidFill>
                  <a:schemeClr val="tx1"/>
                </a:solidFill>
                <a:ea typeface="ＭＳ Ｐゴシック" pitchFamily="-111" charset="-128"/>
              </a:rPr>
              <a:t>skewed to the right</a:t>
            </a:r>
            <a:r>
              <a:rPr lang="en-US" dirty="0">
                <a:solidFill>
                  <a:schemeClr val="tx1"/>
                </a:solidFill>
                <a:ea typeface="ＭＳ Ｐゴシック" pitchFamily="-111" charset="-128"/>
              </a:rPr>
              <a:t> (right-skewed) if there is a tail towards the right side of the graph</a:t>
            </a:r>
          </a:p>
          <a:p>
            <a:pPr>
              <a:spcAft>
                <a:spcPts val="1200"/>
              </a:spcAft>
              <a:defRPr/>
            </a:pPr>
            <a:r>
              <a:rPr lang="en-US" dirty="0">
                <a:solidFill>
                  <a:schemeClr val="tx1"/>
                </a:solidFill>
                <a:ea typeface="ＭＳ Ｐゴシック" pitchFamily="-111" charset="-128"/>
              </a:rPr>
              <a:t>It is </a:t>
            </a:r>
            <a:r>
              <a:rPr lang="en-US" b="1" dirty="0">
                <a:solidFill>
                  <a:schemeClr val="tx1"/>
                </a:solidFill>
                <a:ea typeface="ＭＳ Ｐゴシック" pitchFamily="-111" charset="-128"/>
              </a:rPr>
              <a:t>skewed to the left</a:t>
            </a:r>
            <a:r>
              <a:rPr lang="en-US" dirty="0">
                <a:solidFill>
                  <a:schemeClr val="tx1"/>
                </a:solidFill>
                <a:ea typeface="ＭＳ Ｐゴシック" pitchFamily="-111" charset="-128"/>
              </a:rPr>
              <a:t> (left-skewed) if there is a tail towards the left side of the graph</a:t>
            </a:r>
          </a:p>
          <a:p>
            <a:pPr>
              <a:defRPr/>
            </a:pPr>
            <a:endParaRPr lang="en-US" sz="600" b="1" dirty="0">
              <a:solidFill>
                <a:schemeClr val="tx1"/>
              </a:solidFill>
              <a:ea typeface="ＭＳ Ｐゴシック" pitchFamily="-111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7" t="15675"/>
          <a:stretch>
            <a:fillRect/>
          </a:stretch>
        </p:blipFill>
        <p:spPr bwMode="auto">
          <a:xfrm>
            <a:off x="749300" y="4960938"/>
            <a:ext cx="2224088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2" t="15358"/>
          <a:stretch>
            <a:fillRect/>
          </a:stretch>
        </p:blipFill>
        <p:spPr bwMode="auto">
          <a:xfrm>
            <a:off x="3171825" y="4960938"/>
            <a:ext cx="2246313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2" t="15802"/>
          <a:stretch>
            <a:fillRect/>
          </a:stretch>
        </p:blipFill>
        <p:spPr bwMode="auto">
          <a:xfrm>
            <a:off x="5719763" y="4960938"/>
            <a:ext cx="2257425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50020" y="4830143"/>
            <a:ext cx="1520041" cy="30777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</a:rPr>
              <a:t>Symmetric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02614" y="4830143"/>
            <a:ext cx="1557516" cy="30777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</a:rPr>
              <a:t>Skewed-left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50540" y="4830143"/>
            <a:ext cx="1629662" cy="30777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</a:rPr>
              <a:t>Skewed-right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218657" y="-2007394"/>
            <a:ext cx="2179638" cy="7375525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solidFill>
                  <a:srgbClr val="000000"/>
                </a:solidFill>
              </a:rPr>
              <a:t>Examine this data</a:t>
            </a:r>
          </a:p>
          <a:p>
            <a:pPr eaLnBrk="1" hangingPunct="1"/>
            <a:endParaRPr lang="en-US" altLang="en-US" sz="1800" b="1" smtClean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smtClean="0">
                <a:solidFill>
                  <a:srgbClr val="000000"/>
                </a:solidFill>
              </a:rPr>
              <a:t>The table  and dotplot below displays the Environmental Protection Agency’s estimates of highway gas mileage in miles per gallon (MPG) for a sample of 24 model year 2009 midsize cars.</a:t>
            </a:r>
          </a:p>
          <a:p>
            <a:pPr eaLnBrk="1" hangingPunct="1"/>
            <a:endParaRPr lang="en-US" altLang="en-US" sz="2400" smtClean="0">
              <a:solidFill>
                <a:srgbClr val="000000"/>
              </a:solidFill>
            </a:endParaRPr>
          </a:p>
          <a:p>
            <a:pPr eaLnBrk="1" hangingPunct="1"/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" name="Vertical Title 1"/>
          <p:cNvSpPr txBox="1">
            <a:spLocks/>
          </p:cNvSpPr>
          <p:nvPr/>
        </p:nvSpPr>
        <p:spPr bwMode="auto">
          <a:xfrm>
            <a:off x="7996238" y="954088"/>
            <a:ext cx="681037" cy="51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/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Displaying Quantitative Data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77938" y="5321300"/>
            <a:ext cx="6200775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latin typeface="+mn-lt"/>
                <a:ea typeface="ＭＳ Ｐゴシック" charset="-128"/>
                <a:cs typeface="ＭＳ Ｐゴシック" charset="-128"/>
              </a:rPr>
              <a:t>Describe the shape, center, and spread of the distribution.  Are there any outliers?</a:t>
            </a:r>
          </a:p>
        </p:txBody>
      </p:sp>
      <p:grpSp>
        <p:nvGrpSpPr>
          <p:cNvPr id="27653" name="Group 9"/>
          <p:cNvGrpSpPr>
            <a:grpSpLocks/>
          </p:cNvGrpSpPr>
          <p:nvPr/>
        </p:nvGrpSpPr>
        <p:grpSpPr bwMode="auto">
          <a:xfrm>
            <a:off x="330200" y="3259138"/>
            <a:ext cx="4640263" cy="1620837"/>
            <a:chOff x="949325" y="3598863"/>
            <a:chExt cx="5146675" cy="1947862"/>
          </a:xfrm>
        </p:grpSpPr>
        <p:pic>
          <p:nvPicPr>
            <p:cNvPr id="27656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614" t="9770" r="5667" b="5057"/>
            <a:stretch>
              <a:fillRect/>
            </a:stretch>
          </p:blipFill>
          <p:spPr bwMode="auto">
            <a:xfrm>
              <a:off x="949325" y="3598863"/>
              <a:ext cx="1633538" cy="1947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7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661" t="9763" r="6160" b="5130"/>
            <a:stretch>
              <a:fillRect/>
            </a:stretch>
          </p:blipFill>
          <p:spPr bwMode="auto">
            <a:xfrm>
              <a:off x="2601913" y="3598863"/>
              <a:ext cx="1679575" cy="1947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8" name="Picture 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83" t="9770" r="5504" b="5057"/>
            <a:stretch>
              <a:fillRect/>
            </a:stretch>
          </p:blipFill>
          <p:spPr bwMode="auto">
            <a:xfrm>
              <a:off x="4300538" y="3598863"/>
              <a:ext cx="1795462" cy="1947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7654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1" t="19928"/>
          <a:stretch>
            <a:fillRect/>
          </a:stretch>
        </p:blipFill>
        <p:spPr bwMode="auto">
          <a:xfrm>
            <a:off x="5070475" y="3998913"/>
            <a:ext cx="3125788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30200" y="1265238"/>
            <a:ext cx="2449513" cy="3683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Example, page 28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>
          <a:xfrm>
            <a:off x="498475" y="173292"/>
            <a:ext cx="7556500" cy="1116012"/>
          </a:xfrm>
        </p:spPr>
        <p:txBody>
          <a:bodyPr/>
          <a:lstStyle/>
          <a:p>
            <a:r>
              <a:rPr lang="en-US" altLang="en-US" sz="3200" b="1" dirty="0" smtClean="0">
                <a:solidFill>
                  <a:srgbClr val="AB3582"/>
                </a:solidFill>
                <a:latin typeface="Arial Narrow" panose="020B0606020202030204" pitchFamily="34" charset="0"/>
              </a:rPr>
              <a:t>CHECK YOUR UNDERSTANDING</a:t>
            </a:r>
            <a:br>
              <a:rPr lang="en-US" altLang="en-US" sz="3200" b="1" dirty="0" smtClean="0">
                <a:solidFill>
                  <a:srgbClr val="AB3582"/>
                </a:solidFill>
                <a:latin typeface="Arial Narrow" panose="020B0606020202030204" pitchFamily="34" charset="0"/>
              </a:rPr>
            </a:br>
            <a:r>
              <a:rPr lang="en-US" altLang="en-US" sz="3200" b="1" dirty="0" smtClean="0">
                <a:solidFill>
                  <a:srgbClr val="AB3582"/>
                </a:solidFill>
                <a:latin typeface="Arial Narrow" panose="020B0606020202030204" pitchFamily="34" charset="0"/>
              </a:rPr>
              <a:t>- Describe the distribution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>
          <a:xfrm>
            <a:off x="333883" y="1289304"/>
            <a:ext cx="7556500" cy="41449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 smtClean="0"/>
              <a:t>a)					        b)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131" y="1391472"/>
            <a:ext cx="3235262" cy="27334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4627" y="1567529"/>
            <a:ext cx="3394447" cy="24558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7690" y="4392298"/>
            <a:ext cx="411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c)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632" y="4792408"/>
            <a:ext cx="5873496" cy="17767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Vertical Title 1"/>
          <p:cNvSpPr>
            <a:spLocks noGrp="1"/>
          </p:cNvSpPr>
          <p:nvPr>
            <p:ph type="title" orient="vert"/>
          </p:nvPr>
        </p:nvSpPr>
        <p:spPr>
          <a:xfrm>
            <a:off x="7996238" y="954088"/>
            <a:ext cx="681037" cy="5172075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E81F30"/>
                </a:solidFill>
              </a:rPr>
              <a:t>Displaying Quantitative Data</a:t>
            </a:r>
          </a:p>
        </p:txBody>
      </p:sp>
      <p:sp>
        <p:nvSpPr>
          <p:cNvPr id="29699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103563" y="-2122487"/>
            <a:ext cx="2409825" cy="7375525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solidFill>
                  <a:srgbClr val="000000"/>
                </a:solidFill>
              </a:rPr>
              <a:t>Comparing Distributions</a:t>
            </a:r>
            <a:endParaRPr lang="en-US" altLang="en-US" sz="2400" smtClean="0">
              <a:solidFill>
                <a:srgbClr val="000000"/>
              </a:solidFill>
            </a:endParaRPr>
          </a:p>
          <a:p>
            <a:pPr lvl="1" eaLnBrk="1" hangingPunct="1"/>
            <a:r>
              <a:rPr lang="en-US" altLang="en-US" sz="2400" smtClean="0">
                <a:solidFill>
                  <a:srgbClr val="000000"/>
                </a:solidFill>
              </a:rPr>
              <a:t>Some of the most interesting statistics questions involve comparing two or more groups.</a:t>
            </a:r>
          </a:p>
          <a:p>
            <a:pPr lvl="1" eaLnBrk="1" hangingPunct="1"/>
            <a:r>
              <a:rPr lang="en-US" altLang="en-US" sz="2400" smtClean="0">
                <a:solidFill>
                  <a:srgbClr val="000000"/>
                </a:solidFill>
              </a:rPr>
              <a:t>Always discuss shape, center, spread, and possible outliers whenever you compare distributions of a quantitative variable.</a:t>
            </a:r>
            <a:endParaRPr lang="en-US" altLang="en-US" sz="2000" smtClean="0">
              <a:solidFill>
                <a:srgbClr val="00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31775" y="2938463"/>
            <a:ext cx="7943850" cy="3819525"/>
            <a:chOff x="231353" y="2938463"/>
            <a:chExt cx="7944272" cy="3819525"/>
          </a:xfrm>
        </p:grpSpPr>
        <p:grpSp>
          <p:nvGrpSpPr>
            <p:cNvPr id="29701" name="Group 19"/>
            <p:cNvGrpSpPr>
              <a:grpSpLocks/>
            </p:cNvGrpSpPr>
            <p:nvPr/>
          </p:nvGrpSpPr>
          <p:grpSpPr bwMode="auto">
            <a:xfrm>
              <a:off x="330200" y="2938463"/>
              <a:ext cx="7845425" cy="3819525"/>
              <a:chOff x="330706" y="2760906"/>
              <a:chExt cx="7845537" cy="3819400"/>
            </a:xfrm>
          </p:grpSpPr>
          <p:pic>
            <p:nvPicPr>
              <p:cNvPr id="29703" name="Picture 1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6769" r="3922"/>
              <a:stretch>
                <a:fillRect/>
              </a:stretch>
            </p:blipFill>
            <p:spPr bwMode="auto">
              <a:xfrm>
                <a:off x="330289" y="2770431"/>
                <a:ext cx="3768979" cy="3809875"/>
              </a:xfrm>
              <a:prstGeom prst="rect">
                <a:avLst/>
              </a:prstGeom>
              <a:noFill/>
              <a:ln>
                <a:noFill/>
              </a:ln>
              <a:effectLst>
                <a:outerShdw algn="tl" rotWithShape="0">
                  <a:srgbClr val="808080">
                    <a:alpha val="7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330289" y="2760906"/>
                <a:ext cx="2449678" cy="369875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b="1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Example, page 32</a:t>
                </a:r>
              </a:p>
            </p:txBody>
          </p:sp>
          <p:sp>
            <p:nvSpPr>
              <p:cNvPr id="29705" name="Rectangle 18"/>
              <p:cNvSpPr>
                <a:spLocks noChangeArrowheads="1"/>
              </p:cNvSpPr>
              <p:nvPr/>
            </p:nvSpPr>
            <p:spPr bwMode="auto">
              <a:xfrm>
                <a:off x="4140546" y="3800684"/>
                <a:ext cx="4035697" cy="1938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ts val="2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spcBef>
                    <a:spcPts val="600"/>
                  </a:spcBef>
                  <a:buClr>
                    <a:srgbClr val="C7EEEC"/>
                  </a:buClr>
                  <a:buSzPct val="75000"/>
                  <a:buFont typeface="Wingdings" panose="05000000000000000000" pitchFamily="2" charset="2"/>
                  <a:buChar char="n"/>
                  <a:defRPr sz="2800">
                    <a:solidFill>
                      <a:srgbClr val="595959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spcBef>
                    <a:spcPts val="6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400">
                    <a:solidFill>
                      <a:srgbClr val="595959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spcBef>
                    <a:spcPts val="600"/>
                  </a:spcBef>
                  <a:buClr>
                    <a:srgbClr val="C7EEEC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spcBef>
                    <a:spcPts val="6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ts val="6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</a:rPr>
                  <a:t>Compare the distributions of household size for these two countries.  Don’t forget your SOCS!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 rot="16200000">
              <a:off x="-1028317" y="4750583"/>
              <a:ext cx="2949575" cy="43023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100" b="1" dirty="0">
                  <a:solidFill>
                    <a:srgbClr val="AB3582"/>
                  </a:solidFill>
                </a:rPr>
                <a:t>Place</a:t>
              </a:r>
            </a:p>
            <a:p>
              <a:pPr>
                <a:defRPr/>
              </a:pPr>
              <a:r>
                <a:rPr lang="en-US" sz="1100" b="1" dirty="0"/>
                <a:t>       U.K 			South Africa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19150" y="2262188"/>
            <a:ext cx="7177088" cy="44942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Aft>
                <a:spcPts val="1200"/>
              </a:spcAft>
              <a:defRPr/>
            </a:pPr>
            <a:endParaRPr lang="en-US" sz="600" b="1" u="sng">
              <a:solidFill>
                <a:srgbClr val="E81F30"/>
              </a:solidFill>
              <a:ea typeface="ＭＳ Ｐゴシック" pitchFamily="-111" charset="-128"/>
            </a:endParaRPr>
          </a:p>
          <a:p>
            <a:pPr>
              <a:spcAft>
                <a:spcPts val="1200"/>
              </a:spcAft>
              <a:buFontTx/>
              <a:buAutoNum type="arabicParenR"/>
              <a:defRPr/>
            </a:pPr>
            <a:r>
              <a:rPr lang="en-US" sz="2000">
                <a:solidFill>
                  <a:schemeClr val="tx1"/>
                </a:solidFill>
                <a:ea typeface="ＭＳ Ｐゴシック" pitchFamily="-111" charset="-128"/>
              </a:rPr>
              <a:t>Separate each observation into a </a:t>
            </a:r>
            <a:r>
              <a:rPr lang="en-US" sz="2000" b="1">
                <a:solidFill>
                  <a:schemeClr val="tx1"/>
                </a:solidFill>
                <a:ea typeface="ＭＳ Ｐゴシック" pitchFamily="-111" charset="-128"/>
              </a:rPr>
              <a:t>stem</a:t>
            </a:r>
            <a:r>
              <a:rPr lang="en-US" sz="2000">
                <a:solidFill>
                  <a:schemeClr val="tx1"/>
                </a:solidFill>
                <a:ea typeface="ＭＳ Ｐゴシック" pitchFamily="-111" charset="-128"/>
              </a:rPr>
              <a:t> (all but the final digit) and a </a:t>
            </a:r>
            <a:r>
              <a:rPr lang="en-US" sz="2000" b="1">
                <a:solidFill>
                  <a:schemeClr val="tx1"/>
                </a:solidFill>
                <a:ea typeface="ＭＳ Ｐゴシック" pitchFamily="-111" charset="-128"/>
              </a:rPr>
              <a:t>leaf</a:t>
            </a:r>
            <a:r>
              <a:rPr lang="en-US" sz="2000">
                <a:solidFill>
                  <a:schemeClr val="tx1"/>
                </a:solidFill>
                <a:ea typeface="ＭＳ Ｐゴシック" pitchFamily="-111" charset="-128"/>
              </a:rPr>
              <a:t> (the final digit).</a:t>
            </a:r>
          </a:p>
          <a:p>
            <a:pPr>
              <a:spcAft>
                <a:spcPts val="1200"/>
              </a:spcAft>
              <a:buFontTx/>
              <a:buAutoNum type="arabicParenR"/>
              <a:defRPr/>
            </a:pPr>
            <a:r>
              <a:rPr lang="en-US" sz="2000">
                <a:solidFill>
                  <a:schemeClr val="tx1"/>
                </a:solidFill>
                <a:ea typeface="ＭＳ Ｐゴシック" pitchFamily="-111" charset="-128"/>
              </a:rPr>
              <a:t>Write all possible stems from the smallest to the largest in a vertical column and draw a vertical line to the right of the column.</a:t>
            </a:r>
          </a:p>
          <a:p>
            <a:pPr>
              <a:spcAft>
                <a:spcPts val="1200"/>
              </a:spcAft>
              <a:buFontTx/>
              <a:buAutoNum type="arabicParenR"/>
              <a:defRPr/>
            </a:pPr>
            <a:r>
              <a:rPr lang="en-US" sz="2000">
                <a:solidFill>
                  <a:schemeClr val="tx1"/>
                </a:solidFill>
                <a:ea typeface="ＭＳ Ｐゴシック" pitchFamily="-111" charset="-128"/>
              </a:rPr>
              <a:t>Write each leaf in the row to the right of its stem.</a:t>
            </a:r>
          </a:p>
          <a:p>
            <a:pPr>
              <a:spcAft>
                <a:spcPts val="1200"/>
              </a:spcAft>
              <a:buFontTx/>
              <a:buAutoNum type="arabicParenR"/>
              <a:defRPr/>
            </a:pPr>
            <a:r>
              <a:rPr lang="en-US" sz="2000">
                <a:solidFill>
                  <a:schemeClr val="tx1"/>
                </a:solidFill>
                <a:ea typeface="ＭＳ Ｐゴシック" pitchFamily="-111" charset="-128"/>
              </a:rPr>
              <a:t>Arrange the leaves in increasing order out from the stem.</a:t>
            </a:r>
          </a:p>
          <a:p>
            <a:pPr>
              <a:spcAft>
                <a:spcPts val="1200"/>
              </a:spcAft>
              <a:buFontTx/>
              <a:buAutoNum type="arabicParenR"/>
              <a:defRPr/>
            </a:pPr>
            <a:r>
              <a:rPr lang="en-US" sz="2000">
                <a:solidFill>
                  <a:schemeClr val="tx1"/>
                </a:solidFill>
                <a:ea typeface="ＭＳ Ｐゴシック" pitchFamily="-111" charset="-128"/>
              </a:rPr>
              <a:t>Provide a key that explains in context what the stems and leaves represent.</a:t>
            </a:r>
          </a:p>
          <a:p>
            <a:pPr>
              <a:spcAft>
                <a:spcPts val="1200"/>
              </a:spcAft>
              <a:defRPr/>
            </a:pPr>
            <a:endParaRPr lang="en-US" sz="2000" b="1">
              <a:solidFill>
                <a:schemeClr val="tx1"/>
              </a:solidFill>
              <a:ea typeface="ＭＳ Ｐゴシック" pitchFamily="-111" charset="-128"/>
            </a:endParaRPr>
          </a:p>
        </p:txBody>
      </p:sp>
      <p:sp>
        <p:nvSpPr>
          <p:cNvPr id="30723" name="Vertical Title 1"/>
          <p:cNvSpPr>
            <a:spLocks noGrp="1"/>
          </p:cNvSpPr>
          <p:nvPr>
            <p:ph type="title" orient="vert"/>
          </p:nvPr>
        </p:nvSpPr>
        <p:spPr>
          <a:xfrm>
            <a:off x="7996238" y="954088"/>
            <a:ext cx="681037" cy="5172075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E81F30"/>
                </a:solidFill>
              </a:rPr>
              <a:t>Displaying Quantitative Data</a:t>
            </a:r>
          </a:p>
        </p:txBody>
      </p:sp>
      <p:sp>
        <p:nvSpPr>
          <p:cNvPr id="30724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218657" y="-2237581"/>
            <a:ext cx="2179637" cy="7375525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solidFill>
                  <a:srgbClr val="000000"/>
                </a:solidFill>
              </a:rPr>
              <a:t>Stemplots (Stem-and-Leaf Plots)</a:t>
            </a:r>
            <a:endParaRPr lang="en-US" altLang="en-US" sz="2400" smtClean="0">
              <a:solidFill>
                <a:srgbClr val="000000"/>
              </a:solidFill>
            </a:endParaRPr>
          </a:p>
          <a:p>
            <a:pPr lvl="1" eaLnBrk="1" hangingPunct="1"/>
            <a:r>
              <a:rPr lang="en-US" altLang="en-US" sz="2000" smtClean="0">
                <a:solidFill>
                  <a:srgbClr val="000000"/>
                </a:solidFill>
              </a:rPr>
              <a:t>Another simple graphical display for small data sets is a stemplot. Stemplots give us a quick picture of the distribution while including the actual numerical values.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0713" y="1927225"/>
            <a:ext cx="2954337" cy="3698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How to Make a Stemplot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 bldLvl="5" animBg="1"/>
      <p:bldP spid="7" grpId="0" animBg="1"/>
    </p:bldLst>
  </p:timing>
</p:sld>
</file>

<file path=ppt/theme/theme1.xml><?xml version="1.0" encoding="utf-8"?>
<a:theme xmlns:a="http://schemas.openxmlformats.org/drawingml/2006/main" name="Advantage">
  <a:themeElements>
    <a:clrScheme name="Custom 6">
      <a:dk1>
        <a:sysClr val="windowText" lastClr="000000"/>
      </a:dk1>
      <a:lt1>
        <a:sysClr val="window" lastClr="FFFFFF"/>
      </a:lt1>
      <a:dk2>
        <a:srgbClr val="1B2F7C"/>
      </a:dk2>
      <a:lt2>
        <a:srgbClr val="FAEDB8"/>
      </a:lt2>
      <a:accent1>
        <a:srgbClr val="A2E3DF"/>
      </a:accent1>
      <a:accent2>
        <a:srgbClr val="D7E9C9"/>
      </a:accent2>
      <a:accent3>
        <a:srgbClr val="E81F30"/>
      </a:accent3>
      <a:accent4>
        <a:srgbClr val="ED5A3A"/>
      </a:accent4>
      <a:accent5>
        <a:srgbClr val="F7901E"/>
      </a:accent5>
      <a:accent6>
        <a:srgbClr val="23B0A9"/>
      </a:accent6>
      <a:hlink>
        <a:srgbClr val="BC5FBC"/>
      </a:hlink>
      <a:folHlink>
        <a:srgbClr val="9775A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1383</TotalTime>
  <Words>907</Words>
  <Application>Microsoft Office PowerPoint</Application>
  <PresentationFormat>On-screen Show (4:3)</PresentationFormat>
  <Paragraphs>238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ＭＳ Ｐゴシック</vt:lpstr>
      <vt:lpstr>ＭＳ Ｐゴシック</vt:lpstr>
      <vt:lpstr>Arial</vt:lpstr>
      <vt:lpstr>Arial Narrow</vt:lpstr>
      <vt:lpstr>Calibri</vt:lpstr>
      <vt:lpstr>Rockwell</vt:lpstr>
      <vt:lpstr>Wingdings</vt:lpstr>
      <vt:lpstr>Advantage</vt:lpstr>
      <vt:lpstr>Warmup</vt:lpstr>
      <vt:lpstr>Section 1.2 Displaying Quantitative Data with Graphs</vt:lpstr>
      <vt:lpstr>Displaying Quantitative Data</vt:lpstr>
      <vt:lpstr>Displaying Quantitative Data</vt:lpstr>
      <vt:lpstr>Displaying Quantitative Data</vt:lpstr>
      <vt:lpstr>PowerPoint Presentation</vt:lpstr>
      <vt:lpstr>CHECK YOUR UNDERSTANDING - Describe the distribution</vt:lpstr>
      <vt:lpstr>Displaying Quantitative Data</vt:lpstr>
      <vt:lpstr>Displaying Quantitative Data</vt:lpstr>
      <vt:lpstr>Displaying Quantitative Data</vt:lpstr>
      <vt:lpstr>Displaying Quantitative Data</vt:lpstr>
    </vt:vector>
  </TitlesOfParts>
  <Company>Lakeville Area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Sandy Hinding</dc:creator>
  <cp:lastModifiedBy>Bruce Nicol</cp:lastModifiedBy>
  <cp:revision>105</cp:revision>
  <dcterms:created xsi:type="dcterms:W3CDTF">2010-09-16T14:43:16Z</dcterms:created>
  <dcterms:modified xsi:type="dcterms:W3CDTF">2016-08-04T13:42:49Z</dcterms:modified>
</cp:coreProperties>
</file>