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83" r:id="rId2"/>
    <p:sldMasterId id="2147483698" r:id="rId3"/>
  </p:sldMasterIdLst>
  <p:notesMasterIdLst>
    <p:notesMasterId r:id="rId23"/>
  </p:notesMasterIdLst>
  <p:handoutMasterIdLst>
    <p:handoutMasterId r:id="rId24"/>
  </p:handoutMasterIdLst>
  <p:sldIdLst>
    <p:sldId id="372" r:id="rId4"/>
    <p:sldId id="373" r:id="rId5"/>
    <p:sldId id="369" r:id="rId6"/>
    <p:sldId id="280" r:id="rId7"/>
    <p:sldId id="281" r:id="rId8"/>
    <p:sldId id="284" r:id="rId9"/>
    <p:sldId id="285" r:id="rId10"/>
    <p:sldId id="298" r:id="rId11"/>
    <p:sldId id="287" r:id="rId12"/>
    <p:sldId id="288" r:id="rId13"/>
    <p:sldId id="289" r:id="rId14"/>
    <p:sldId id="352" r:id="rId15"/>
    <p:sldId id="381" r:id="rId16"/>
    <p:sldId id="374" r:id="rId17"/>
    <p:sldId id="375" r:id="rId18"/>
    <p:sldId id="376" r:id="rId19"/>
    <p:sldId id="377" r:id="rId20"/>
    <p:sldId id="378" r:id="rId21"/>
    <p:sldId id="379" r:id="rId22"/>
  </p:sldIdLst>
  <p:sldSz cx="9144000" cy="6858000" type="screen4x3"/>
  <p:notesSz cx="7010400" cy="9296400"/>
  <p:defaultTextStyle>
    <a:defPPr>
      <a:defRPr lang="en-US"/>
    </a:defPPr>
    <a:lvl1pPr algn="l" rtl="0" eaLnBrk="0" fontAlgn="base" hangingPunct="0">
      <a:spcBef>
        <a:spcPct val="0"/>
      </a:spcBef>
      <a:spcAft>
        <a:spcPct val="0"/>
      </a:spcAft>
      <a:defRPr sz="2400" b="1"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b="1"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b="1"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b="1"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b="1"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2D"/>
    <a:srgbClr val="2A82C9"/>
    <a:srgbClr val="C21517"/>
    <a:srgbClr val="9D6744"/>
    <a:srgbClr val="1B5787"/>
    <a:srgbClr val="09790B"/>
    <a:srgbClr val="188521"/>
    <a:srgbClr val="1989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6" d="100"/>
          <a:sy n="86" d="100"/>
        </p:scale>
        <p:origin x="634" y="-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0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charset="0"/>
                <a:ea typeface="ＭＳ Ｐゴシック" charset="0"/>
                <a:cs typeface="ＭＳ Ｐゴシック" charset="0"/>
              </a:defRPr>
            </a:lvl1pPr>
          </a:lstStyle>
          <a:p>
            <a:pPr>
              <a:defRPr/>
            </a:pPr>
            <a:endParaRPr lang="en-US"/>
          </a:p>
        </p:txBody>
      </p:sp>
      <p:sp>
        <p:nvSpPr>
          <p:cNvPr id="162819"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charset="0"/>
                <a:ea typeface="ＭＳ Ｐゴシック" charset="0"/>
                <a:cs typeface="ＭＳ Ｐゴシック" charset="0"/>
              </a:defRPr>
            </a:lvl1pPr>
          </a:lstStyle>
          <a:p>
            <a:pPr>
              <a:defRPr/>
            </a:pPr>
            <a:endParaRPr lang="en-US"/>
          </a:p>
        </p:txBody>
      </p:sp>
      <p:sp>
        <p:nvSpPr>
          <p:cNvPr id="162820" name="Rectangle 4"/>
          <p:cNvSpPr>
            <a:spLocks noGrp="1" noChangeArrowheads="1"/>
          </p:cNvSpPr>
          <p:nvPr>
            <p:ph type="ftr" sz="quarter" idx="2"/>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charset="0"/>
                <a:ea typeface="ＭＳ Ｐゴシック" charset="0"/>
                <a:cs typeface="ＭＳ Ｐゴシック" charset="0"/>
              </a:defRPr>
            </a:lvl1pPr>
          </a:lstStyle>
          <a:p>
            <a:pPr>
              <a:defRPr/>
            </a:pPr>
            <a:endParaRPr lang="en-US"/>
          </a:p>
        </p:txBody>
      </p:sp>
      <p:sp>
        <p:nvSpPr>
          <p:cNvPr id="162821" name="Rectangle 5"/>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AF6CC30-A052-4FE9-A4FA-B6A8A2D71D32}" type="slidenum">
              <a:rPr lang="en-US" altLang="en-US"/>
              <a:pPr/>
              <a:t>‹#›</a:t>
            </a:fld>
            <a:endParaRPr lang="en-US" altLang="en-US"/>
          </a:p>
        </p:txBody>
      </p:sp>
    </p:spTree>
    <p:extLst>
      <p:ext uri="{BB962C8B-B14F-4D97-AF65-F5344CB8AC3E}">
        <p14:creationId xmlns:p14="http://schemas.microsoft.com/office/powerpoint/2010/main" val="2286128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1440" tIns="45720" rIns="91440" bIns="45720" numCol="1" anchor="t" anchorCtr="0" compatLnSpc="1">
            <a:prstTxWarp prst="textNoShape">
              <a:avLst/>
            </a:prstTxWarp>
          </a:bodyPr>
          <a:lstStyle>
            <a:lvl1pPr>
              <a:defRPr sz="1200" smtClean="0">
                <a:latin typeface="Times"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3EB21C9-7428-4133-A796-26F488AA0979}" type="datetime1">
              <a:rPr lang="en-US" altLang="en-US"/>
              <a:pPr/>
              <a:t>9/1/2016</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1440" tIns="45720" rIns="91440" bIns="45720" numCol="1" anchor="b" anchorCtr="0" compatLnSpc="1">
            <a:prstTxWarp prst="textNoShape">
              <a:avLst/>
            </a:prstTxWarp>
          </a:bodyPr>
          <a:lstStyle>
            <a:lvl1pPr>
              <a:defRPr sz="1200" smtClean="0">
                <a:latin typeface="Times"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7636755-6834-4E85-BFE1-E9BFF2835DBD}" type="slidenum">
              <a:rPr lang="en-US" altLang="en-US"/>
              <a:pPr/>
              <a:t>‹#›</a:t>
            </a:fld>
            <a:endParaRPr lang="en-US" altLang="en-US"/>
          </a:p>
        </p:txBody>
      </p:sp>
    </p:spTree>
    <p:extLst>
      <p:ext uri="{BB962C8B-B14F-4D97-AF65-F5344CB8AC3E}">
        <p14:creationId xmlns:p14="http://schemas.microsoft.com/office/powerpoint/2010/main" val="56197201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An educational partnership between Consumer Action and American Express</a:t>
            </a:r>
          </a:p>
        </p:txBody>
      </p:sp>
    </p:spTree>
    <p:extLst>
      <p:ext uri="{BB962C8B-B14F-4D97-AF65-F5344CB8AC3E}">
        <p14:creationId xmlns:p14="http://schemas.microsoft.com/office/powerpoint/2010/main" val="229519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An educational partnership between Consumer Action and American Express</a:t>
            </a:r>
          </a:p>
        </p:txBody>
      </p:sp>
    </p:spTree>
    <p:extLst>
      <p:ext uri="{BB962C8B-B14F-4D97-AF65-F5344CB8AC3E}">
        <p14:creationId xmlns:p14="http://schemas.microsoft.com/office/powerpoint/2010/main" val="2237073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304800"/>
            <a:ext cx="19240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04800"/>
            <a:ext cx="56197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An educational partnership between Consumer Action and American Express</a:t>
            </a:r>
          </a:p>
        </p:txBody>
      </p:sp>
    </p:spTree>
    <p:extLst>
      <p:ext uri="{BB962C8B-B14F-4D97-AF65-F5344CB8AC3E}">
        <p14:creationId xmlns:p14="http://schemas.microsoft.com/office/powerpoint/2010/main" val="383124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0" y="6400800"/>
            <a:ext cx="9144000" cy="457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altLang="en-US" sz="1400" b="0">
                <a:solidFill>
                  <a:srgbClr val="B05800"/>
                </a:solidFill>
                <a:latin typeface="Arial Narrow" panose="020B0606020202030204" pitchFamily="34" charset="0"/>
                <a:ea typeface="+mn-ea"/>
              </a:rPr>
              <a:t> </a:t>
            </a:r>
            <a:r>
              <a:rPr lang="en-US" altLang="en-US" sz="1400" b="0">
                <a:solidFill>
                  <a:srgbClr val="107DBC"/>
                </a:solidFill>
                <a:latin typeface="Arial Narrow" panose="020B0606020202030204" pitchFamily="34" charset="0"/>
                <a:ea typeface="+mn-ea"/>
              </a:rPr>
              <a:t>Financial Algebra</a:t>
            </a:r>
          </a:p>
          <a:p>
            <a:pPr algn="r" eaLnBrk="1" hangingPunct="1"/>
            <a:r>
              <a:rPr lang="en-US" altLang="en-US" sz="1400" b="0">
                <a:solidFill>
                  <a:srgbClr val="107DBC"/>
                </a:solidFill>
                <a:latin typeface="Arial Narrow" panose="020B0606020202030204" pitchFamily="34" charset="0"/>
                <a:ea typeface="+mn-ea"/>
              </a:rPr>
              <a:t>© Cengage/South-Western</a:t>
            </a:r>
          </a:p>
        </p:txBody>
      </p:sp>
      <p:sp>
        <p:nvSpPr>
          <p:cNvPr id="81923" name="Rectangle 3"/>
          <p:cNvSpPr>
            <a:spLocks noChangeArrowheads="1"/>
          </p:cNvSpPr>
          <p:nvPr/>
        </p:nvSpPr>
        <p:spPr bwMode="auto">
          <a:xfrm>
            <a:off x="0" y="2287588"/>
            <a:ext cx="2011363" cy="4570412"/>
          </a:xfrm>
          <a:prstGeom prst="rect">
            <a:avLst/>
          </a:prstGeom>
          <a:solidFill>
            <a:srgbClr val="E4D50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b="0">
              <a:solidFill>
                <a:srgbClr val="000000"/>
              </a:solidFill>
              <a:latin typeface="Times New Roman" panose="02020603050405020304" pitchFamily="18" charset="0"/>
              <a:ea typeface="+mn-ea"/>
            </a:endParaRPr>
          </a:p>
        </p:txBody>
      </p:sp>
      <p:sp>
        <p:nvSpPr>
          <p:cNvPr id="81924" name="Rectangle 4"/>
          <p:cNvSpPr>
            <a:spLocks noChangeArrowheads="1"/>
          </p:cNvSpPr>
          <p:nvPr/>
        </p:nvSpPr>
        <p:spPr bwMode="auto">
          <a:xfrm>
            <a:off x="1981200" y="0"/>
            <a:ext cx="7162800" cy="2514600"/>
          </a:xfrm>
          <a:prstGeom prst="rect">
            <a:avLst/>
          </a:prstGeom>
          <a:gradFill rotWithShape="1">
            <a:gsLst>
              <a:gs pos="0">
                <a:srgbClr val="3C518C"/>
              </a:gs>
              <a:gs pos="100000">
                <a:srgbClr val="9FBB48">
                  <a:alpha val="83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ts val="600"/>
              </a:spcBef>
            </a:pPr>
            <a:endParaRPr lang="en-US" sz="3200">
              <a:solidFill>
                <a:srgbClr val="F7FAFB"/>
              </a:solidFill>
              <a:effectLst>
                <a:outerShdw blurRad="38100" dist="38100" dir="2700000" algn="tl">
                  <a:srgbClr val="000000">
                    <a:alpha val="43137"/>
                  </a:srgbClr>
                </a:outerShdw>
              </a:effectLst>
              <a:latin typeface="Arial" panose="020B0604020202020204" pitchFamily="34" charset="0"/>
              <a:ea typeface="+mn-ea"/>
            </a:endParaRPr>
          </a:p>
        </p:txBody>
      </p:sp>
      <p:sp>
        <p:nvSpPr>
          <p:cNvPr id="81925" name="Rectangle 5"/>
          <p:cNvSpPr>
            <a:spLocks noGrp="1" noChangeArrowheads="1"/>
          </p:cNvSpPr>
          <p:nvPr>
            <p:ph type="ctrTitle"/>
          </p:nvPr>
        </p:nvSpPr>
        <p:spPr>
          <a:xfrm>
            <a:off x="1905000" y="92075"/>
            <a:ext cx="6399213" cy="2422525"/>
          </a:xfrm>
          <a:noFill/>
          <a:effectLst/>
          <a:extLst>
            <a:ext uri="{909E8E84-426E-40DD-AFC4-6F175D3DCCD1}">
              <a14:hiddenFill xmlns:a14="http://schemas.microsoft.com/office/drawing/2010/main">
                <a:solidFill>
                  <a:srgbClr val="FFB871">
                    <a:alpha val="39999"/>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rgbClr val="F8F8F8"/>
                </a:solidFill>
                <a:effectLst/>
              </a:defRPr>
            </a:lvl1pPr>
          </a:lstStyle>
          <a:p>
            <a:pPr lvl="0"/>
            <a:r>
              <a:rPr lang="en-US" altLang="en-US" noProof="0" smtClean="0"/>
              <a:t>CLICK TO EDIT MASTER TITLE STYLE</a:t>
            </a:r>
          </a:p>
        </p:txBody>
      </p:sp>
      <p:sp>
        <p:nvSpPr>
          <p:cNvPr id="81926" name="Rectangle 6"/>
          <p:cNvSpPr>
            <a:spLocks noGrp="1" noChangeArrowheads="1"/>
          </p:cNvSpPr>
          <p:nvPr>
            <p:ph type="subTitle" idx="1"/>
          </p:nvPr>
        </p:nvSpPr>
        <p:spPr>
          <a:xfrm>
            <a:off x="1143000" y="3048000"/>
            <a:ext cx="7542213" cy="3382963"/>
          </a:xfrm>
        </p:spPr>
        <p:txBody>
          <a:bodyPr/>
          <a:lstStyle>
            <a:lvl1pPr marL="914400" indent="-914400">
              <a:buSzPct val="125000"/>
              <a:defRPr b="1">
                <a:solidFill>
                  <a:srgbClr val="F8F8F8"/>
                </a:solidFill>
              </a:defRPr>
            </a:lvl1pPr>
          </a:lstStyle>
          <a:p>
            <a:pPr lvl="0"/>
            <a:r>
              <a:rPr lang="en-US" altLang="en-US" noProof="0" smtClean="0"/>
              <a:t>Click to edit Master subtitle style</a:t>
            </a:r>
          </a:p>
        </p:txBody>
      </p:sp>
      <p:sp>
        <p:nvSpPr>
          <p:cNvPr id="81927" name="Rectangle 7"/>
          <p:cNvSpPr>
            <a:spLocks noGrp="1" noChangeArrowheads="1"/>
          </p:cNvSpPr>
          <p:nvPr>
            <p:ph type="sldNum" sz="quarter" idx="4"/>
          </p:nvPr>
        </p:nvSpPr>
        <p:spPr/>
        <p:txBody>
          <a:bodyPr/>
          <a:lstStyle>
            <a:lvl1pPr>
              <a:defRPr>
                <a:solidFill>
                  <a:schemeClr val="accent2"/>
                </a:solidFill>
              </a:defRPr>
            </a:lvl1pPr>
          </a:lstStyle>
          <a:p>
            <a:r>
              <a:rPr lang="en-US" altLang="en-US">
                <a:solidFill>
                  <a:srgbClr val="FF0000"/>
                </a:solidFill>
              </a:rPr>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BE9A11C9-6519-4441-8B85-F52F2F4164F5}" type="slidenum">
              <a:rPr lang="en-US" altLang="en-US">
                <a:solidFill>
                  <a:srgbClr val="107DBC"/>
                </a:solidFill>
              </a:rPr>
              <a:pPr/>
              <a:t>‹#›</a:t>
            </a:fld>
            <a:endParaRPr lang="en-US" altLang="en-US">
              <a:solidFill>
                <a:srgbClr val="107DBC"/>
              </a:solidFill>
            </a:endParaRPr>
          </a:p>
        </p:txBody>
      </p:sp>
      <p:sp>
        <p:nvSpPr>
          <p:cNvPr id="81954" name="Rectangle 34"/>
          <p:cNvSpPr>
            <a:spLocks noChangeArrowheads="1"/>
          </p:cNvSpPr>
          <p:nvPr userDrawn="1"/>
        </p:nvSpPr>
        <p:spPr bwMode="auto">
          <a:xfrm>
            <a:off x="0" y="0"/>
            <a:ext cx="1981200" cy="2514600"/>
          </a:xfrm>
          <a:prstGeom prst="rect">
            <a:avLst/>
          </a:prstGeom>
          <a:solidFill>
            <a:srgbClr val="3C518C"/>
          </a:solidFill>
          <a:ln w="9525">
            <a:solidFill>
              <a:srgbClr val="3C518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ts val="600"/>
              </a:spcBef>
            </a:pPr>
            <a:endParaRPr lang="en-US" sz="3200">
              <a:solidFill>
                <a:srgbClr val="F7FAFB"/>
              </a:solidFill>
              <a:effectLst>
                <a:outerShdw blurRad="38100" dist="38100" dir="2700000" algn="tl">
                  <a:srgbClr val="000000">
                    <a:alpha val="43137"/>
                  </a:srgbClr>
                </a:outerShdw>
              </a:effectLst>
              <a:latin typeface="Arial" panose="020B0604020202020204" pitchFamily="34" charset="0"/>
              <a:ea typeface="+mn-ea"/>
            </a:endParaRPr>
          </a:p>
        </p:txBody>
      </p:sp>
    </p:spTree>
    <p:extLst>
      <p:ext uri="{BB962C8B-B14F-4D97-AF65-F5344CB8AC3E}">
        <p14:creationId xmlns:p14="http://schemas.microsoft.com/office/powerpoint/2010/main" val="3758598713"/>
      </p:ext>
    </p:extLst>
  </p:cSld>
  <p:clrMapOvr>
    <a:masterClrMapping/>
  </p:clrMapOvr>
  <p:transition spd="med">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build="p" bldLvl="2" autoUpdateAnimBg="0">
        <p:tmplLst>
          <p:tmpl lvl="1">
            <p:tnLst>
              <p:par>
                <p:cTn presetID="1" presetClass="entr" presetSubtype="0" fill="hold" nodeType="clickEffect">
                  <p:stCondLst>
                    <p:cond delay="0"/>
                  </p:stCondLst>
                  <p:childTnLst>
                    <p:set>
                      <p:cBhvr>
                        <p:cTn dur="1" fill="hold">
                          <p:stCondLst>
                            <p:cond delay="499"/>
                          </p:stCondLst>
                        </p:cTn>
                        <p:tgtEl>
                          <p:spTgt spid="81926"/>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793B3216-6A49-47B4-AA45-9274DBBB1CE1}"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191404028"/>
      </p:ext>
    </p:extLst>
  </p:cSld>
  <p:clrMapOvr>
    <a:masterClrMapping/>
  </p:clrMapOvr>
  <p:transition spd="med">
    <p:cover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A7771730-55AE-41DE-B30F-603F1E1FAD11}"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922354397"/>
      </p:ext>
    </p:extLst>
  </p:cSld>
  <p:clrMapOvr>
    <a:masterClrMapping/>
  </p:clrMapOvr>
  <p:transition spd="med">
    <p:cover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00200"/>
            <a:ext cx="3810000" cy="457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00200"/>
            <a:ext cx="3810000" cy="457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39725DED-E041-46CE-B86E-89943A3018AC}"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895278475"/>
      </p:ext>
    </p:extLst>
  </p:cSld>
  <p:clrMapOvr>
    <a:masterClrMapping/>
  </p:clrMapOvr>
  <p:transition spd="med">
    <p:cover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4010CF79-CD2C-467F-AB4D-90A0F9810B42}"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1937601183"/>
      </p:ext>
    </p:extLst>
  </p:cSld>
  <p:clrMapOvr>
    <a:masterClrMapping/>
  </p:clrMapOvr>
  <p:transition spd="med">
    <p:cover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CB64F1BF-780C-4B5D-961A-FAB556771FCC}"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3281579018"/>
      </p:ext>
    </p:extLst>
  </p:cSld>
  <p:clrMapOvr>
    <a:masterClrMapping/>
  </p:clrMapOvr>
  <p:transition spd="med">
    <p:cover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7E1D17E8-4113-4386-922A-A7BF2B19EE2B}"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381275716"/>
      </p:ext>
    </p:extLst>
  </p:cSld>
  <p:clrMapOvr>
    <a:masterClrMapping/>
  </p:clrMapOvr>
  <p:transition spd="med">
    <p:cover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13ECBFE6-6488-4EB8-870E-4B522CDA21C3}"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1762852131"/>
      </p:ext>
    </p:extLst>
  </p:cSld>
  <p:clrMapOvr>
    <a:masterClrMapping/>
  </p:clrMapOvr>
  <p:transition spd="med">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An educational partnership between Consumer Action and American Express</a:t>
            </a:r>
          </a:p>
        </p:txBody>
      </p:sp>
    </p:spTree>
    <p:extLst>
      <p:ext uri="{BB962C8B-B14F-4D97-AF65-F5344CB8AC3E}">
        <p14:creationId xmlns:p14="http://schemas.microsoft.com/office/powerpoint/2010/main" val="1661715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DEB9EA1F-E576-48A5-B77E-69CE13538F87}"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587641231"/>
      </p:ext>
    </p:extLst>
  </p:cSld>
  <p:clrMapOvr>
    <a:masterClrMapping/>
  </p:clrMapOvr>
  <p:transition spd="med">
    <p:cover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AE8FC159-7D0C-4934-B050-1620578BA2F9}"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1901524104"/>
      </p:ext>
    </p:extLst>
  </p:cSld>
  <p:clrMapOvr>
    <a:masterClrMapping/>
  </p:clrMapOvr>
  <p:transition spd="med">
    <p:cover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133600" cy="5713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457200"/>
            <a:ext cx="6248400" cy="5713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15B8EDB5-E347-47D6-9A3B-EBA62AC2EFB2}"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172833574"/>
      </p:ext>
    </p:extLst>
  </p:cSld>
  <p:clrMapOvr>
    <a:masterClrMapping/>
  </p:clrMapOvr>
  <p:transition spd="med">
    <p:cover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6477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00200"/>
            <a:ext cx="7772400" cy="2208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90600" y="3960813"/>
            <a:ext cx="77724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010400" y="41148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6553200" y="4800600"/>
            <a:ext cx="23622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0" y="6400800"/>
            <a:ext cx="2011363" cy="457200"/>
          </a:xfrm>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1DD05F6A-CB69-48DC-817C-EB22DC032C2E}"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2473874076"/>
      </p:ext>
    </p:extLst>
  </p:cSld>
  <p:clrMapOvr>
    <a:masterClrMapping/>
  </p:clrMapOvr>
  <p:transition spd="med">
    <p:cover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64770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00200"/>
            <a:ext cx="3810000" cy="457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0" y="1600200"/>
            <a:ext cx="3810000" cy="457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010400" y="41148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6553200" y="4800600"/>
            <a:ext cx="23622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0" y="6400800"/>
            <a:ext cx="2011363" cy="457200"/>
          </a:xfrm>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6968EE9E-E1A4-48B9-A412-4268CF49148B}"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3366217459"/>
      </p:ext>
    </p:extLst>
  </p:cSld>
  <p:clrMapOvr>
    <a:masterClrMapping/>
  </p:clrMapOvr>
  <p:transition spd="med">
    <p:cover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6477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00200"/>
            <a:ext cx="3810000" cy="457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00200"/>
            <a:ext cx="3810000" cy="457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010400" y="41148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6553200" y="4800600"/>
            <a:ext cx="23622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0" y="6400800"/>
            <a:ext cx="2011363" cy="457200"/>
          </a:xfrm>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AE29F772-4302-4D3E-A716-C1EB035FEE26}"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3831602671"/>
      </p:ext>
    </p:extLst>
  </p:cSld>
  <p:clrMapOvr>
    <a:masterClrMapping/>
  </p:clrMapOvr>
  <p:transition spd="med">
    <p:cover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0" y="6400800"/>
            <a:ext cx="9144000" cy="457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altLang="en-US" sz="1400" b="0">
                <a:solidFill>
                  <a:srgbClr val="B05800"/>
                </a:solidFill>
                <a:latin typeface="Arial Narrow" panose="020B0606020202030204" pitchFamily="34" charset="0"/>
                <a:ea typeface="+mn-ea"/>
              </a:rPr>
              <a:t> </a:t>
            </a:r>
            <a:r>
              <a:rPr lang="en-US" altLang="en-US" sz="1400" b="0">
                <a:solidFill>
                  <a:srgbClr val="107DBC"/>
                </a:solidFill>
                <a:latin typeface="Arial Narrow" panose="020B0606020202030204" pitchFamily="34" charset="0"/>
                <a:ea typeface="+mn-ea"/>
              </a:rPr>
              <a:t>Financial Algebra</a:t>
            </a:r>
          </a:p>
          <a:p>
            <a:pPr algn="r" eaLnBrk="1" hangingPunct="1"/>
            <a:r>
              <a:rPr lang="en-US" altLang="en-US" sz="1400" b="0">
                <a:solidFill>
                  <a:srgbClr val="107DBC"/>
                </a:solidFill>
                <a:latin typeface="Arial Narrow" panose="020B0606020202030204" pitchFamily="34" charset="0"/>
                <a:ea typeface="+mn-ea"/>
              </a:rPr>
              <a:t>© Cengage/South-Western</a:t>
            </a:r>
          </a:p>
        </p:txBody>
      </p:sp>
      <p:sp>
        <p:nvSpPr>
          <p:cNvPr id="81923" name="Rectangle 3"/>
          <p:cNvSpPr>
            <a:spLocks noChangeArrowheads="1"/>
          </p:cNvSpPr>
          <p:nvPr/>
        </p:nvSpPr>
        <p:spPr bwMode="auto">
          <a:xfrm>
            <a:off x="0" y="2287588"/>
            <a:ext cx="2011363" cy="4570412"/>
          </a:xfrm>
          <a:prstGeom prst="rect">
            <a:avLst/>
          </a:prstGeom>
          <a:solidFill>
            <a:srgbClr val="E4D50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b="0">
              <a:solidFill>
                <a:srgbClr val="000000"/>
              </a:solidFill>
              <a:latin typeface="Times New Roman" panose="02020603050405020304" pitchFamily="18" charset="0"/>
              <a:ea typeface="+mn-ea"/>
            </a:endParaRPr>
          </a:p>
        </p:txBody>
      </p:sp>
      <p:sp>
        <p:nvSpPr>
          <p:cNvPr id="81924" name="Rectangle 4"/>
          <p:cNvSpPr>
            <a:spLocks noChangeArrowheads="1"/>
          </p:cNvSpPr>
          <p:nvPr/>
        </p:nvSpPr>
        <p:spPr bwMode="auto">
          <a:xfrm>
            <a:off x="1981200" y="0"/>
            <a:ext cx="7162800" cy="2514600"/>
          </a:xfrm>
          <a:prstGeom prst="rect">
            <a:avLst/>
          </a:prstGeom>
          <a:gradFill rotWithShape="1">
            <a:gsLst>
              <a:gs pos="0">
                <a:srgbClr val="3C518C"/>
              </a:gs>
              <a:gs pos="100000">
                <a:srgbClr val="9FBB48">
                  <a:alpha val="83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ts val="600"/>
              </a:spcBef>
            </a:pPr>
            <a:endParaRPr lang="en-US" sz="3200">
              <a:solidFill>
                <a:srgbClr val="F7FAFB"/>
              </a:solidFill>
              <a:effectLst>
                <a:outerShdw blurRad="38100" dist="38100" dir="2700000" algn="tl">
                  <a:srgbClr val="000000">
                    <a:alpha val="43137"/>
                  </a:srgbClr>
                </a:outerShdw>
              </a:effectLst>
              <a:latin typeface="Arial" panose="020B0604020202020204" pitchFamily="34" charset="0"/>
              <a:ea typeface="+mn-ea"/>
            </a:endParaRPr>
          </a:p>
        </p:txBody>
      </p:sp>
      <p:sp>
        <p:nvSpPr>
          <p:cNvPr id="81925" name="Rectangle 5"/>
          <p:cNvSpPr>
            <a:spLocks noGrp="1" noChangeArrowheads="1"/>
          </p:cNvSpPr>
          <p:nvPr>
            <p:ph type="ctrTitle"/>
          </p:nvPr>
        </p:nvSpPr>
        <p:spPr>
          <a:xfrm>
            <a:off x="1905000" y="92075"/>
            <a:ext cx="6399213" cy="2422525"/>
          </a:xfrm>
          <a:noFill/>
          <a:effectLst/>
          <a:extLst>
            <a:ext uri="{909E8E84-426E-40DD-AFC4-6F175D3DCCD1}">
              <a14:hiddenFill xmlns:a14="http://schemas.microsoft.com/office/drawing/2010/main">
                <a:solidFill>
                  <a:srgbClr val="FFB871">
                    <a:alpha val="39999"/>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rgbClr val="F8F8F8"/>
                </a:solidFill>
                <a:effectLst/>
              </a:defRPr>
            </a:lvl1pPr>
          </a:lstStyle>
          <a:p>
            <a:pPr lvl="0"/>
            <a:r>
              <a:rPr lang="en-US" altLang="en-US" noProof="0" smtClean="0"/>
              <a:t>CLICK TO EDIT MASTER TITLE STYLE</a:t>
            </a:r>
          </a:p>
        </p:txBody>
      </p:sp>
      <p:sp>
        <p:nvSpPr>
          <p:cNvPr id="81926" name="Rectangle 6"/>
          <p:cNvSpPr>
            <a:spLocks noGrp="1" noChangeArrowheads="1"/>
          </p:cNvSpPr>
          <p:nvPr>
            <p:ph type="subTitle" idx="1"/>
          </p:nvPr>
        </p:nvSpPr>
        <p:spPr>
          <a:xfrm>
            <a:off x="1143000" y="3048000"/>
            <a:ext cx="7542213" cy="3382963"/>
          </a:xfrm>
        </p:spPr>
        <p:txBody>
          <a:bodyPr/>
          <a:lstStyle>
            <a:lvl1pPr marL="914400" indent="-914400">
              <a:buSzPct val="125000"/>
              <a:defRPr b="1">
                <a:solidFill>
                  <a:srgbClr val="F8F8F8"/>
                </a:solidFill>
              </a:defRPr>
            </a:lvl1pPr>
          </a:lstStyle>
          <a:p>
            <a:pPr lvl="0"/>
            <a:r>
              <a:rPr lang="en-US" altLang="en-US" noProof="0" smtClean="0"/>
              <a:t>Click to edit Master subtitle style</a:t>
            </a:r>
          </a:p>
        </p:txBody>
      </p:sp>
      <p:sp>
        <p:nvSpPr>
          <p:cNvPr id="81927" name="Rectangle 7"/>
          <p:cNvSpPr>
            <a:spLocks noGrp="1" noChangeArrowheads="1"/>
          </p:cNvSpPr>
          <p:nvPr>
            <p:ph type="sldNum" sz="quarter" idx="4"/>
          </p:nvPr>
        </p:nvSpPr>
        <p:spPr/>
        <p:txBody>
          <a:bodyPr/>
          <a:lstStyle>
            <a:lvl1pPr>
              <a:defRPr>
                <a:solidFill>
                  <a:schemeClr val="accent2"/>
                </a:solidFill>
              </a:defRPr>
            </a:lvl1pPr>
          </a:lstStyle>
          <a:p>
            <a:r>
              <a:rPr lang="en-US" altLang="en-US">
                <a:solidFill>
                  <a:srgbClr val="FF0000"/>
                </a:solidFill>
              </a:rPr>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BE9A11C9-6519-4441-8B85-F52F2F4164F5}" type="slidenum">
              <a:rPr lang="en-US" altLang="en-US">
                <a:solidFill>
                  <a:srgbClr val="107DBC"/>
                </a:solidFill>
              </a:rPr>
              <a:pPr/>
              <a:t>‹#›</a:t>
            </a:fld>
            <a:endParaRPr lang="en-US" altLang="en-US">
              <a:solidFill>
                <a:srgbClr val="107DBC"/>
              </a:solidFill>
            </a:endParaRPr>
          </a:p>
        </p:txBody>
      </p:sp>
      <p:sp>
        <p:nvSpPr>
          <p:cNvPr id="81954" name="Rectangle 34"/>
          <p:cNvSpPr>
            <a:spLocks noChangeArrowheads="1"/>
          </p:cNvSpPr>
          <p:nvPr userDrawn="1"/>
        </p:nvSpPr>
        <p:spPr bwMode="auto">
          <a:xfrm>
            <a:off x="0" y="0"/>
            <a:ext cx="1981200" cy="2514600"/>
          </a:xfrm>
          <a:prstGeom prst="rect">
            <a:avLst/>
          </a:prstGeom>
          <a:solidFill>
            <a:srgbClr val="3C518C"/>
          </a:solidFill>
          <a:ln w="9525">
            <a:solidFill>
              <a:srgbClr val="3C518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ts val="600"/>
              </a:spcBef>
            </a:pPr>
            <a:endParaRPr lang="en-US" sz="3200">
              <a:solidFill>
                <a:srgbClr val="F7FAFB"/>
              </a:solidFill>
              <a:effectLst>
                <a:outerShdw blurRad="38100" dist="38100" dir="2700000" algn="tl">
                  <a:srgbClr val="000000">
                    <a:alpha val="43137"/>
                  </a:srgbClr>
                </a:outerShdw>
              </a:effectLst>
              <a:latin typeface="Arial" panose="020B0604020202020204" pitchFamily="34" charset="0"/>
              <a:ea typeface="+mn-ea"/>
            </a:endParaRPr>
          </a:p>
        </p:txBody>
      </p:sp>
    </p:spTree>
    <p:extLst>
      <p:ext uri="{BB962C8B-B14F-4D97-AF65-F5344CB8AC3E}">
        <p14:creationId xmlns:p14="http://schemas.microsoft.com/office/powerpoint/2010/main" val="4264385970"/>
      </p:ext>
    </p:extLst>
  </p:cSld>
  <p:clrMapOvr>
    <a:masterClrMapping/>
  </p:clrMapOvr>
  <p:transition spd="med">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build="p" bldLvl="2" autoUpdateAnimBg="0">
        <p:tmplLst>
          <p:tmpl lvl="1">
            <p:tnLst>
              <p:par>
                <p:cTn presetID="1" presetClass="entr" presetSubtype="0" fill="hold" nodeType="clickEffect">
                  <p:stCondLst>
                    <p:cond delay="0"/>
                  </p:stCondLst>
                  <p:childTnLst>
                    <p:set>
                      <p:cBhvr>
                        <p:cTn dur="1" fill="hold">
                          <p:stCondLst>
                            <p:cond delay="499"/>
                          </p:stCondLst>
                        </p:cTn>
                        <p:tgtEl>
                          <p:spTgt spid="81926"/>
                        </p:tgtEl>
                        <p:attrNameLst>
                          <p:attrName>style.visibility</p:attrName>
                        </p:attrNameLst>
                      </p:cBhvr>
                      <p:to>
                        <p:strVal val="visible"/>
                      </p:to>
                    </p:se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793B3216-6A49-47B4-AA45-9274DBBB1CE1}"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1026002558"/>
      </p:ext>
    </p:extLst>
  </p:cSld>
  <p:clrMapOvr>
    <a:masterClrMapping/>
  </p:clrMapOvr>
  <p:transition spd="med">
    <p:cover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A7771730-55AE-41DE-B30F-603F1E1FAD11}"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845896392"/>
      </p:ext>
    </p:extLst>
  </p:cSld>
  <p:clrMapOvr>
    <a:masterClrMapping/>
  </p:clrMapOvr>
  <p:transition spd="med">
    <p:cover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00200"/>
            <a:ext cx="3810000" cy="457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00200"/>
            <a:ext cx="3810000" cy="457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39725DED-E041-46CE-B86E-89943A3018AC}"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429412479"/>
      </p:ext>
    </p:extLst>
  </p:cSld>
  <p:clrMapOvr>
    <a:masterClrMapping/>
  </p:clrMapOvr>
  <p:transition spd="med">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An educational partnership between Consumer Action and American Express</a:t>
            </a:r>
          </a:p>
        </p:txBody>
      </p:sp>
    </p:spTree>
    <p:extLst>
      <p:ext uri="{BB962C8B-B14F-4D97-AF65-F5344CB8AC3E}">
        <p14:creationId xmlns:p14="http://schemas.microsoft.com/office/powerpoint/2010/main" val="889335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4010CF79-CD2C-467F-AB4D-90A0F9810B42}"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913326263"/>
      </p:ext>
    </p:extLst>
  </p:cSld>
  <p:clrMapOvr>
    <a:masterClrMapping/>
  </p:clrMapOvr>
  <p:transition spd="med">
    <p:cover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CB64F1BF-780C-4B5D-961A-FAB556771FCC}"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211487216"/>
      </p:ext>
    </p:extLst>
  </p:cSld>
  <p:clrMapOvr>
    <a:masterClrMapping/>
  </p:clrMapOvr>
  <p:transition spd="med">
    <p:cover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7E1D17E8-4113-4386-922A-A7BF2B19EE2B}"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2616449437"/>
      </p:ext>
    </p:extLst>
  </p:cSld>
  <p:clrMapOvr>
    <a:masterClrMapping/>
  </p:clrMapOvr>
  <p:transition spd="med">
    <p:cover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13ECBFE6-6488-4EB8-870E-4B522CDA21C3}"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24350690"/>
      </p:ext>
    </p:extLst>
  </p:cSld>
  <p:clrMapOvr>
    <a:masterClrMapping/>
  </p:clrMapOvr>
  <p:transition spd="med">
    <p:cover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DEB9EA1F-E576-48A5-B77E-69CE13538F87}"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1302174731"/>
      </p:ext>
    </p:extLst>
  </p:cSld>
  <p:clrMapOvr>
    <a:masterClrMapping/>
  </p:clrMapOvr>
  <p:transition spd="med">
    <p:cover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AE8FC159-7D0C-4934-B050-1620578BA2F9}"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2870002639"/>
      </p:ext>
    </p:extLst>
  </p:cSld>
  <p:clrMapOvr>
    <a:masterClrMapping/>
  </p:clrMapOvr>
  <p:transition spd="med">
    <p:cover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133600" cy="5713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457200"/>
            <a:ext cx="6248400" cy="5713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15B8EDB5-E347-47D6-9A3B-EBA62AC2EFB2}"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215718819"/>
      </p:ext>
    </p:extLst>
  </p:cSld>
  <p:clrMapOvr>
    <a:masterClrMapping/>
  </p:clrMapOvr>
  <p:transition spd="med">
    <p:cover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6477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00200"/>
            <a:ext cx="7772400" cy="2208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90600" y="3960813"/>
            <a:ext cx="77724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010400" y="41148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6553200" y="4800600"/>
            <a:ext cx="23622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0" y="6400800"/>
            <a:ext cx="2011363" cy="457200"/>
          </a:xfrm>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1DD05F6A-CB69-48DC-817C-EB22DC032C2E}"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576540164"/>
      </p:ext>
    </p:extLst>
  </p:cSld>
  <p:clrMapOvr>
    <a:masterClrMapping/>
  </p:clrMapOvr>
  <p:transition spd="med">
    <p:cover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64770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00200"/>
            <a:ext cx="3810000" cy="457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0" y="1600200"/>
            <a:ext cx="3810000" cy="457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010400" y="41148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6553200" y="4800600"/>
            <a:ext cx="23622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0" y="6400800"/>
            <a:ext cx="2011363" cy="457200"/>
          </a:xfrm>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6968EE9E-E1A4-48B9-A412-4268CF49148B}"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663378961"/>
      </p:ext>
    </p:extLst>
  </p:cSld>
  <p:clrMapOvr>
    <a:masterClrMapping/>
  </p:clrMapOvr>
  <p:transition spd="med">
    <p:cover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6477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00200"/>
            <a:ext cx="3810000" cy="457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00200"/>
            <a:ext cx="3810000" cy="457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010400" y="41148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6553200" y="4800600"/>
            <a:ext cx="23622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0" y="6400800"/>
            <a:ext cx="2011363" cy="457200"/>
          </a:xfrm>
        </p:spPr>
        <p:txBody>
          <a:bodyPr/>
          <a:lstStyle>
            <a:lvl1pPr>
              <a:defRPr/>
            </a:lvl1p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AE29F772-4302-4D3E-A716-C1EB035FEE26}" type="slidenum">
              <a:rPr lang="en-US" altLang="en-US">
                <a:solidFill>
                  <a:srgbClr val="107DBC"/>
                </a:solidFill>
              </a:rPr>
              <a:pPr/>
              <a:t>‹#›</a:t>
            </a:fld>
            <a:endParaRPr lang="en-US" altLang="en-US">
              <a:solidFill>
                <a:srgbClr val="107DBC"/>
              </a:solidFill>
            </a:endParaRPr>
          </a:p>
        </p:txBody>
      </p:sp>
    </p:spTree>
    <p:extLst>
      <p:ext uri="{BB962C8B-B14F-4D97-AF65-F5344CB8AC3E}">
        <p14:creationId xmlns:p14="http://schemas.microsoft.com/office/powerpoint/2010/main" val="2305136118"/>
      </p:ext>
    </p:extLst>
  </p:cSld>
  <p:clrMapOvr>
    <a:masterClrMapping/>
  </p:clrMapOvr>
  <p:transition spd="med">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3622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3622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An educational partnership between Consumer Action and American Express</a:t>
            </a:r>
          </a:p>
        </p:txBody>
      </p:sp>
    </p:spTree>
    <p:extLst>
      <p:ext uri="{BB962C8B-B14F-4D97-AF65-F5344CB8AC3E}">
        <p14:creationId xmlns:p14="http://schemas.microsoft.com/office/powerpoint/2010/main" val="3047449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t>An educational partnership between Consumer Action and American Express</a:t>
            </a:r>
          </a:p>
        </p:txBody>
      </p:sp>
    </p:spTree>
    <p:extLst>
      <p:ext uri="{BB962C8B-B14F-4D97-AF65-F5344CB8AC3E}">
        <p14:creationId xmlns:p14="http://schemas.microsoft.com/office/powerpoint/2010/main" val="1652968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An educational partnership between Consumer Action and American Express</a:t>
            </a:r>
          </a:p>
        </p:txBody>
      </p:sp>
    </p:spTree>
    <p:extLst>
      <p:ext uri="{BB962C8B-B14F-4D97-AF65-F5344CB8AC3E}">
        <p14:creationId xmlns:p14="http://schemas.microsoft.com/office/powerpoint/2010/main" val="32041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An educational partnership between Consumer Action and American Express</a:t>
            </a:r>
          </a:p>
        </p:txBody>
      </p:sp>
    </p:spTree>
    <p:extLst>
      <p:ext uri="{BB962C8B-B14F-4D97-AF65-F5344CB8AC3E}">
        <p14:creationId xmlns:p14="http://schemas.microsoft.com/office/powerpoint/2010/main" val="10044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An educational partnership between Consumer Action and American Express</a:t>
            </a:r>
          </a:p>
        </p:txBody>
      </p:sp>
    </p:spTree>
    <p:extLst>
      <p:ext uri="{BB962C8B-B14F-4D97-AF65-F5344CB8AC3E}">
        <p14:creationId xmlns:p14="http://schemas.microsoft.com/office/powerpoint/2010/main" val="51414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An educational partnership between Consumer Action and American Express</a:t>
            </a:r>
          </a:p>
        </p:txBody>
      </p:sp>
    </p:spTree>
    <p:extLst>
      <p:ext uri="{BB962C8B-B14F-4D97-AF65-F5344CB8AC3E}">
        <p14:creationId xmlns:p14="http://schemas.microsoft.com/office/powerpoint/2010/main" val="51574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19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09800" y="304800"/>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3622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8484" name="Rectangle 4"/>
          <p:cNvSpPr>
            <a:spLocks noGrp="1" noChangeArrowheads="1"/>
          </p:cNvSpPr>
          <p:nvPr>
            <p:ph type="ftr" sz="quarter" idx="3"/>
          </p:nvPr>
        </p:nvSpPr>
        <p:spPr bwMode="auto">
          <a:xfrm>
            <a:off x="304800" y="6248400"/>
            <a:ext cx="8153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atin typeface="Arial Black" charset="0"/>
                <a:ea typeface="ＭＳ Ｐゴシック" charset="0"/>
                <a:cs typeface="ＭＳ Ｐゴシック" charset="0"/>
              </a:defRPr>
            </a:lvl1pPr>
          </a:lstStyle>
          <a:p>
            <a:pPr>
              <a:defRPr/>
            </a:pPr>
            <a:r>
              <a:rPr lang="en-US"/>
              <a:t>An educational partnership between Consumer Action and American Express</a:t>
            </a:r>
          </a:p>
        </p:txBody>
      </p:sp>
      <p:pic>
        <p:nvPicPr>
          <p:cNvPr id="1029" name="Picture 5" descr="AmEx.tif                                                       00038124Macintosh HD                   BC99A5F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8700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6"/>
          <p:cNvSpPr>
            <a:spLocks noChangeShapeType="1"/>
          </p:cNvSpPr>
          <p:nvPr/>
        </p:nvSpPr>
        <p:spPr bwMode="auto">
          <a:xfrm>
            <a:off x="2057400" y="2057400"/>
            <a:ext cx="6553200" cy="0"/>
          </a:xfrm>
          <a:prstGeom prst="line">
            <a:avLst/>
          </a:prstGeom>
          <a:noFill/>
          <a:ln w="76200" cap="rnd">
            <a:solidFill>
              <a:srgbClr val="FFFFFF"/>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1" name="Line 7"/>
          <p:cNvSpPr>
            <a:spLocks noChangeShapeType="1"/>
          </p:cNvSpPr>
          <p:nvPr/>
        </p:nvSpPr>
        <p:spPr bwMode="auto">
          <a:xfrm flipV="1">
            <a:off x="2057400" y="0"/>
            <a:ext cx="0" cy="1905000"/>
          </a:xfrm>
          <a:prstGeom prst="line">
            <a:avLst/>
          </a:prstGeom>
          <a:noFill/>
          <a:ln w="76200" cap="rnd">
            <a:solidFill>
              <a:srgbClr val="FFFFFF"/>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2" name="Picture 8" descr="AmEx.tif                                                       00038124Macintosh HD                   BC99A5F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8700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9"/>
          <p:cNvSpPr>
            <a:spLocks noChangeShapeType="1"/>
          </p:cNvSpPr>
          <p:nvPr userDrawn="1"/>
        </p:nvSpPr>
        <p:spPr bwMode="auto">
          <a:xfrm>
            <a:off x="2057400" y="2057400"/>
            <a:ext cx="6553200" cy="0"/>
          </a:xfrm>
          <a:prstGeom prst="line">
            <a:avLst/>
          </a:prstGeom>
          <a:noFill/>
          <a:ln w="76200" cap="rnd">
            <a:solidFill>
              <a:srgbClr val="FFFFFF"/>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 name="Line 10"/>
          <p:cNvSpPr>
            <a:spLocks noChangeShapeType="1"/>
          </p:cNvSpPr>
          <p:nvPr userDrawn="1"/>
        </p:nvSpPr>
        <p:spPr bwMode="auto">
          <a:xfrm flipV="1">
            <a:off x="2057400" y="0"/>
            <a:ext cx="0" cy="1905000"/>
          </a:xfrm>
          <a:prstGeom prst="line">
            <a:avLst/>
          </a:prstGeom>
          <a:noFill/>
          <a:ln w="76200" cap="rnd">
            <a:solidFill>
              <a:srgbClr val="FFFFFF"/>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 name="Rectangle 11"/>
          <p:cNvSpPr>
            <a:spLocks noChangeArrowheads="1"/>
          </p:cNvSpPr>
          <p:nvPr userDrawn="1"/>
        </p:nvSpPr>
        <p:spPr bwMode="auto">
          <a:xfrm>
            <a:off x="93663" y="42005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endParaRPr lang="en-US" altLang="en-US" b="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dt="0"/>
  <p:txStyles>
    <p:titleStyle>
      <a:lvl1pPr algn="l" rtl="0" eaLnBrk="0" fontAlgn="base" hangingPunct="0">
        <a:spcBef>
          <a:spcPct val="0"/>
        </a:spcBef>
        <a:spcAft>
          <a:spcPct val="0"/>
        </a:spcAft>
        <a:defRPr sz="4400">
          <a:solidFill>
            <a:srgbClr val="C21517"/>
          </a:solidFill>
          <a:latin typeface="+mj-lt"/>
          <a:ea typeface="MS PGothic" panose="020B0600070205080204" pitchFamily="34" charset="-128"/>
          <a:cs typeface="ＭＳ Ｐゴシック" pitchFamily="-106" charset="-128"/>
        </a:defRPr>
      </a:lvl1pPr>
      <a:lvl2pPr algn="l" rtl="0" eaLnBrk="0" fontAlgn="base" hangingPunct="0">
        <a:spcBef>
          <a:spcPct val="0"/>
        </a:spcBef>
        <a:spcAft>
          <a:spcPct val="0"/>
        </a:spcAft>
        <a:defRPr sz="4400">
          <a:solidFill>
            <a:srgbClr val="C21517"/>
          </a:solidFill>
          <a:latin typeface="Arial Black" pitchFamily="-111" charset="0"/>
          <a:ea typeface="MS PGothic" panose="020B0600070205080204" pitchFamily="34" charset="-128"/>
          <a:cs typeface="ＭＳ Ｐゴシック" pitchFamily="-106" charset="-128"/>
        </a:defRPr>
      </a:lvl2pPr>
      <a:lvl3pPr algn="l" rtl="0" eaLnBrk="0" fontAlgn="base" hangingPunct="0">
        <a:spcBef>
          <a:spcPct val="0"/>
        </a:spcBef>
        <a:spcAft>
          <a:spcPct val="0"/>
        </a:spcAft>
        <a:defRPr sz="4400">
          <a:solidFill>
            <a:srgbClr val="C21517"/>
          </a:solidFill>
          <a:latin typeface="Arial Black" pitchFamily="-111" charset="0"/>
          <a:ea typeface="MS PGothic" panose="020B0600070205080204" pitchFamily="34" charset="-128"/>
          <a:cs typeface="ＭＳ Ｐゴシック" pitchFamily="-106" charset="-128"/>
        </a:defRPr>
      </a:lvl3pPr>
      <a:lvl4pPr algn="l" rtl="0" eaLnBrk="0" fontAlgn="base" hangingPunct="0">
        <a:spcBef>
          <a:spcPct val="0"/>
        </a:spcBef>
        <a:spcAft>
          <a:spcPct val="0"/>
        </a:spcAft>
        <a:defRPr sz="4400">
          <a:solidFill>
            <a:srgbClr val="C21517"/>
          </a:solidFill>
          <a:latin typeface="Arial Black" pitchFamily="-111" charset="0"/>
          <a:ea typeface="MS PGothic" panose="020B0600070205080204" pitchFamily="34" charset="-128"/>
          <a:cs typeface="ＭＳ Ｐゴシック" pitchFamily="-106" charset="-128"/>
        </a:defRPr>
      </a:lvl4pPr>
      <a:lvl5pPr algn="l" rtl="0" eaLnBrk="0" fontAlgn="base" hangingPunct="0">
        <a:spcBef>
          <a:spcPct val="0"/>
        </a:spcBef>
        <a:spcAft>
          <a:spcPct val="0"/>
        </a:spcAft>
        <a:defRPr sz="4400">
          <a:solidFill>
            <a:srgbClr val="C21517"/>
          </a:solidFill>
          <a:latin typeface="Arial Black" pitchFamily="-111" charset="0"/>
          <a:ea typeface="MS PGothic" panose="020B0600070205080204" pitchFamily="34" charset="-128"/>
          <a:cs typeface="ＭＳ Ｐゴシック" pitchFamily="-106" charset="-128"/>
        </a:defRPr>
      </a:lvl5pPr>
      <a:lvl6pPr marL="457200" algn="l" rtl="0" fontAlgn="base">
        <a:spcBef>
          <a:spcPct val="0"/>
        </a:spcBef>
        <a:spcAft>
          <a:spcPct val="0"/>
        </a:spcAft>
        <a:defRPr sz="4400">
          <a:solidFill>
            <a:srgbClr val="C21517"/>
          </a:solidFill>
          <a:latin typeface="Arial Black" pitchFamily="-111" charset="0"/>
        </a:defRPr>
      </a:lvl6pPr>
      <a:lvl7pPr marL="914400" algn="l" rtl="0" fontAlgn="base">
        <a:spcBef>
          <a:spcPct val="0"/>
        </a:spcBef>
        <a:spcAft>
          <a:spcPct val="0"/>
        </a:spcAft>
        <a:defRPr sz="4400">
          <a:solidFill>
            <a:srgbClr val="C21517"/>
          </a:solidFill>
          <a:latin typeface="Arial Black" pitchFamily="-111" charset="0"/>
        </a:defRPr>
      </a:lvl7pPr>
      <a:lvl8pPr marL="1371600" algn="l" rtl="0" fontAlgn="base">
        <a:spcBef>
          <a:spcPct val="0"/>
        </a:spcBef>
        <a:spcAft>
          <a:spcPct val="0"/>
        </a:spcAft>
        <a:defRPr sz="4400">
          <a:solidFill>
            <a:srgbClr val="C21517"/>
          </a:solidFill>
          <a:latin typeface="Arial Black" pitchFamily="-111" charset="0"/>
        </a:defRPr>
      </a:lvl8pPr>
      <a:lvl9pPr marL="1828800" algn="l" rtl="0" fontAlgn="base">
        <a:spcBef>
          <a:spcPct val="0"/>
        </a:spcBef>
        <a:spcAft>
          <a:spcPct val="0"/>
        </a:spcAft>
        <a:defRPr sz="4400">
          <a:solidFill>
            <a:srgbClr val="C21517"/>
          </a:solidFill>
          <a:latin typeface="Arial Black" pitchFamily="-111" charset="0"/>
        </a:defRPr>
      </a:lvl9pPr>
    </p:titleStyle>
    <p:bodyStyle>
      <a:lvl1pPr marL="342900" indent="-342900" algn="l" rtl="0" eaLnBrk="0" fontAlgn="base" hangingPunct="0">
        <a:spcBef>
          <a:spcPct val="20000"/>
        </a:spcBef>
        <a:spcAft>
          <a:spcPct val="0"/>
        </a:spcAft>
        <a:buClr>
          <a:srgbClr val="A75400"/>
        </a:buClr>
        <a:buSzPct val="150000"/>
        <a:buChar char="•"/>
        <a:defRPr sz="2400">
          <a:solidFill>
            <a:srgbClr val="188521"/>
          </a:solidFill>
          <a:latin typeface="+mn-lt"/>
          <a:ea typeface="MS PGothic" panose="020B0600070205080204" pitchFamily="34" charset="-128"/>
          <a:cs typeface="ＭＳ Ｐゴシック" pitchFamily="-106" charset="-128"/>
        </a:defRPr>
      </a:lvl1pPr>
      <a:lvl2pPr marL="742950" indent="-285750" algn="l" rtl="0" eaLnBrk="0" fontAlgn="base" hangingPunct="0">
        <a:spcBef>
          <a:spcPct val="20000"/>
        </a:spcBef>
        <a:spcAft>
          <a:spcPct val="0"/>
        </a:spcAft>
        <a:buClr>
          <a:srgbClr val="0B30B1"/>
        </a:buClr>
        <a:buSzPct val="150000"/>
        <a:buFont typeface="Times" panose="02020603050405020304" pitchFamily="18" charset="0"/>
        <a:buChar char="•"/>
        <a:defRPr>
          <a:solidFill>
            <a:srgbClr val="1B5787"/>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CA0A0A"/>
        </a:buClr>
        <a:buSzPct val="150000"/>
        <a:buChar char="•"/>
        <a:defRPr sz="16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070DBD"/>
        </a:buClr>
        <a:buSzPct val="160000"/>
        <a:buChar char="–"/>
        <a:defRPr sz="1400">
          <a:solidFill>
            <a:srgbClr val="09790B"/>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03A506"/>
        </a:buClr>
        <a:buSzPct val="145000"/>
        <a:buFont typeface="Wingdings" panose="05000000000000000000" pitchFamily="2" charset="2"/>
        <a:buChar char="§"/>
        <a:defRPr sz="1400">
          <a:solidFill>
            <a:srgbClr val="9D6744"/>
          </a:solidFill>
          <a:latin typeface="+mn-lt"/>
          <a:ea typeface="MS PGothic" panose="020B0600070205080204" pitchFamily="34" charset="-128"/>
        </a:defRPr>
      </a:lvl5pPr>
      <a:lvl6pPr marL="2514600" indent="-228600" algn="l" rtl="0" fontAlgn="base">
        <a:spcBef>
          <a:spcPct val="20000"/>
        </a:spcBef>
        <a:spcAft>
          <a:spcPct val="0"/>
        </a:spcAft>
        <a:buClr>
          <a:srgbClr val="03A506"/>
        </a:buClr>
        <a:buSzPct val="145000"/>
        <a:buFont typeface="Wingdings" pitchFamily="-111" charset="2"/>
        <a:buChar char="§"/>
        <a:defRPr sz="1400">
          <a:solidFill>
            <a:srgbClr val="9D6744"/>
          </a:solidFill>
          <a:latin typeface="+mn-lt"/>
          <a:ea typeface="ＭＳ Ｐゴシック" pitchFamily="-111" charset="-128"/>
        </a:defRPr>
      </a:lvl6pPr>
      <a:lvl7pPr marL="2971800" indent="-228600" algn="l" rtl="0" fontAlgn="base">
        <a:spcBef>
          <a:spcPct val="20000"/>
        </a:spcBef>
        <a:spcAft>
          <a:spcPct val="0"/>
        </a:spcAft>
        <a:buClr>
          <a:srgbClr val="03A506"/>
        </a:buClr>
        <a:buSzPct val="145000"/>
        <a:buFont typeface="Wingdings" pitchFamily="-111" charset="2"/>
        <a:buChar char="§"/>
        <a:defRPr sz="1400">
          <a:solidFill>
            <a:srgbClr val="9D6744"/>
          </a:solidFill>
          <a:latin typeface="+mn-lt"/>
          <a:ea typeface="ＭＳ Ｐゴシック" pitchFamily="-111" charset="-128"/>
        </a:defRPr>
      </a:lvl7pPr>
      <a:lvl8pPr marL="3429000" indent="-228600" algn="l" rtl="0" fontAlgn="base">
        <a:spcBef>
          <a:spcPct val="20000"/>
        </a:spcBef>
        <a:spcAft>
          <a:spcPct val="0"/>
        </a:spcAft>
        <a:buClr>
          <a:srgbClr val="03A506"/>
        </a:buClr>
        <a:buSzPct val="145000"/>
        <a:buFont typeface="Wingdings" pitchFamily="-111" charset="2"/>
        <a:buChar char="§"/>
        <a:defRPr sz="1400">
          <a:solidFill>
            <a:srgbClr val="9D6744"/>
          </a:solidFill>
          <a:latin typeface="+mn-lt"/>
          <a:ea typeface="ＭＳ Ｐゴシック" pitchFamily="-111" charset="-128"/>
        </a:defRPr>
      </a:lvl8pPr>
      <a:lvl9pPr marL="3886200" indent="-228600" algn="l" rtl="0" fontAlgn="base">
        <a:spcBef>
          <a:spcPct val="20000"/>
        </a:spcBef>
        <a:spcAft>
          <a:spcPct val="0"/>
        </a:spcAft>
        <a:buClr>
          <a:srgbClr val="03A506"/>
        </a:buClr>
        <a:buSzPct val="145000"/>
        <a:buFont typeface="Wingdings" pitchFamily="-111" charset="2"/>
        <a:buChar char="§"/>
        <a:defRPr sz="1400">
          <a:solidFill>
            <a:srgbClr val="9D6744"/>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FBB48"/>
            </a:gs>
            <a:gs pos="100000">
              <a:srgbClr val="9FBB48">
                <a:gamma/>
                <a:tint val="54118"/>
                <a:invGamma/>
              </a:srgbClr>
            </a:gs>
          </a:gsLst>
          <a:lin ang="5400000" scaled="1"/>
        </a:gradFill>
        <a:effectLst/>
      </p:bgPr>
    </p:bg>
    <p:spTree>
      <p:nvGrpSpPr>
        <p:cNvPr id="1" name=""/>
        <p:cNvGrpSpPr/>
        <p:nvPr/>
      </p:nvGrpSpPr>
      <p:grpSpPr>
        <a:xfrm>
          <a:off x="0" y="0"/>
          <a:ext cx="0" cy="0"/>
          <a:chOff x="0" y="0"/>
          <a:chExt cx="0" cy="0"/>
        </a:xfrm>
      </p:grpSpPr>
      <p:sp>
        <p:nvSpPr>
          <p:cNvPr id="80898" name="Rectangle 2"/>
          <p:cNvSpPr>
            <a:spLocks noChangeArrowheads="1"/>
          </p:cNvSpPr>
          <p:nvPr/>
        </p:nvSpPr>
        <p:spPr bwMode="auto">
          <a:xfrm rot="10800000">
            <a:off x="0" y="0"/>
            <a:ext cx="1066800" cy="6553200"/>
          </a:xfrm>
          <a:prstGeom prst="rect">
            <a:avLst/>
          </a:prstGeom>
          <a:gradFill rotWithShape="1">
            <a:gsLst>
              <a:gs pos="0">
                <a:srgbClr val="E4D50E"/>
              </a:gs>
              <a:gs pos="100000">
                <a:srgbClr val="9FBB48"/>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ts val="600"/>
              </a:spcBef>
            </a:pPr>
            <a:endParaRPr lang="en-US" sz="3200">
              <a:solidFill>
                <a:srgbClr val="F7FAFB"/>
              </a:solidFill>
              <a:effectLst>
                <a:outerShdw blurRad="38100" dist="38100" dir="2700000" algn="tl">
                  <a:srgbClr val="000000">
                    <a:alpha val="43137"/>
                  </a:srgbClr>
                </a:outerShdw>
              </a:effectLst>
              <a:latin typeface="Arial" panose="020B0604020202020204" pitchFamily="34" charset="0"/>
              <a:ea typeface="+mn-ea"/>
            </a:endParaRPr>
          </a:p>
        </p:txBody>
      </p:sp>
      <p:sp>
        <p:nvSpPr>
          <p:cNvPr id="80899" name="Rectangle 3"/>
          <p:cNvSpPr>
            <a:spLocks noGrp="1" noChangeArrowheads="1"/>
          </p:cNvSpPr>
          <p:nvPr>
            <p:ph type="title"/>
          </p:nvPr>
        </p:nvSpPr>
        <p:spPr bwMode="auto">
          <a:xfrm>
            <a:off x="228600" y="457200"/>
            <a:ext cx="6477000" cy="838200"/>
          </a:xfrm>
          <a:prstGeom prst="rect">
            <a:avLst/>
          </a:prstGeom>
          <a:solidFill>
            <a:srgbClr val="3C518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0900" name="Rectangle 4"/>
          <p:cNvSpPr>
            <a:spLocks noGrp="1" noChangeArrowheads="1"/>
          </p:cNvSpPr>
          <p:nvPr>
            <p:ph type="body" idx="1"/>
          </p:nvPr>
        </p:nvSpPr>
        <p:spPr bwMode="auto">
          <a:xfrm>
            <a:off x="990600" y="1600200"/>
            <a:ext cx="7772400" cy="457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0901" name="Rectangle 5"/>
          <p:cNvSpPr>
            <a:spLocks noGrp="1" noChangeArrowheads="1"/>
          </p:cNvSpPr>
          <p:nvPr>
            <p:ph type="dt" sz="half" idx="2"/>
          </p:nvPr>
        </p:nvSpPr>
        <p:spPr bwMode="auto">
          <a:xfrm>
            <a:off x="7010400" y="4114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effectLst/>
                <a:latin typeface="+mn-lt"/>
              </a:defRPr>
            </a:lvl1pPr>
          </a:lstStyle>
          <a:p>
            <a:pPr eaLnBrk="1" hangingPunct="1"/>
            <a:endParaRPr lang="en-US" altLang="en-US">
              <a:solidFill>
                <a:srgbClr val="000000"/>
              </a:solidFill>
              <a:ea typeface="+mn-ea"/>
            </a:endParaRPr>
          </a:p>
        </p:txBody>
      </p:sp>
      <p:sp>
        <p:nvSpPr>
          <p:cNvPr id="80902" name="Rectangle 6"/>
          <p:cNvSpPr>
            <a:spLocks noGrp="1" noChangeArrowheads="1"/>
          </p:cNvSpPr>
          <p:nvPr>
            <p:ph type="ftr" sz="quarter" idx="3"/>
          </p:nvPr>
        </p:nvSpPr>
        <p:spPr bwMode="auto">
          <a:xfrm>
            <a:off x="6553200" y="48006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spcBef>
                <a:spcPct val="0"/>
              </a:spcBef>
              <a:defRPr sz="1400" b="0">
                <a:solidFill>
                  <a:schemeClr val="tx1"/>
                </a:solidFill>
                <a:effectLst/>
                <a:latin typeface="+mn-lt"/>
              </a:defRPr>
            </a:lvl1pPr>
          </a:lstStyle>
          <a:p>
            <a:pPr eaLnBrk="1" hangingPunct="1"/>
            <a:endParaRPr lang="en-US" altLang="en-US">
              <a:solidFill>
                <a:srgbClr val="000000"/>
              </a:solidFill>
              <a:ea typeface="+mn-ea"/>
            </a:endParaRPr>
          </a:p>
        </p:txBody>
      </p:sp>
      <p:sp>
        <p:nvSpPr>
          <p:cNvPr id="80903" name="Rectangle 7"/>
          <p:cNvSpPr>
            <a:spLocks noChangeArrowheads="1"/>
          </p:cNvSpPr>
          <p:nvPr/>
        </p:nvSpPr>
        <p:spPr bwMode="auto">
          <a:xfrm>
            <a:off x="0" y="6400800"/>
            <a:ext cx="9144000" cy="457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altLang="en-US" sz="1400" b="0">
                <a:solidFill>
                  <a:srgbClr val="B05800"/>
                </a:solidFill>
                <a:latin typeface="Arial Narrow" panose="020B0606020202030204" pitchFamily="34" charset="0"/>
                <a:ea typeface="+mn-ea"/>
              </a:rPr>
              <a:t>  </a:t>
            </a:r>
            <a:r>
              <a:rPr lang="en-US" altLang="en-US" sz="1400" b="0">
                <a:solidFill>
                  <a:srgbClr val="107DBC"/>
                </a:solidFill>
                <a:latin typeface="Arial Narrow" panose="020B0606020202030204" pitchFamily="34" charset="0"/>
                <a:ea typeface="+mn-ea"/>
              </a:rPr>
              <a:t>Financial Algebra</a:t>
            </a:r>
          </a:p>
          <a:p>
            <a:pPr algn="r" eaLnBrk="1" hangingPunct="1"/>
            <a:r>
              <a:rPr lang="en-US" altLang="en-US" sz="1400" b="0">
                <a:solidFill>
                  <a:srgbClr val="107DBC"/>
                </a:solidFill>
                <a:latin typeface="Arial Narrow" panose="020B0606020202030204" pitchFamily="34" charset="0"/>
                <a:ea typeface="+mn-ea"/>
              </a:rPr>
              <a:t>© Cengage Learning/South-Western</a:t>
            </a:r>
          </a:p>
        </p:txBody>
      </p:sp>
      <p:sp>
        <p:nvSpPr>
          <p:cNvPr id="80904" name="Rectangle 8"/>
          <p:cNvSpPr>
            <a:spLocks noGrp="1" noChangeArrowheads="1"/>
          </p:cNvSpPr>
          <p:nvPr>
            <p:ph type="sldNum" sz="quarter" idx="4"/>
          </p:nvPr>
        </p:nvSpPr>
        <p:spPr bwMode="auto">
          <a:xfrm>
            <a:off x="0" y="6400800"/>
            <a:ext cx="2011363" cy="457200"/>
          </a:xfrm>
          <a:prstGeom prst="rect">
            <a:avLst/>
          </a:prstGeom>
          <a:solidFill>
            <a:schemeClr val="tx1"/>
          </a:solidFill>
          <a:ln>
            <a:noFill/>
          </a:ln>
          <a:effectLst/>
          <a:extLst>
            <a:ext uri="{91240B29-F687-4F45-9708-019B960494DF}">
              <a14:hiddenLine xmlns:a14="http://schemas.microsoft.com/office/drawing/2010/main" w="9525">
                <a:solidFill>
                  <a:srgbClr val="0066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spcBef>
                <a:spcPct val="0"/>
              </a:spcBef>
              <a:defRPr sz="2400" b="0">
                <a:solidFill>
                  <a:srgbClr val="FFCC00"/>
                </a:solidFill>
                <a:effectLst/>
                <a:latin typeface="+mn-lt"/>
              </a:defRPr>
            </a:lvl1pPr>
          </a:lstStyle>
          <a:p>
            <a:pPr eaLnBrk="1" hangingPunct="1"/>
            <a:r>
              <a:rPr lang="en-US" altLang="en-US">
                <a:ea typeface="+mn-ea"/>
              </a:rPr>
              <a:t>  </a:t>
            </a:r>
            <a:r>
              <a:rPr lang="en-US" altLang="en-US">
                <a:solidFill>
                  <a:srgbClr val="107DBC"/>
                </a:solidFill>
                <a:ea typeface="+mn-ea"/>
              </a:rPr>
              <a:t>Slide</a:t>
            </a:r>
            <a:r>
              <a:rPr lang="en-US" altLang="en-US" b="1">
                <a:solidFill>
                  <a:srgbClr val="107DBC"/>
                </a:solidFill>
                <a:effectLst>
                  <a:outerShdw blurRad="38100" dist="38100" dir="2700000" algn="tl">
                    <a:srgbClr val="FFFFFF"/>
                  </a:outerShdw>
                </a:effectLst>
                <a:ea typeface="+mn-ea"/>
              </a:rPr>
              <a:t> </a:t>
            </a:r>
            <a:fld id="{BE693DC4-74CC-42AD-BB05-02FAA2B31ED1}" type="slidenum">
              <a:rPr lang="en-US" altLang="en-US">
                <a:solidFill>
                  <a:srgbClr val="107DBC"/>
                </a:solidFill>
                <a:ea typeface="+mn-ea"/>
              </a:rPr>
              <a:pPr eaLnBrk="1" hangingPunct="1"/>
              <a:t>‹#›</a:t>
            </a:fld>
            <a:endParaRPr lang="en-US" altLang="en-US">
              <a:solidFill>
                <a:srgbClr val="107DBC"/>
              </a:solidFill>
              <a:ea typeface="+mn-ea"/>
            </a:endParaRPr>
          </a:p>
        </p:txBody>
      </p:sp>
    </p:spTree>
    <p:extLst>
      <p:ext uri="{BB962C8B-B14F-4D97-AF65-F5344CB8AC3E}">
        <p14:creationId xmlns:p14="http://schemas.microsoft.com/office/powerpoint/2010/main" val="223209613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transition spd="med">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9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9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090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090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09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uild="p" bldLvl="5" autoUpdateAnimBg="0">
        <p:tmplLst>
          <p:tmpl lvl="1">
            <p:tnLst>
              <p:par>
                <p:cTn presetID="1" presetClass="entr" presetSubtype="0" fill="hold" nodeType="clickEffect">
                  <p:stCondLst>
                    <p:cond delay="0"/>
                  </p:stCondLst>
                  <p:childTnLst>
                    <p:set>
                      <p:cBhvr>
                        <p:cTn dur="1" fill="hold">
                          <p:stCondLst>
                            <p:cond delay="499"/>
                          </p:stCondLst>
                        </p:cTn>
                        <p:tgtEl>
                          <p:spTgt spid="80900"/>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499"/>
                          </p:stCondLst>
                        </p:cTn>
                        <p:tgtEl>
                          <p:spTgt spid="80900"/>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499"/>
                          </p:stCondLst>
                        </p:cTn>
                        <p:tgtEl>
                          <p:spTgt spid="80900"/>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499"/>
                          </p:stCondLst>
                        </p:cTn>
                        <p:tgtEl>
                          <p:spTgt spid="80900"/>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499"/>
                          </p:stCondLst>
                        </p:cTn>
                        <p:tgtEl>
                          <p:spTgt spid="80900"/>
                        </p:tgtEl>
                        <p:attrNameLst>
                          <p:attrName>style.visibility</p:attrName>
                        </p:attrNameLst>
                      </p:cBhvr>
                      <p:to>
                        <p:strVal val="visible"/>
                      </p:to>
                    </p:set>
                  </p:childTnLst>
                </p:cTn>
              </p:par>
            </p:tnLst>
          </p:tmpl>
        </p:tmplLst>
      </p:bldP>
    </p:bldLst>
  </p:timing>
  <p:hf hdr="0" ftr="0" dt="0"/>
  <p:txStyles>
    <p:titleStyle>
      <a:lvl1pPr algn="l" rtl="0" fontAlgn="base">
        <a:spcBef>
          <a:spcPts val="600"/>
        </a:spcBef>
        <a:spcAft>
          <a:spcPct val="0"/>
        </a:spcAft>
        <a:defRPr sz="3200" b="1" kern="1200">
          <a:solidFill>
            <a:srgbClr val="F7FAFB"/>
          </a:solidFill>
          <a:effectLst>
            <a:outerShdw blurRad="38100" dist="38100" dir="2700000" algn="tl">
              <a:srgbClr val="000000"/>
            </a:outerShdw>
          </a:effectLst>
          <a:latin typeface="+mj-lt"/>
          <a:ea typeface="+mj-ea"/>
          <a:cs typeface="+mj-cs"/>
        </a:defRPr>
      </a:lvl1pPr>
      <a:lvl2pPr algn="l" rtl="0" fontAlgn="base">
        <a:spcBef>
          <a:spcPts val="600"/>
        </a:spcBef>
        <a:spcAft>
          <a:spcPct val="0"/>
        </a:spcAft>
        <a:defRPr sz="3200" b="1">
          <a:solidFill>
            <a:srgbClr val="F7FAFB"/>
          </a:solidFill>
          <a:effectLst>
            <a:outerShdw blurRad="38100" dist="38100" dir="2700000" algn="tl">
              <a:srgbClr val="000000"/>
            </a:outerShdw>
          </a:effectLst>
          <a:latin typeface="Arial" panose="020B0604020202020204" pitchFamily="34" charset="0"/>
        </a:defRPr>
      </a:lvl2pPr>
      <a:lvl3pPr algn="l" rtl="0" fontAlgn="base">
        <a:spcBef>
          <a:spcPts val="600"/>
        </a:spcBef>
        <a:spcAft>
          <a:spcPct val="0"/>
        </a:spcAft>
        <a:defRPr sz="3200" b="1">
          <a:solidFill>
            <a:srgbClr val="F7FAFB"/>
          </a:solidFill>
          <a:effectLst>
            <a:outerShdw blurRad="38100" dist="38100" dir="2700000" algn="tl">
              <a:srgbClr val="000000"/>
            </a:outerShdw>
          </a:effectLst>
          <a:latin typeface="Arial" panose="020B0604020202020204" pitchFamily="34" charset="0"/>
        </a:defRPr>
      </a:lvl3pPr>
      <a:lvl4pPr algn="l" rtl="0" fontAlgn="base">
        <a:spcBef>
          <a:spcPts val="600"/>
        </a:spcBef>
        <a:spcAft>
          <a:spcPct val="0"/>
        </a:spcAft>
        <a:defRPr sz="3200" b="1">
          <a:solidFill>
            <a:srgbClr val="F7FAFB"/>
          </a:solidFill>
          <a:effectLst>
            <a:outerShdw blurRad="38100" dist="38100" dir="2700000" algn="tl">
              <a:srgbClr val="000000"/>
            </a:outerShdw>
          </a:effectLst>
          <a:latin typeface="Arial" panose="020B0604020202020204" pitchFamily="34" charset="0"/>
        </a:defRPr>
      </a:lvl4pPr>
      <a:lvl5pPr algn="l" rtl="0" fontAlgn="base">
        <a:spcBef>
          <a:spcPts val="600"/>
        </a:spcBef>
        <a:spcAft>
          <a:spcPct val="0"/>
        </a:spcAft>
        <a:defRPr sz="3200" b="1">
          <a:solidFill>
            <a:srgbClr val="F7FAFB"/>
          </a:solidFill>
          <a:effectLst>
            <a:outerShdw blurRad="38100" dist="38100" dir="2700000" algn="tl">
              <a:srgbClr val="000000"/>
            </a:outerShdw>
          </a:effectLst>
          <a:latin typeface="Arial" panose="020B0604020202020204" pitchFamily="34" charset="0"/>
        </a:defRPr>
      </a:lvl5pPr>
      <a:lvl6pPr marL="457200" algn="l" rtl="0" fontAlgn="base">
        <a:spcBef>
          <a:spcPts val="600"/>
        </a:spcBef>
        <a:spcAft>
          <a:spcPct val="0"/>
        </a:spcAft>
        <a:defRPr sz="3200" b="1">
          <a:solidFill>
            <a:srgbClr val="F7FAFB"/>
          </a:solidFill>
          <a:effectLst>
            <a:outerShdw blurRad="38100" dist="38100" dir="2700000" algn="tl">
              <a:srgbClr val="000000"/>
            </a:outerShdw>
          </a:effectLst>
          <a:latin typeface="Arial" panose="020B0604020202020204" pitchFamily="34" charset="0"/>
        </a:defRPr>
      </a:lvl6pPr>
      <a:lvl7pPr marL="914400" algn="l" rtl="0" fontAlgn="base">
        <a:spcBef>
          <a:spcPts val="600"/>
        </a:spcBef>
        <a:spcAft>
          <a:spcPct val="0"/>
        </a:spcAft>
        <a:defRPr sz="3200" b="1">
          <a:solidFill>
            <a:srgbClr val="F7FAFB"/>
          </a:solidFill>
          <a:effectLst>
            <a:outerShdw blurRad="38100" dist="38100" dir="2700000" algn="tl">
              <a:srgbClr val="000000"/>
            </a:outerShdw>
          </a:effectLst>
          <a:latin typeface="Arial" panose="020B0604020202020204" pitchFamily="34" charset="0"/>
        </a:defRPr>
      </a:lvl7pPr>
      <a:lvl8pPr marL="1371600" algn="l" rtl="0" fontAlgn="base">
        <a:spcBef>
          <a:spcPts val="600"/>
        </a:spcBef>
        <a:spcAft>
          <a:spcPct val="0"/>
        </a:spcAft>
        <a:defRPr sz="3200" b="1">
          <a:solidFill>
            <a:srgbClr val="F7FAFB"/>
          </a:solidFill>
          <a:effectLst>
            <a:outerShdw blurRad="38100" dist="38100" dir="2700000" algn="tl">
              <a:srgbClr val="000000"/>
            </a:outerShdw>
          </a:effectLst>
          <a:latin typeface="Arial" panose="020B0604020202020204" pitchFamily="34" charset="0"/>
        </a:defRPr>
      </a:lvl8pPr>
      <a:lvl9pPr marL="1828800" algn="l" rtl="0" fontAlgn="base">
        <a:spcBef>
          <a:spcPts val="600"/>
        </a:spcBef>
        <a:spcAft>
          <a:spcPct val="0"/>
        </a:spcAft>
        <a:defRPr sz="3200" b="1">
          <a:solidFill>
            <a:srgbClr val="F7FAFB"/>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rgbClr val="3C518C"/>
        </a:buClr>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rgbClr val="CC3300"/>
        </a:buClr>
        <a:buFont typeface="Wingdings" panose="05000000000000000000" pitchFamily="2" charset="2"/>
        <a:buChar char="l"/>
        <a:defRPr sz="2800" kern="1200">
          <a:solidFill>
            <a:schemeClr val="tx1"/>
          </a:solidFill>
          <a:latin typeface="+mn-lt"/>
          <a:ea typeface="+mn-ea"/>
          <a:cs typeface="+mn-cs"/>
        </a:defRPr>
      </a:lvl2pPr>
      <a:lvl3pPr marL="1143000" indent="-228600" algn="l" rtl="0" fontAlgn="base">
        <a:spcBef>
          <a:spcPct val="20000"/>
        </a:spcBef>
        <a:spcAft>
          <a:spcPct val="0"/>
        </a:spcAft>
        <a:buClr>
          <a:srgbClr val="3C518C"/>
        </a:buClr>
        <a:buFont typeface="Wingdings" panose="05000000000000000000" pitchFamily="2" charset="2"/>
        <a:buChar char="l"/>
        <a:defRPr sz="2400" kern="1200">
          <a:solidFill>
            <a:schemeClr val="tx1"/>
          </a:solidFill>
          <a:latin typeface="+mn-lt"/>
          <a:ea typeface="+mn-ea"/>
          <a:cs typeface="+mn-cs"/>
        </a:defRPr>
      </a:lvl3pPr>
      <a:lvl4pPr marL="1600200" indent="-228600" algn="l" rtl="0" fontAlgn="base">
        <a:spcBef>
          <a:spcPct val="20000"/>
        </a:spcBef>
        <a:spcAft>
          <a:spcPct val="0"/>
        </a:spcAft>
        <a:buClr>
          <a:srgbClr val="CC3300"/>
        </a:buClr>
        <a:buFont typeface="Wingdings" panose="05000000000000000000" pitchFamily="2" charset="2"/>
        <a:buChar char="l"/>
        <a:defRPr sz="2000" kern="1200">
          <a:solidFill>
            <a:schemeClr val="tx1"/>
          </a:solidFill>
          <a:latin typeface="+mn-lt"/>
          <a:ea typeface="+mn-ea"/>
          <a:cs typeface="+mn-cs"/>
        </a:defRPr>
      </a:lvl4pPr>
      <a:lvl5pPr marL="2057400" indent="-228600" algn="l" rtl="0" fontAlgn="base">
        <a:spcBef>
          <a:spcPct val="20000"/>
        </a:spcBef>
        <a:spcAft>
          <a:spcPct val="0"/>
        </a:spcAft>
        <a:buClr>
          <a:srgbClr val="3C518C"/>
        </a:buClr>
        <a:buFont typeface="Wingdings" panose="05000000000000000000" pitchFamily="2" charset="2"/>
        <a:buChar char="l"/>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FBB48"/>
            </a:gs>
            <a:gs pos="100000">
              <a:srgbClr val="9FBB48">
                <a:gamma/>
                <a:tint val="54118"/>
                <a:invGamma/>
              </a:srgbClr>
            </a:gs>
          </a:gsLst>
          <a:lin ang="5400000" scaled="1"/>
        </a:gradFill>
        <a:effectLst/>
      </p:bgPr>
    </p:bg>
    <p:spTree>
      <p:nvGrpSpPr>
        <p:cNvPr id="1" name=""/>
        <p:cNvGrpSpPr/>
        <p:nvPr/>
      </p:nvGrpSpPr>
      <p:grpSpPr>
        <a:xfrm>
          <a:off x="0" y="0"/>
          <a:ext cx="0" cy="0"/>
          <a:chOff x="0" y="0"/>
          <a:chExt cx="0" cy="0"/>
        </a:xfrm>
      </p:grpSpPr>
      <p:sp>
        <p:nvSpPr>
          <p:cNvPr id="80898" name="Rectangle 2"/>
          <p:cNvSpPr>
            <a:spLocks noChangeArrowheads="1"/>
          </p:cNvSpPr>
          <p:nvPr/>
        </p:nvSpPr>
        <p:spPr bwMode="auto">
          <a:xfrm rot="10800000">
            <a:off x="0" y="0"/>
            <a:ext cx="1066800" cy="6553200"/>
          </a:xfrm>
          <a:prstGeom prst="rect">
            <a:avLst/>
          </a:prstGeom>
          <a:gradFill rotWithShape="1">
            <a:gsLst>
              <a:gs pos="0">
                <a:srgbClr val="E4D50E"/>
              </a:gs>
              <a:gs pos="100000">
                <a:srgbClr val="9FBB48"/>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ts val="600"/>
              </a:spcBef>
            </a:pPr>
            <a:endParaRPr lang="en-US" sz="3200">
              <a:solidFill>
                <a:srgbClr val="F7FAFB"/>
              </a:solidFill>
              <a:effectLst>
                <a:outerShdw blurRad="38100" dist="38100" dir="2700000" algn="tl">
                  <a:srgbClr val="000000">
                    <a:alpha val="43137"/>
                  </a:srgbClr>
                </a:outerShdw>
              </a:effectLst>
              <a:latin typeface="Arial" panose="020B0604020202020204" pitchFamily="34" charset="0"/>
              <a:ea typeface="+mn-ea"/>
            </a:endParaRPr>
          </a:p>
        </p:txBody>
      </p:sp>
      <p:sp>
        <p:nvSpPr>
          <p:cNvPr id="80899" name="Rectangle 3"/>
          <p:cNvSpPr>
            <a:spLocks noGrp="1" noChangeArrowheads="1"/>
          </p:cNvSpPr>
          <p:nvPr>
            <p:ph type="title"/>
          </p:nvPr>
        </p:nvSpPr>
        <p:spPr bwMode="auto">
          <a:xfrm>
            <a:off x="228600" y="457200"/>
            <a:ext cx="6477000" cy="838200"/>
          </a:xfrm>
          <a:prstGeom prst="rect">
            <a:avLst/>
          </a:prstGeom>
          <a:solidFill>
            <a:srgbClr val="3C518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0900" name="Rectangle 4"/>
          <p:cNvSpPr>
            <a:spLocks noGrp="1" noChangeArrowheads="1"/>
          </p:cNvSpPr>
          <p:nvPr>
            <p:ph type="body" idx="1"/>
          </p:nvPr>
        </p:nvSpPr>
        <p:spPr bwMode="auto">
          <a:xfrm>
            <a:off x="990600" y="1600200"/>
            <a:ext cx="7772400" cy="457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0901" name="Rectangle 5"/>
          <p:cNvSpPr>
            <a:spLocks noGrp="1" noChangeArrowheads="1"/>
          </p:cNvSpPr>
          <p:nvPr>
            <p:ph type="dt" sz="half" idx="2"/>
          </p:nvPr>
        </p:nvSpPr>
        <p:spPr bwMode="auto">
          <a:xfrm>
            <a:off x="7010400" y="4114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effectLst/>
                <a:latin typeface="+mn-lt"/>
              </a:defRPr>
            </a:lvl1pPr>
          </a:lstStyle>
          <a:p>
            <a:pPr eaLnBrk="1" hangingPunct="1"/>
            <a:endParaRPr lang="en-US" altLang="en-US">
              <a:solidFill>
                <a:srgbClr val="000000"/>
              </a:solidFill>
              <a:ea typeface="+mn-ea"/>
            </a:endParaRPr>
          </a:p>
        </p:txBody>
      </p:sp>
      <p:sp>
        <p:nvSpPr>
          <p:cNvPr id="80902" name="Rectangle 6"/>
          <p:cNvSpPr>
            <a:spLocks noGrp="1" noChangeArrowheads="1"/>
          </p:cNvSpPr>
          <p:nvPr>
            <p:ph type="ftr" sz="quarter" idx="3"/>
          </p:nvPr>
        </p:nvSpPr>
        <p:spPr bwMode="auto">
          <a:xfrm>
            <a:off x="6553200" y="48006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spcBef>
                <a:spcPct val="0"/>
              </a:spcBef>
              <a:defRPr sz="1400" b="0">
                <a:solidFill>
                  <a:schemeClr val="tx1"/>
                </a:solidFill>
                <a:effectLst/>
                <a:latin typeface="+mn-lt"/>
              </a:defRPr>
            </a:lvl1pPr>
          </a:lstStyle>
          <a:p>
            <a:pPr eaLnBrk="1" hangingPunct="1"/>
            <a:endParaRPr lang="en-US" altLang="en-US">
              <a:solidFill>
                <a:srgbClr val="000000"/>
              </a:solidFill>
              <a:ea typeface="+mn-ea"/>
            </a:endParaRPr>
          </a:p>
        </p:txBody>
      </p:sp>
      <p:sp>
        <p:nvSpPr>
          <p:cNvPr id="80903" name="Rectangle 7"/>
          <p:cNvSpPr>
            <a:spLocks noChangeArrowheads="1"/>
          </p:cNvSpPr>
          <p:nvPr/>
        </p:nvSpPr>
        <p:spPr bwMode="auto">
          <a:xfrm>
            <a:off x="0" y="6400800"/>
            <a:ext cx="9144000" cy="457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altLang="en-US" sz="1400" b="0">
                <a:solidFill>
                  <a:srgbClr val="B05800"/>
                </a:solidFill>
                <a:latin typeface="Arial Narrow" panose="020B0606020202030204" pitchFamily="34" charset="0"/>
                <a:ea typeface="+mn-ea"/>
              </a:rPr>
              <a:t>  </a:t>
            </a:r>
            <a:r>
              <a:rPr lang="en-US" altLang="en-US" sz="1400" b="0">
                <a:solidFill>
                  <a:srgbClr val="107DBC"/>
                </a:solidFill>
                <a:latin typeface="Arial Narrow" panose="020B0606020202030204" pitchFamily="34" charset="0"/>
                <a:ea typeface="+mn-ea"/>
              </a:rPr>
              <a:t>Financial Algebra</a:t>
            </a:r>
          </a:p>
          <a:p>
            <a:pPr algn="r" eaLnBrk="1" hangingPunct="1"/>
            <a:r>
              <a:rPr lang="en-US" altLang="en-US" sz="1400" b="0">
                <a:solidFill>
                  <a:srgbClr val="107DBC"/>
                </a:solidFill>
                <a:latin typeface="Arial Narrow" panose="020B0606020202030204" pitchFamily="34" charset="0"/>
                <a:ea typeface="+mn-ea"/>
              </a:rPr>
              <a:t>© Cengage Learning/South-Western</a:t>
            </a:r>
          </a:p>
        </p:txBody>
      </p:sp>
      <p:sp>
        <p:nvSpPr>
          <p:cNvPr id="80904" name="Rectangle 8"/>
          <p:cNvSpPr>
            <a:spLocks noGrp="1" noChangeArrowheads="1"/>
          </p:cNvSpPr>
          <p:nvPr>
            <p:ph type="sldNum" sz="quarter" idx="4"/>
          </p:nvPr>
        </p:nvSpPr>
        <p:spPr bwMode="auto">
          <a:xfrm>
            <a:off x="0" y="6400800"/>
            <a:ext cx="2011363" cy="457200"/>
          </a:xfrm>
          <a:prstGeom prst="rect">
            <a:avLst/>
          </a:prstGeom>
          <a:solidFill>
            <a:schemeClr val="tx1"/>
          </a:solidFill>
          <a:ln>
            <a:noFill/>
          </a:ln>
          <a:effectLst/>
          <a:extLst>
            <a:ext uri="{91240B29-F687-4F45-9708-019B960494DF}">
              <a14:hiddenLine xmlns:a14="http://schemas.microsoft.com/office/drawing/2010/main" w="9525">
                <a:solidFill>
                  <a:srgbClr val="0066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spcBef>
                <a:spcPct val="0"/>
              </a:spcBef>
              <a:defRPr sz="2400" b="0">
                <a:solidFill>
                  <a:srgbClr val="FFCC00"/>
                </a:solidFill>
                <a:effectLst/>
                <a:latin typeface="+mn-lt"/>
              </a:defRPr>
            </a:lvl1pPr>
          </a:lstStyle>
          <a:p>
            <a:pPr eaLnBrk="1" hangingPunct="1"/>
            <a:r>
              <a:rPr lang="en-US" altLang="en-US">
                <a:ea typeface="+mn-ea"/>
              </a:rPr>
              <a:t>  </a:t>
            </a:r>
            <a:r>
              <a:rPr lang="en-US" altLang="en-US">
                <a:solidFill>
                  <a:srgbClr val="107DBC"/>
                </a:solidFill>
                <a:ea typeface="+mn-ea"/>
              </a:rPr>
              <a:t>Slide</a:t>
            </a:r>
            <a:r>
              <a:rPr lang="en-US" altLang="en-US" b="1">
                <a:solidFill>
                  <a:srgbClr val="107DBC"/>
                </a:solidFill>
                <a:effectLst>
                  <a:outerShdw blurRad="38100" dist="38100" dir="2700000" algn="tl">
                    <a:srgbClr val="FFFFFF"/>
                  </a:outerShdw>
                </a:effectLst>
                <a:ea typeface="+mn-ea"/>
              </a:rPr>
              <a:t> </a:t>
            </a:r>
            <a:fld id="{BE693DC4-74CC-42AD-BB05-02FAA2B31ED1}" type="slidenum">
              <a:rPr lang="en-US" altLang="en-US">
                <a:solidFill>
                  <a:srgbClr val="107DBC"/>
                </a:solidFill>
                <a:ea typeface="+mn-ea"/>
              </a:rPr>
              <a:pPr eaLnBrk="1" hangingPunct="1"/>
              <a:t>‹#›</a:t>
            </a:fld>
            <a:endParaRPr lang="en-US" altLang="en-US">
              <a:solidFill>
                <a:srgbClr val="107DBC"/>
              </a:solidFill>
              <a:ea typeface="+mn-ea"/>
            </a:endParaRPr>
          </a:p>
        </p:txBody>
      </p:sp>
    </p:spTree>
    <p:extLst>
      <p:ext uri="{BB962C8B-B14F-4D97-AF65-F5344CB8AC3E}">
        <p14:creationId xmlns:p14="http://schemas.microsoft.com/office/powerpoint/2010/main" val="206822590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transition spd="med">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9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9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090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090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09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uild="p" bldLvl="5" autoUpdateAnimBg="0">
        <p:tmplLst>
          <p:tmpl lvl="1">
            <p:tnLst>
              <p:par>
                <p:cTn presetID="1" presetClass="entr" presetSubtype="0" fill="hold" nodeType="clickEffect">
                  <p:stCondLst>
                    <p:cond delay="0"/>
                  </p:stCondLst>
                  <p:childTnLst>
                    <p:set>
                      <p:cBhvr>
                        <p:cTn dur="1" fill="hold">
                          <p:stCondLst>
                            <p:cond delay="499"/>
                          </p:stCondLst>
                        </p:cTn>
                        <p:tgtEl>
                          <p:spTgt spid="80900"/>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499"/>
                          </p:stCondLst>
                        </p:cTn>
                        <p:tgtEl>
                          <p:spTgt spid="80900"/>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499"/>
                          </p:stCondLst>
                        </p:cTn>
                        <p:tgtEl>
                          <p:spTgt spid="80900"/>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499"/>
                          </p:stCondLst>
                        </p:cTn>
                        <p:tgtEl>
                          <p:spTgt spid="80900"/>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499"/>
                          </p:stCondLst>
                        </p:cTn>
                        <p:tgtEl>
                          <p:spTgt spid="80900"/>
                        </p:tgtEl>
                        <p:attrNameLst>
                          <p:attrName>style.visibility</p:attrName>
                        </p:attrNameLst>
                      </p:cBhvr>
                      <p:to>
                        <p:strVal val="visible"/>
                      </p:to>
                    </p:set>
                  </p:childTnLst>
                </p:cTn>
              </p:par>
            </p:tnLst>
          </p:tmpl>
        </p:tmplLst>
      </p:bldP>
    </p:bldLst>
  </p:timing>
  <p:hf hdr="0" ftr="0" dt="0"/>
  <p:txStyles>
    <p:titleStyle>
      <a:lvl1pPr algn="l" rtl="0" fontAlgn="base">
        <a:spcBef>
          <a:spcPts val="600"/>
        </a:spcBef>
        <a:spcAft>
          <a:spcPct val="0"/>
        </a:spcAft>
        <a:defRPr sz="3200" b="1" kern="1200">
          <a:solidFill>
            <a:srgbClr val="F7FAFB"/>
          </a:solidFill>
          <a:effectLst>
            <a:outerShdw blurRad="38100" dist="38100" dir="2700000" algn="tl">
              <a:srgbClr val="000000"/>
            </a:outerShdw>
          </a:effectLst>
          <a:latin typeface="+mj-lt"/>
          <a:ea typeface="+mj-ea"/>
          <a:cs typeface="+mj-cs"/>
        </a:defRPr>
      </a:lvl1pPr>
      <a:lvl2pPr algn="l" rtl="0" fontAlgn="base">
        <a:spcBef>
          <a:spcPts val="600"/>
        </a:spcBef>
        <a:spcAft>
          <a:spcPct val="0"/>
        </a:spcAft>
        <a:defRPr sz="3200" b="1">
          <a:solidFill>
            <a:srgbClr val="F7FAFB"/>
          </a:solidFill>
          <a:effectLst>
            <a:outerShdw blurRad="38100" dist="38100" dir="2700000" algn="tl">
              <a:srgbClr val="000000"/>
            </a:outerShdw>
          </a:effectLst>
          <a:latin typeface="Arial" panose="020B0604020202020204" pitchFamily="34" charset="0"/>
        </a:defRPr>
      </a:lvl2pPr>
      <a:lvl3pPr algn="l" rtl="0" fontAlgn="base">
        <a:spcBef>
          <a:spcPts val="600"/>
        </a:spcBef>
        <a:spcAft>
          <a:spcPct val="0"/>
        </a:spcAft>
        <a:defRPr sz="3200" b="1">
          <a:solidFill>
            <a:srgbClr val="F7FAFB"/>
          </a:solidFill>
          <a:effectLst>
            <a:outerShdw blurRad="38100" dist="38100" dir="2700000" algn="tl">
              <a:srgbClr val="000000"/>
            </a:outerShdw>
          </a:effectLst>
          <a:latin typeface="Arial" panose="020B0604020202020204" pitchFamily="34" charset="0"/>
        </a:defRPr>
      </a:lvl3pPr>
      <a:lvl4pPr algn="l" rtl="0" fontAlgn="base">
        <a:spcBef>
          <a:spcPts val="600"/>
        </a:spcBef>
        <a:spcAft>
          <a:spcPct val="0"/>
        </a:spcAft>
        <a:defRPr sz="3200" b="1">
          <a:solidFill>
            <a:srgbClr val="F7FAFB"/>
          </a:solidFill>
          <a:effectLst>
            <a:outerShdw blurRad="38100" dist="38100" dir="2700000" algn="tl">
              <a:srgbClr val="000000"/>
            </a:outerShdw>
          </a:effectLst>
          <a:latin typeface="Arial" panose="020B0604020202020204" pitchFamily="34" charset="0"/>
        </a:defRPr>
      </a:lvl4pPr>
      <a:lvl5pPr algn="l" rtl="0" fontAlgn="base">
        <a:spcBef>
          <a:spcPts val="600"/>
        </a:spcBef>
        <a:spcAft>
          <a:spcPct val="0"/>
        </a:spcAft>
        <a:defRPr sz="3200" b="1">
          <a:solidFill>
            <a:srgbClr val="F7FAFB"/>
          </a:solidFill>
          <a:effectLst>
            <a:outerShdw blurRad="38100" dist="38100" dir="2700000" algn="tl">
              <a:srgbClr val="000000"/>
            </a:outerShdw>
          </a:effectLst>
          <a:latin typeface="Arial" panose="020B0604020202020204" pitchFamily="34" charset="0"/>
        </a:defRPr>
      </a:lvl5pPr>
      <a:lvl6pPr marL="457200" algn="l" rtl="0" fontAlgn="base">
        <a:spcBef>
          <a:spcPts val="600"/>
        </a:spcBef>
        <a:spcAft>
          <a:spcPct val="0"/>
        </a:spcAft>
        <a:defRPr sz="3200" b="1">
          <a:solidFill>
            <a:srgbClr val="F7FAFB"/>
          </a:solidFill>
          <a:effectLst>
            <a:outerShdw blurRad="38100" dist="38100" dir="2700000" algn="tl">
              <a:srgbClr val="000000"/>
            </a:outerShdw>
          </a:effectLst>
          <a:latin typeface="Arial" panose="020B0604020202020204" pitchFamily="34" charset="0"/>
        </a:defRPr>
      </a:lvl6pPr>
      <a:lvl7pPr marL="914400" algn="l" rtl="0" fontAlgn="base">
        <a:spcBef>
          <a:spcPts val="600"/>
        </a:spcBef>
        <a:spcAft>
          <a:spcPct val="0"/>
        </a:spcAft>
        <a:defRPr sz="3200" b="1">
          <a:solidFill>
            <a:srgbClr val="F7FAFB"/>
          </a:solidFill>
          <a:effectLst>
            <a:outerShdw blurRad="38100" dist="38100" dir="2700000" algn="tl">
              <a:srgbClr val="000000"/>
            </a:outerShdw>
          </a:effectLst>
          <a:latin typeface="Arial" panose="020B0604020202020204" pitchFamily="34" charset="0"/>
        </a:defRPr>
      </a:lvl7pPr>
      <a:lvl8pPr marL="1371600" algn="l" rtl="0" fontAlgn="base">
        <a:spcBef>
          <a:spcPts val="600"/>
        </a:spcBef>
        <a:spcAft>
          <a:spcPct val="0"/>
        </a:spcAft>
        <a:defRPr sz="3200" b="1">
          <a:solidFill>
            <a:srgbClr val="F7FAFB"/>
          </a:solidFill>
          <a:effectLst>
            <a:outerShdw blurRad="38100" dist="38100" dir="2700000" algn="tl">
              <a:srgbClr val="000000"/>
            </a:outerShdw>
          </a:effectLst>
          <a:latin typeface="Arial" panose="020B0604020202020204" pitchFamily="34" charset="0"/>
        </a:defRPr>
      </a:lvl8pPr>
      <a:lvl9pPr marL="1828800" algn="l" rtl="0" fontAlgn="base">
        <a:spcBef>
          <a:spcPts val="600"/>
        </a:spcBef>
        <a:spcAft>
          <a:spcPct val="0"/>
        </a:spcAft>
        <a:defRPr sz="3200" b="1">
          <a:solidFill>
            <a:srgbClr val="F7FAFB"/>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rgbClr val="3C518C"/>
        </a:buClr>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rgbClr val="CC3300"/>
        </a:buClr>
        <a:buFont typeface="Wingdings" panose="05000000000000000000" pitchFamily="2" charset="2"/>
        <a:buChar char="l"/>
        <a:defRPr sz="2800" kern="1200">
          <a:solidFill>
            <a:schemeClr val="tx1"/>
          </a:solidFill>
          <a:latin typeface="+mn-lt"/>
          <a:ea typeface="+mn-ea"/>
          <a:cs typeface="+mn-cs"/>
        </a:defRPr>
      </a:lvl2pPr>
      <a:lvl3pPr marL="1143000" indent="-228600" algn="l" rtl="0" fontAlgn="base">
        <a:spcBef>
          <a:spcPct val="20000"/>
        </a:spcBef>
        <a:spcAft>
          <a:spcPct val="0"/>
        </a:spcAft>
        <a:buClr>
          <a:srgbClr val="3C518C"/>
        </a:buClr>
        <a:buFont typeface="Wingdings" panose="05000000000000000000" pitchFamily="2" charset="2"/>
        <a:buChar char="l"/>
        <a:defRPr sz="2400" kern="1200">
          <a:solidFill>
            <a:schemeClr val="tx1"/>
          </a:solidFill>
          <a:latin typeface="+mn-lt"/>
          <a:ea typeface="+mn-ea"/>
          <a:cs typeface="+mn-cs"/>
        </a:defRPr>
      </a:lvl3pPr>
      <a:lvl4pPr marL="1600200" indent="-228600" algn="l" rtl="0" fontAlgn="base">
        <a:spcBef>
          <a:spcPct val="20000"/>
        </a:spcBef>
        <a:spcAft>
          <a:spcPct val="0"/>
        </a:spcAft>
        <a:buClr>
          <a:srgbClr val="CC3300"/>
        </a:buClr>
        <a:buFont typeface="Wingdings" panose="05000000000000000000" pitchFamily="2" charset="2"/>
        <a:buChar char="l"/>
        <a:defRPr sz="2000" kern="1200">
          <a:solidFill>
            <a:schemeClr val="tx1"/>
          </a:solidFill>
          <a:latin typeface="+mn-lt"/>
          <a:ea typeface="+mn-ea"/>
          <a:cs typeface="+mn-cs"/>
        </a:defRPr>
      </a:lvl4pPr>
      <a:lvl5pPr marL="2057400" indent="-228600" algn="l" rtl="0" fontAlgn="base">
        <a:spcBef>
          <a:spcPct val="20000"/>
        </a:spcBef>
        <a:spcAft>
          <a:spcPct val="0"/>
        </a:spcAft>
        <a:buClr>
          <a:srgbClr val="3C518C"/>
        </a:buClr>
        <a:buFont typeface="Wingdings" panose="05000000000000000000" pitchFamily="2" charset="2"/>
        <a:buChar char="l"/>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09800" y="304800"/>
            <a:ext cx="6858000" cy="1524000"/>
          </a:xfrm>
        </p:spPr>
        <p:txBody>
          <a:bodyPr/>
          <a:lstStyle/>
          <a:p>
            <a:pPr eaLnBrk="1" hangingPunct="1"/>
            <a:r>
              <a:rPr lang="en-US" altLang="en-US" sz="4000" dirty="0" smtClean="0"/>
              <a:t>Warmup</a:t>
            </a:r>
            <a:endParaRPr lang="en-US" altLang="en-US" sz="4000" dirty="0" smtClean="0"/>
          </a:p>
        </p:txBody>
      </p:sp>
      <p:sp>
        <p:nvSpPr>
          <p:cNvPr id="35843" name="Rectangle 3"/>
          <p:cNvSpPr>
            <a:spLocks noGrp="1" noChangeArrowheads="1"/>
          </p:cNvSpPr>
          <p:nvPr>
            <p:ph type="body" idx="1"/>
          </p:nvPr>
        </p:nvSpPr>
        <p:spPr>
          <a:xfrm>
            <a:off x="762000" y="2286000"/>
            <a:ext cx="7696200" cy="4724400"/>
          </a:xfrm>
        </p:spPr>
        <p:txBody>
          <a:bodyPr/>
          <a:lstStyle/>
          <a:p>
            <a:pPr marL="512762" indent="-457200">
              <a:lnSpc>
                <a:spcPct val="90000"/>
              </a:lnSpc>
              <a:buFont typeface="Wingdings" pitchFamily="2" charset="2"/>
              <a:buAutoNum type="arabicPeriod"/>
            </a:pPr>
            <a:r>
              <a:rPr lang="en-US" dirty="0" smtClean="0"/>
              <a:t>John’s billing cycle started on Aug 4</a:t>
            </a:r>
            <a:r>
              <a:rPr lang="en-US" baseline="30000" dirty="0" smtClean="0"/>
              <a:t>th</a:t>
            </a:r>
            <a:r>
              <a:rPr lang="en-US" dirty="0" smtClean="0"/>
              <a:t>.  His beginning balance was $523.15.  He had the following </a:t>
            </a:r>
            <a:r>
              <a:rPr lang="en-US" dirty="0" err="1" smtClean="0"/>
              <a:t>transcations</a:t>
            </a:r>
            <a:r>
              <a:rPr lang="en-US" dirty="0" smtClean="0"/>
              <a:t>:</a:t>
            </a:r>
          </a:p>
          <a:p>
            <a:pPr marL="55562" indent="0">
              <a:lnSpc>
                <a:spcPct val="90000"/>
              </a:lnSpc>
              <a:buNone/>
            </a:pPr>
            <a:r>
              <a:rPr lang="en-US" dirty="0"/>
              <a:t> </a:t>
            </a:r>
            <a:r>
              <a:rPr lang="en-US" dirty="0" smtClean="0"/>
              <a:t>    Aug 10         spent $54.96</a:t>
            </a:r>
          </a:p>
          <a:p>
            <a:pPr marL="55562" indent="0">
              <a:lnSpc>
                <a:spcPct val="90000"/>
              </a:lnSpc>
              <a:buNone/>
            </a:pPr>
            <a:r>
              <a:rPr lang="en-US" dirty="0"/>
              <a:t> </a:t>
            </a:r>
            <a:r>
              <a:rPr lang="en-US" dirty="0" smtClean="0"/>
              <a:t>    Aug 18         spent $123.07</a:t>
            </a:r>
          </a:p>
          <a:p>
            <a:pPr marL="55562" indent="0">
              <a:lnSpc>
                <a:spcPct val="90000"/>
              </a:lnSpc>
              <a:buNone/>
            </a:pPr>
            <a:r>
              <a:rPr lang="en-US" dirty="0"/>
              <a:t> </a:t>
            </a:r>
            <a:r>
              <a:rPr lang="en-US" dirty="0" smtClean="0"/>
              <a:t>    Aug 22	    paid    $300.00</a:t>
            </a:r>
            <a:endParaRPr lang="en-US" dirty="0"/>
          </a:p>
          <a:p>
            <a:pPr indent="-287338">
              <a:lnSpc>
                <a:spcPct val="90000"/>
              </a:lnSpc>
              <a:buFont typeface="Wingdings" pitchFamily="2" charset="2"/>
              <a:buNone/>
            </a:pPr>
            <a:r>
              <a:rPr lang="en-US" dirty="0"/>
              <a:t>	</a:t>
            </a:r>
            <a:r>
              <a:rPr lang="en-US" dirty="0" smtClean="0"/>
              <a:t>Find </a:t>
            </a:r>
            <a:r>
              <a:rPr lang="en-US" dirty="0" smtClean="0"/>
              <a:t>Joh</a:t>
            </a:r>
            <a:r>
              <a:rPr lang="en-US" dirty="0" smtClean="0"/>
              <a:t>n’s </a:t>
            </a:r>
            <a:r>
              <a:rPr lang="en-US" dirty="0"/>
              <a:t>average daily balance.  </a:t>
            </a:r>
            <a:endParaRPr lang="en-US" dirty="0" smtClean="0"/>
          </a:p>
          <a:p>
            <a:pPr indent="-287338">
              <a:lnSpc>
                <a:spcPct val="90000"/>
              </a:lnSpc>
              <a:buFont typeface="Wingdings" pitchFamily="2" charset="2"/>
              <a:buNone/>
            </a:pPr>
            <a:endParaRPr lang="en-US" dirty="0"/>
          </a:p>
          <a:p>
            <a:pPr marL="512762" indent="-457200">
              <a:lnSpc>
                <a:spcPct val="90000"/>
              </a:lnSpc>
              <a:buFont typeface="+mj-lt"/>
              <a:buAutoNum type="arabicPeriod" startAt="2"/>
            </a:pPr>
            <a:r>
              <a:rPr lang="en-US" dirty="0" smtClean="0"/>
              <a:t>Assuming </a:t>
            </a:r>
            <a:r>
              <a:rPr lang="en-US" dirty="0" smtClean="0"/>
              <a:t>he did not pay his bill in full, calculate </a:t>
            </a:r>
            <a:r>
              <a:rPr lang="en-US" dirty="0" smtClean="0"/>
              <a:t>John’s </a:t>
            </a:r>
            <a:r>
              <a:rPr lang="en-US" dirty="0"/>
              <a:t>finance charge if </a:t>
            </a:r>
            <a:r>
              <a:rPr lang="en-US" dirty="0" smtClean="0"/>
              <a:t>his </a:t>
            </a:r>
            <a:r>
              <a:rPr lang="en-US" dirty="0"/>
              <a:t>APR was </a:t>
            </a:r>
            <a:r>
              <a:rPr lang="en-US" dirty="0" smtClean="0"/>
              <a:t>24.9%.   </a:t>
            </a:r>
            <a:endParaRPr lang="en-US" dirty="0"/>
          </a:p>
          <a:p>
            <a:pPr indent="-287338">
              <a:lnSpc>
                <a:spcPct val="90000"/>
              </a:lnSpc>
              <a:buFont typeface="Wingdings" pitchFamily="2" charset="2"/>
              <a:buNone/>
            </a:pPr>
            <a:r>
              <a:rPr lang="en-US" sz="2000" dirty="0" smtClean="0"/>
              <a:t> </a:t>
            </a:r>
            <a:endParaRPr lang="en-US" sz="2000" dirty="0"/>
          </a:p>
          <a:p>
            <a:pPr marL="0" indent="0" eaLnBrk="1" hangingPunct="1">
              <a:buNone/>
            </a:pPr>
            <a:endParaRPr lang="en-US" altLang="en-US" dirty="0"/>
          </a:p>
        </p:txBody>
      </p:sp>
    </p:spTree>
    <p:extLst>
      <p:ext uri="{BB962C8B-B14F-4D97-AF65-F5344CB8AC3E}">
        <p14:creationId xmlns:p14="http://schemas.microsoft.com/office/powerpoint/2010/main" val="3161809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r>
              <a:rPr lang="en-US" altLang="en-US" sz="1400" b="0">
                <a:latin typeface="Arial Black" panose="020B0A04020102020204" pitchFamily="34" charset="0"/>
              </a:rPr>
              <a:t>An educational partnership between Consumer Action and American Express</a:t>
            </a:r>
          </a:p>
        </p:txBody>
      </p:sp>
      <p:sp>
        <p:nvSpPr>
          <p:cNvPr id="48130" name="Rectangle 6"/>
          <p:cNvSpPr>
            <a:spLocks noGrp="1" noChangeArrowheads="1"/>
          </p:cNvSpPr>
          <p:nvPr>
            <p:ph type="title"/>
          </p:nvPr>
        </p:nvSpPr>
        <p:spPr/>
        <p:txBody>
          <a:bodyPr/>
          <a:lstStyle/>
          <a:p>
            <a:pPr eaLnBrk="1" hangingPunct="1"/>
            <a:r>
              <a:rPr lang="en-US" altLang="en-US" smtClean="0"/>
              <a:t>Default or penalty rates</a:t>
            </a:r>
          </a:p>
        </p:txBody>
      </p:sp>
      <p:sp>
        <p:nvSpPr>
          <p:cNvPr id="48131" name="Rectangle 7"/>
          <p:cNvSpPr>
            <a:spLocks noGrp="1" noChangeArrowheads="1"/>
          </p:cNvSpPr>
          <p:nvPr>
            <p:ph type="body" idx="1"/>
          </p:nvPr>
        </p:nvSpPr>
        <p:spPr/>
        <p:txBody>
          <a:bodyPr/>
          <a:lstStyle/>
          <a:p>
            <a:pPr eaLnBrk="1" hangingPunct="1"/>
            <a:r>
              <a:rPr lang="en-US" altLang="en-US" dirty="0" smtClean="0"/>
              <a:t>Higher interest rates charged for late payments or decline in credit</a:t>
            </a:r>
          </a:p>
          <a:p>
            <a:pPr eaLnBrk="1" hangingPunct="1"/>
            <a:r>
              <a:rPr lang="en-US" altLang="en-US" dirty="0" smtClean="0"/>
              <a:t>Higher </a:t>
            </a:r>
            <a:r>
              <a:rPr lang="en-US" altLang="en-US" dirty="0" smtClean="0"/>
              <a:t>rate will apply to new transactions only, unless you are more than 60 days late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r>
              <a:rPr lang="en-US" altLang="en-US" sz="1400" b="0">
                <a:latin typeface="Arial Black" panose="020B0A04020102020204" pitchFamily="34" charset="0"/>
              </a:rPr>
              <a:t>An educational partnership between Consumer Action and American Express</a:t>
            </a:r>
          </a:p>
        </p:txBody>
      </p:sp>
      <p:sp>
        <p:nvSpPr>
          <p:cNvPr id="50178" name="Rectangle 6"/>
          <p:cNvSpPr>
            <a:spLocks noGrp="1" noChangeArrowheads="1"/>
          </p:cNvSpPr>
          <p:nvPr>
            <p:ph type="title"/>
          </p:nvPr>
        </p:nvSpPr>
        <p:spPr/>
        <p:txBody>
          <a:bodyPr/>
          <a:lstStyle/>
          <a:p>
            <a:pPr eaLnBrk="1" hangingPunct="1"/>
            <a:r>
              <a:rPr lang="en-US" altLang="en-US" smtClean="0"/>
              <a:t>Cash advance APR </a:t>
            </a:r>
          </a:p>
        </p:txBody>
      </p:sp>
      <p:sp>
        <p:nvSpPr>
          <p:cNvPr id="50179" name="Rectangle 7"/>
          <p:cNvSpPr>
            <a:spLocks noGrp="1" noChangeArrowheads="1"/>
          </p:cNvSpPr>
          <p:nvPr>
            <p:ph type="body" idx="1"/>
          </p:nvPr>
        </p:nvSpPr>
        <p:spPr>
          <a:xfrm>
            <a:off x="762000" y="2209800"/>
            <a:ext cx="7696200" cy="3657600"/>
          </a:xfrm>
        </p:spPr>
        <p:txBody>
          <a:bodyPr/>
          <a:lstStyle/>
          <a:p>
            <a:pPr eaLnBrk="1" hangingPunct="1"/>
            <a:r>
              <a:rPr lang="en-US" altLang="en-US" dirty="0" smtClean="0"/>
              <a:t>Most cards charge a higher interest rate for cash </a:t>
            </a:r>
            <a:r>
              <a:rPr lang="en-US" altLang="en-US" dirty="0" smtClean="0"/>
              <a:t>advances</a:t>
            </a:r>
          </a:p>
          <a:p>
            <a:pPr eaLnBrk="1" hangingPunct="1"/>
            <a:r>
              <a:rPr lang="en-US" altLang="en-US" dirty="0" smtClean="0"/>
              <a:t>Special </a:t>
            </a:r>
            <a:r>
              <a:rPr lang="en-US" altLang="en-US" dirty="0"/>
              <a:t>checks - </a:t>
            </a:r>
            <a:r>
              <a:rPr lang="ja-JP" altLang="en-US" dirty="0"/>
              <a:t>“</a:t>
            </a:r>
            <a:r>
              <a:rPr lang="en-US" altLang="ja-JP" dirty="0"/>
              <a:t>convenience checks</a:t>
            </a:r>
            <a:r>
              <a:rPr lang="ja-JP" altLang="en-US" dirty="0"/>
              <a:t>”</a:t>
            </a:r>
            <a:r>
              <a:rPr lang="en-US" altLang="ja-JP" dirty="0"/>
              <a:t> </a:t>
            </a:r>
            <a:r>
              <a:rPr lang="en-US" altLang="ja-JP" dirty="0" smtClean="0"/>
              <a:t>– can be linked </a:t>
            </a:r>
            <a:r>
              <a:rPr lang="en-US" altLang="ja-JP" dirty="0"/>
              <a:t>to credit card account</a:t>
            </a:r>
          </a:p>
          <a:p>
            <a:pPr lvl="1" eaLnBrk="1" hangingPunct="1"/>
            <a:r>
              <a:rPr lang="en-US" altLang="en-US" dirty="0"/>
              <a:t>They can be used to transfer a balance from another card or to make purchases or payments to companies that do not accept credit cards</a:t>
            </a:r>
          </a:p>
          <a:p>
            <a:pPr eaLnBrk="1" hangingPunct="1"/>
            <a:r>
              <a:rPr lang="en-US" altLang="en-US" dirty="0"/>
              <a:t>Convenience checks are charged the cash advance interest </a:t>
            </a:r>
            <a:r>
              <a:rPr lang="en-US" altLang="en-US" dirty="0" smtClean="0"/>
              <a:t>rate</a:t>
            </a:r>
            <a:endParaRPr lang="en-US" alt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r>
              <a:rPr lang="en-US" altLang="en-US" sz="1400" b="0">
                <a:latin typeface="Arial Black" panose="020B0A04020102020204" pitchFamily="34" charset="0"/>
              </a:rPr>
              <a:t>An educational partnership between Consumer Action and American Express</a:t>
            </a:r>
          </a:p>
        </p:txBody>
      </p:sp>
      <p:sp>
        <p:nvSpPr>
          <p:cNvPr id="53250" name="Rectangle 2"/>
          <p:cNvSpPr>
            <a:spLocks noGrp="1" noChangeArrowheads="1"/>
          </p:cNvSpPr>
          <p:nvPr>
            <p:ph type="ctrTitle"/>
          </p:nvPr>
        </p:nvSpPr>
        <p:spPr>
          <a:xfrm>
            <a:off x="2133600" y="2438400"/>
            <a:ext cx="6400800" cy="1600200"/>
          </a:xfrm>
        </p:spPr>
        <p:txBody>
          <a:bodyPr/>
          <a:lstStyle/>
          <a:p>
            <a:pPr eaLnBrk="1" hangingPunct="1"/>
            <a:r>
              <a:rPr lang="en-US" altLang="en-US" smtClean="0"/>
              <a:t>Credit Card Billing Statements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43765684-D81C-494E-AEAE-7761FB28BE01}" type="slidenum">
              <a:rPr lang="en-US" altLang="en-US">
                <a:solidFill>
                  <a:srgbClr val="107DBC"/>
                </a:solidFill>
              </a:rPr>
              <a:pPr/>
              <a:t>13</a:t>
            </a:fld>
            <a:endParaRPr lang="en-US" altLang="en-US">
              <a:solidFill>
                <a:srgbClr val="107DBC"/>
              </a:solidFill>
            </a:endParaRPr>
          </a:p>
        </p:txBody>
      </p:sp>
      <p:sp>
        <p:nvSpPr>
          <p:cNvPr id="361474" name="Rectangle 2"/>
          <p:cNvSpPr>
            <a:spLocks noGrp="1" noChangeArrowheads="1"/>
          </p:cNvSpPr>
          <p:nvPr>
            <p:ph type="body" sz="half" idx="1"/>
          </p:nvPr>
        </p:nvSpPr>
        <p:spPr/>
        <p:txBody>
          <a:bodyPr/>
          <a:lstStyle/>
          <a:p>
            <a:r>
              <a:rPr lang="en-US" altLang="en-US" sz="2400" dirty="0" smtClean="0"/>
              <a:t>account </a:t>
            </a:r>
            <a:r>
              <a:rPr lang="en-US" altLang="en-US" sz="2400" dirty="0"/>
              <a:t>number</a:t>
            </a:r>
          </a:p>
          <a:p>
            <a:r>
              <a:rPr lang="en-US" altLang="en-US" sz="2400" dirty="0"/>
              <a:t> credit line</a:t>
            </a:r>
          </a:p>
          <a:p>
            <a:r>
              <a:rPr lang="en-US" altLang="en-US" sz="2400" dirty="0"/>
              <a:t> available credit</a:t>
            </a:r>
          </a:p>
          <a:p>
            <a:r>
              <a:rPr lang="en-US" altLang="en-US" sz="2400" dirty="0"/>
              <a:t> billing date</a:t>
            </a:r>
          </a:p>
          <a:p>
            <a:r>
              <a:rPr lang="en-US" altLang="en-US" sz="2400" dirty="0"/>
              <a:t> payment due date</a:t>
            </a:r>
          </a:p>
          <a:p>
            <a:r>
              <a:rPr lang="en-US" altLang="en-US" sz="2400" dirty="0"/>
              <a:t> transactions</a:t>
            </a:r>
          </a:p>
          <a:p>
            <a:r>
              <a:rPr lang="en-US" altLang="en-US" sz="2400" dirty="0"/>
              <a:t> debit/credit</a:t>
            </a:r>
          </a:p>
          <a:p>
            <a:r>
              <a:rPr lang="en-US" altLang="en-US" sz="2400" dirty="0"/>
              <a:t> previous </a:t>
            </a:r>
            <a:r>
              <a:rPr lang="en-US" altLang="en-US" sz="2400" dirty="0" smtClean="0"/>
              <a:t>balance</a:t>
            </a:r>
          </a:p>
          <a:p>
            <a:r>
              <a:rPr lang="en-US" altLang="en-US" sz="2400" dirty="0"/>
              <a:t>payments/credits</a:t>
            </a:r>
          </a:p>
          <a:p>
            <a:pPr marL="0" indent="0">
              <a:buNone/>
            </a:pPr>
            <a:endParaRPr lang="en-US" altLang="en-US" sz="2400" dirty="0"/>
          </a:p>
        </p:txBody>
      </p:sp>
      <p:sp>
        <p:nvSpPr>
          <p:cNvPr id="361475" name="Rectangle 3"/>
          <p:cNvSpPr>
            <a:spLocks noGrp="1" noChangeArrowheads="1"/>
          </p:cNvSpPr>
          <p:nvPr>
            <p:ph type="body" sz="half" idx="2"/>
          </p:nvPr>
        </p:nvSpPr>
        <p:spPr>
          <a:xfrm>
            <a:off x="4724400" y="1600200"/>
            <a:ext cx="4038600" cy="4570413"/>
          </a:xfrm>
        </p:spPr>
        <p:txBody>
          <a:bodyPr/>
          <a:lstStyle/>
          <a:p>
            <a:r>
              <a:rPr lang="en-US" altLang="en-US" sz="2400" dirty="0" smtClean="0"/>
              <a:t>new </a:t>
            </a:r>
            <a:r>
              <a:rPr lang="en-US" altLang="en-US" sz="2400" dirty="0"/>
              <a:t>purchases</a:t>
            </a:r>
          </a:p>
          <a:p>
            <a:r>
              <a:rPr lang="en-US" altLang="en-US" sz="2400" dirty="0"/>
              <a:t> late charge</a:t>
            </a:r>
          </a:p>
          <a:p>
            <a:r>
              <a:rPr lang="en-US" altLang="en-US" sz="2400" dirty="0"/>
              <a:t> finance charge</a:t>
            </a:r>
          </a:p>
          <a:p>
            <a:r>
              <a:rPr lang="en-US" altLang="en-US" sz="2400" dirty="0"/>
              <a:t> new balance</a:t>
            </a:r>
          </a:p>
          <a:p>
            <a:r>
              <a:rPr lang="en-US" altLang="en-US" sz="2400" dirty="0"/>
              <a:t> minimum payment</a:t>
            </a:r>
          </a:p>
          <a:p>
            <a:r>
              <a:rPr lang="en-US" altLang="en-US" sz="2400" dirty="0"/>
              <a:t> average daily balance</a:t>
            </a:r>
          </a:p>
          <a:p>
            <a:r>
              <a:rPr lang="en-US" altLang="en-US" sz="2400" dirty="0"/>
              <a:t> number of days in billing cycle</a:t>
            </a:r>
          </a:p>
          <a:p>
            <a:r>
              <a:rPr lang="en-US" altLang="en-US" sz="2400" dirty="0"/>
              <a:t> APR</a:t>
            </a:r>
          </a:p>
          <a:p>
            <a:r>
              <a:rPr lang="en-US" altLang="en-US" sz="2400" dirty="0"/>
              <a:t> monthly periodic rate</a:t>
            </a:r>
          </a:p>
        </p:txBody>
      </p:sp>
      <p:sp>
        <p:nvSpPr>
          <p:cNvPr id="361476" name="Oval 4"/>
          <p:cNvSpPr>
            <a:spLocks noChangeArrowheads="1"/>
          </p:cNvSpPr>
          <p:nvPr/>
        </p:nvSpPr>
        <p:spPr bwMode="auto">
          <a:xfrm>
            <a:off x="381000" y="764112"/>
            <a:ext cx="8458200" cy="6096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eaLnBrk="1" hangingPunct="1"/>
            <a:r>
              <a:rPr lang="en-US" altLang="en-US" sz="3600" b="0" dirty="0">
                <a:solidFill>
                  <a:srgbClr val="0066CC"/>
                </a:solidFill>
                <a:effectLst>
                  <a:outerShdw blurRad="38100" dist="38100" dir="2700000" algn="tl">
                    <a:srgbClr val="000000"/>
                  </a:outerShdw>
                </a:effectLst>
                <a:latin typeface="Arial Black" panose="020B0A04020102020204" pitchFamily="34" charset="0"/>
                <a:ea typeface="+mn-ea"/>
              </a:rPr>
              <a:t> </a:t>
            </a:r>
            <a:r>
              <a:rPr lang="en-US" altLang="en-US" sz="3600" b="0" dirty="0">
                <a:solidFill>
                  <a:srgbClr val="F8F8F8"/>
                </a:solidFill>
                <a:effectLst>
                  <a:outerShdw blurRad="38100" dist="38100" dir="2700000" algn="tl">
                    <a:srgbClr val="000000"/>
                  </a:outerShdw>
                </a:effectLst>
                <a:latin typeface="Arial Black" panose="020B0A04020102020204" pitchFamily="34" charset="0"/>
                <a:ea typeface="+mn-ea"/>
              </a:rPr>
              <a:t> </a:t>
            </a:r>
            <a:r>
              <a:rPr lang="en-US" altLang="en-US" sz="3600" b="0" dirty="0" smtClean="0">
                <a:solidFill>
                  <a:srgbClr val="F8F8F8"/>
                </a:solidFill>
                <a:latin typeface="Arial Black" panose="020B0A04020102020204" pitchFamily="34" charset="0"/>
                <a:ea typeface="+mn-ea"/>
              </a:rPr>
              <a:t>Credit card statement items</a:t>
            </a:r>
            <a:endParaRPr lang="en-US" altLang="en-US" sz="3600" b="0" dirty="0">
              <a:solidFill>
                <a:srgbClr val="F8F8F8"/>
              </a:solidFill>
              <a:latin typeface="Arial Black" panose="020B0A04020102020204" pitchFamily="34" charset="0"/>
              <a:ea typeface="+mn-ea"/>
            </a:endParaRPr>
          </a:p>
        </p:txBody>
      </p:sp>
    </p:spTree>
    <p:extLst>
      <p:ext uri="{BB962C8B-B14F-4D97-AF65-F5344CB8AC3E}">
        <p14:creationId xmlns:p14="http://schemas.microsoft.com/office/powerpoint/2010/main" val="3634586092"/>
      </p:ext>
    </p:extLst>
  </p:cSld>
  <p:clrMapOvr>
    <a:masterClrMapping/>
  </p:clrMapOvr>
  <p:transition spd="med">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DDCEF6A5-8842-4B1A-B117-BA3A5478E2F5}" type="slidenum">
              <a:rPr lang="en-US" altLang="en-US">
                <a:solidFill>
                  <a:srgbClr val="107DBC"/>
                </a:solidFill>
              </a:rPr>
              <a:pPr/>
              <a:t>14</a:t>
            </a:fld>
            <a:endParaRPr lang="en-US" altLang="en-US">
              <a:solidFill>
                <a:srgbClr val="107DBC"/>
              </a:solidFill>
            </a:endParaRPr>
          </a:p>
        </p:txBody>
      </p:sp>
      <p:pic>
        <p:nvPicPr>
          <p:cNvPr id="458756" name="Picture 4"/>
          <p:cNvPicPr>
            <a:picLocks noChangeAspect="1" noChangeArrowheads="1"/>
          </p:cNvPicPr>
          <p:nvPr/>
        </p:nvPicPr>
        <p:blipFill>
          <a:blip r:embed="rId2">
            <a:extLst>
              <a:ext uri="{28A0092B-C50C-407E-A947-70E740481C1C}">
                <a14:useLocalDpi xmlns:a14="http://schemas.microsoft.com/office/drawing/2010/main" val="0"/>
              </a:ext>
            </a:extLst>
          </a:blip>
          <a:srcRect l="25000" t="25833" r="33855" b="33333"/>
          <a:stretch>
            <a:fillRect/>
          </a:stretch>
        </p:blipFill>
        <p:spPr bwMode="auto">
          <a:xfrm>
            <a:off x="-17098" y="228599"/>
            <a:ext cx="9161098" cy="5682399"/>
          </a:xfrm>
          <a:prstGeom prst="rect">
            <a:avLst/>
          </a:prstGeom>
          <a:noFill/>
          <a:ln>
            <a:noFill/>
          </a:ln>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extLst>
      <p:ext uri="{BB962C8B-B14F-4D97-AF65-F5344CB8AC3E}">
        <p14:creationId xmlns:p14="http://schemas.microsoft.com/office/powerpoint/2010/main" val="3491664919"/>
      </p:ext>
    </p:extLst>
  </p:cSld>
  <p:clrMapOvr>
    <a:masterClrMapping/>
  </p:clrMapOvr>
  <p:transition spd="med">
    <p:cover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0C52ADA2-CD4C-4DC6-805A-771B05BB82C0}" type="slidenum">
              <a:rPr lang="en-US" altLang="en-US">
                <a:solidFill>
                  <a:srgbClr val="107DBC"/>
                </a:solidFill>
              </a:rPr>
              <a:pPr/>
              <a:t>15</a:t>
            </a:fld>
            <a:endParaRPr lang="en-US" altLang="en-US">
              <a:solidFill>
                <a:srgbClr val="107DBC"/>
              </a:solidFill>
            </a:endParaRPr>
          </a:p>
        </p:txBody>
      </p:sp>
      <p:sp>
        <p:nvSpPr>
          <p:cNvPr id="462854" name="Rectangle 6"/>
          <p:cNvSpPr>
            <a:spLocks noGrp="1" noChangeArrowheads="1"/>
          </p:cNvSpPr>
          <p:nvPr>
            <p:ph type="body" sz="half" idx="2"/>
          </p:nvPr>
        </p:nvSpPr>
        <p:spPr>
          <a:xfrm>
            <a:off x="762000" y="2514600"/>
            <a:ext cx="7315200" cy="2895600"/>
          </a:xfrm>
        </p:spPr>
        <p:txBody>
          <a:bodyPr/>
          <a:lstStyle/>
          <a:p>
            <a:pPr indent="0">
              <a:buFont typeface="Wingdings" panose="05000000000000000000" pitchFamily="2" charset="2"/>
              <a:buNone/>
            </a:pPr>
            <a:r>
              <a:rPr lang="en-US" altLang="en-US" sz="2800" dirty="0"/>
              <a:t>The summary portion of Jane Sharp’s credit card statement shown is above.</a:t>
            </a:r>
          </a:p>
          <a:p>
            <a:pPr marL="914400" lvl="1" indent="-457200">
              <a:buFont typeface="Wingdings" panose="05000000000000000000" pitchFamily="2" charset="2"/>
              <a:buAutoNum type="alphaLcPeriod"/>
            </a:pPr>
            <a:r>
              <a:rPr lang="en-US" altLang="en-US" sz="2400" dirty="0" smtClean="0"/>
              <a:t>Explain </a:t>
            </a:r>
            <a:r>
              <a:rPr lang="en-US" altLang="en-US" sz="2400" dirty="0"/>
              <a:t>how the new purchases amount was determined</a:t>
            </a:r>
            <a:r>
              <a:rPr lang="en-US" altLang="en-US" sz="2400" dirty="0" smtClean="0"/>
              <a:t>.</a:t>
            </a:r>
          </a:p>
          <a:p>
            <a:pPr marL="914400" lvl="1" indent="-457200">
              <a:buFont typeface="Wingdings" panose="05000000000000000000" pitchFamily="2" charset="2"/>
              <a:buAutoNum type="alphaLcPeriod"/>
            </a:pPr>
            <a:endParaRPr lang="en-US" altLang="en-US" sz="2400" dirty="0"/>
          </a:p>
          <a:p>
            <a:pPr marL="914400" lvl="1" indent="-457200">
              <a:buFont typeface="Wingdings" panose="05000000000000000000" pitchFamily="2" charset="2"/>
              <a:buAutoNum type="alphaLcPeriod"/>
            </a:pPr>
            <a:r>
              <a:rPr lang="en-US" altLang="en-US" sz="2400" dirty="0" smtClean="0"/>
              <a:t>What would be the new balance?</a:t>
            </a:r>
            <a:endParaRPr lang="en-US" altLang="en-US" sz="2400" dirty="0" smtClean="0"/>
          </a:p>
        </p:txBody>
      </p:sp>
      <p:pic>
        <p:nvPicPr>
          <p:cNvPr id="462855" name="Picture 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36458" t="40625" r="23842" b="53127"/>
          <a:stretch>
            <a:fillRect/>
          </a:stretch>
        </p:blipFill>
        <p:spPr>
          <a:xfrm>
            <a:off x="87085" y="1143000"/>
            <a:ext cx="8975271" cy="1295400"/>
          </a:xfrm>
          <a:noFill/>
          <a:ln/>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462856" name="Rectangle 8"/>
          <p:cNvSpPr>
            <a:spLocks noGrp="1" noChangeArrowheads="1"/>
          </p:cNvSpPr>
          <p:nvPr>
            <p:ph type="title"/>
          </p:nvPr>
        </p:nvSpPr>
        <p:spPr>
          <a:xfrm>
            <a:off x="762000" y="457200"/>
            <a:ext cx="2209800" cy="533400"/>
          </a:xfrm>
          <a:solidFill>
            <a:srgbClr val="CC6600"/>
          </a:solidFill>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r>
              <a:rPr lang="en-US" altLang="en-US"/>
              <a:t>Example 1</a:t>
            </a:r>
          </a:p>
        </p:txBody>
      </p:sp>
      <p:sp>
        <p:nvSpPr>
          <p:cNvPr id="3" name="Rectangle 2"/>
          <p:cNvSpPr/>
          <p:nvPr/>
        </p:nvSpPr>
        <p:spPr bwMode="auto">
          <a:xfrm>
            <a:off x="6934200" y="1981200"/>
            <a:ext cx="762000" cy="304800"/>
          </a:xfrm>
          <a:prstGeom prst="rect">
            <a:avLst/>
          </a:prstGeom>
          <a:solidFill>
            <a:schemeClr val="accent3"/>
          </a:solidFill>
          <a:ln>
            <a:noFill/>
          </a:ln>
          <a:effectLst>
            <a:outerShdw dist="107763" dir="2700000" algn="ctr" rotWithShape="0">
              <a:schemeClr val="bg2"/>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600"/>
              </a:spcBef>
              <a:spcAft>
                <a:spcPct val="0"/>
              </a:spcAft>
              <a:buClrTx/>
              <a:buSzTx/>
              <a:buFontTx/>
              <a:buNone/>
              <a:tabLst/>
            </a:pPr>
            <a:endParaRPr kumimoji="0" lang="en-US" sz="3200" b="1" i="0" u="none" strike="noStrike" cap="none" normalizeH="0" baseline="0" smtClean="0">
              <a:ln>
                <a:noFill/>
              </a:ln>
              <a:solidFill>
                <a:srgbClr val="F7FAFB"/>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337913302"/>
      </p:ext>
    </p:extLst>
  </p:cSld>
  <p:clrMapOvr>
    <a:masterClrMapping/>
  </p:clrMapOvr>
  <p:transition spd="med">
    <p:cover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B2887137-2412-4668-821C-A402FCC2FC92}" type="slidenum">
              <a:rPr lang="en-US" altLang="en-US">
                <a:solidFill>
                  <a:srgbClr val="107DBC"/>
                </a:solidFill>
              </a:rPr>
              <a:pPr/>
              <a:t>16</a:t>
            </a:fld>
            <a:endParaRPr lang="en-US" altLang="en-US">
              <a:solidFill>
                <a:srgbClr val="107DBC"/>
              </a:solidFill>
            </a:endParaRPr>
          </a:p>
        </p:txBody>
      </p:sp>
      <p:sp>
        <p:nvSpPr>
          <p:cNvPr id="464901" name="Rectangle 5"/>
          <p:cNvSpPr>
            <a:spLocks noGrp="1" noChangeArrowheads="1"/>
          </p:cNvSpPr>
          <p:nvPr>
            <p:ph type="body" sz="half" idx="1"/>
          </p:nvPr>
        </p:nvSpPr>
        <p:spPr>
          <a:xfrm>
            <a:off x="762000" y="1066800"/>
            <a:ext cx="7162800" cy="1676400"/>
          </a:xfrm>
        </p:spPr>
        <p:txBody>
          <a:bodyPr/>
          <a:lstStyle/>
          <a:p>
            <a:pPr indent="-57150">
              <a:lnSpc>
                <a:spcPct val="90000"/>
              </a:lnSpc>
              <a:buFont typeface="Wingdings" panose="05000000000000000000" pitchFamily="2" charset="2"/>
              <a:buNone/>
            </a:pPr>
            <a:r>
              <a:rPr lang="en-US" altLang="en-US" sz="2800" dirty="0" smtClean="0"/>
              <a:t>Write </a:t>
            </a:r>
            <a:r>
              <a:rPr lang="en-US" altLang="en-US" sz="2800" dirty="0"/>
              <a:t>the </a:t>
            </a:r>
            <a:r>
              <a:rPr lang="en-US" altLang="en-US" sz="2800" dirty="0" smtClean="0"/>
              <a:t>formula </a:t>
            </a:r>
            <a:r>
              <a:rPr lang="en-US" altLang="en-US" sz="2800" dirty="0"/>
              <a:t>to compute the new balance </a:t>
            </a:r>
            <a:r>
              <a:rPr lang="en-US" altLang="en-US" sz="2800" dirty="0" smtClean="0"/>
              <a:t>using the column names</a:t>
            </a:r>
            <a:endParaRPr lang="en-US" altLang="en-US" sz="2800" dirty="0"/>
          </a:p>
        </p:txBody>
      </p:sp>
      <p:pic>
        <p:nvPicPr>
          <p:cNvPr id="464903"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34375" t="61667" r="22917" b="25833"/>
          <a:stretch>
            <a:fillRect/>
          </a:stretch>
        </p:blipFill>
        <p:spPr>
          <a:xfrm>
            <a:off x="1143000" y="2819400"/>
            <a:ext cx="7162800" cy="1752600"/>
          </a:xfrm>
          <a:noFill/>
          <a:ln/>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464904" name="Picture 8"/>
          <p:cNvPicPr>
            <a:picLocks noChangeAspect="1" noChangeArrowheads="1"/>
          </p:cNvPicPr>
          <p:nvPr/>
        </p:nvPicPr>
        <p:blipFill>
          <a:blip r:embed="rId3">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905" name="Rectangle 9"/>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3C518C"/>
              </a:buClr>
              <a:buFont typeface="Wingdings" panose="05000000000000000000" pitchFamily="2" charset="2"/>
              <a:buChar char="l"/>
              <a:defRPr sz="3200">
                <a:solidFill>
                  <a:schemeClr val="tx1"/>
                </a:solidFill>
                <a:latin typeface="Arial Narrow" panose="020B0606020202030204" pitchFamily="34" charset="0"/>
              </a:defRPr>
            </a:lvl1pPr>
            <a:lvl2pPr marL="742950" indent="-285750">
              <a:spcBef>
                <a:spcPct val="20000"/>
              </a:spcBef>
              <a:buClr>
                <a:srgbClr val="CC3300"/>
              </a:buClr>
              <a:buFont typeface="Wingdings" panose="05000000000000000000" pitchFamily="2" charset="2"/>
              <a:buChar char="l"/>
              <a:defRPr sz="2800">
                <a:solidFill>
                  <a:schemeClr val="tx1"/>
                </a:solidFill>
                <a:latin typeface="Arial Narrow" panose="020B0606020202030204" pitchFamily="34" charset="0"/>
              </a:defRPr>
            </a:lvl2pPr>
            <a:lvl3pPr marL="1143000" indent="-228600">
              <a:spcBef>
                <a:spcPct val="20000"/>
              </a:spcBef>
              <a:buClr>
                <a:srgbClr val="3C518C"/>
              </a:buClr>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lr>
                <a:srgbClr val="CC3300"/>
              </a:buClr>
              <a:buFont typeface="Wingdings" panose="05000000000000000000" pitchFamily="2" charset="2"/>
              <a:buChar char="l"/>
              <a:defRPr sz="2000">
                <a:solidFill>
                  <a:schemeClr val="tx1"/>
                </a:solidFill>
                <a:latin typeface="Arial Narrow" panose="020B0606020202030204" pitchFamily="34" charset="0"/>
              </a:defRPr>
            </a:lvl4pPr>
            <a:lvl5pPr marL="2057400" indent="-228600">
              <a:spcBef>
                <a:spcPct val="20000"/>
              </a:spcBef>
              <a:buClr>
                <a:srgbClr val="3C518C"/>
              </a:buClr>
              <a:buFont typeface="Wingdings" panose="05000000000000000000" pitchFamily="2" charset="2"/>
              <a:buChar char="l"/>
              <a:defRPr sz="2000">
                <a:solidFill>
                  <a:schemeClr val="tx1"/>
                </a:solidFill>
                <a:latin typeface="Arial Narrow" panose="020B0606020202030204" pitchFamily="34" charset="0"/>
              </a:defRPr>
            </a:lvl5pPr>
            <a:lvl6pPr marL="2514600" indent="-228600" fontAlgn="base">
              <a:spcBef>
                <a:spcPct val="20000"/>
              </a:spcBef>
              <a:spcAft>
                <a:spcPct val="0"/>
              </a:spcAft>
              <a:buClr>
                <a:srgbClr val="3C518C"/>
              </a:buClr>
              <a:buFont typeface="Wingdings" panose="05000000000000000000" pitchFamily="2" charset="2"/>
              <a:buChar char="l"/>
              <a:defRPr sz="2000">
                <a:solidFill>
                  <a:schemeClr val="tx1"/>
                </a:solidFill>
                <a:latin typeface="Arial Narrow" panose="020B0606020202030204" pitchFamily="34" charset="0"/>
              </a:defRPr>
            </a:lvl6pPr>
            <a:lvl7pPr marL="2971800" indent="-228600" fontAlgn="base">
              <a:spcBef>
                <a:spcPct val="20000"/>
              </a:spcBef>
              <a:spcAft>
                <a:spcPct val="0"/>
              </a:spcAft>
              <a:buClr>
                <a:srgbClr val="3C518C"/>
              </a:buClr>
              <a:buFont typeface="Wingdings" panose="05000000000000000000" pitchFamily="2" charset="2"/>
              <a:buChar char="l"/>
              <a:defRPr sz="2000">
                <a:solidFill>
                  <a:schemeClr val="tx1"/>
                </a:solidFill>
                <a:latin typeface="Arial Narrow" panose="020B0606020202030204" pitchFamily="34" charset="0"/>
              </a:defRPr>
            </a:lvl7pPr>
            <a:lvl8pPr marL="3429000" indent="-228600" fontAlgn="base">
              <a:spcBef>
                <a:spcPct val="20000"/>
              </a:spcBef>
              <a:spcAft>
                <a:spcPct val="0"/>
              </a:spcAft>
              <a:buClr>
                <a:srgbClr val="3C518C"/>
              </a:buClr>
              <a:buFont typeface="Wingdings" panose="05000000000000000000" pitchFamily="2" charset="2"/>
              <a:buChar char="l"/>
              <a:defRPr sz="2000">
                <a:solidFill>
                  <a:schemeClr val="tx1"/>
                </a:solidFill>
                <a:latin typeface="Arial Narrow" panose="020B0606020202030204" pitchFamily="34" charset="0"/>
              </a:defRPr>
            </a:lvl8pPr>
            <a:lvl9pPr marL="3886200" indent="-228600" fontAlgn="base">
              <a:spcBef>
                <a:spcPct val="20000"/>
              </a:spcBef>
              <a:spcAft>
                <a:spcPct val="0"/>
              </a:spcAft>
              <a:buClr>
                <a:srgbClr val="3C518C"/>
              </a:buClr>
              <a:buFont typeface="Wingdings" panose="05000000000000000000" pitchFamily="2" charset="2"/>
              <a:buChar char="l"/>
              <a:defRPr sz="2000">
                <a:solidFill>
                  <a:schemeClr val="tx1"/>
                </a:solidFill>
                <a:latin typeface="Arial Narrow" panose="020B0606020202030204" pitchFamily="34" charset="0"/>
              </a:defRPr>
            </a:lvl9pPr>
          </a:lstStyle>
          <a:p>
            <a:pPr lvl="1" eaLnBrk="1" hangingPunct="1">
              <a:buClr>
                <a:srgbClr val="336600"/>
              </a:buClr>
              <a:buFont typeface="Wingdings 2" panose="05020102010507070707" pitchFamily="18" charset="2"/>
              <a:buNone/>
            </a:pPr>
            <a:r>
              <a:rPr lang="en-US" altLang="en-US" sz="3000">
                <a:solidFill>
                  <a:srgbClr val="000000"/>
                </a:solidFill>
                <a:ea typeface="+mn-ea"/>
              </a:rPr>
              <a:t>CHECK </a:t>
            </a:r>
            <a:r>
              <a:rPr lang="en-US" altLang="en-US" sz="3000">
                <a:solidFill>
                  <a:srgbClr val="003366"/>
                </a:solidFill>
                <a:ea typeface="+mn-ea"/>
              </a:rPr>
              <a:t>YOUR UNDERSTANDING</a:t>
            </a:r>
          </a:p>
        </p:txBody>
      </p:sp>
    </p:spTree>
    <p:extLst>
      <p:ext uri="{BB962C8B-B14F-4D97-AF65-F5344CB8AC3E}">
        <p14:creationId xmlns:p14="http://schemas.microsoft.com/office/powerpoint/2010/main" val="1873505195"/>
      </p:ext>
    </p:extLst>
  </p:cSld>
  <p:clrMapOvr>
    <a:masterClrMapping/>
  </p:clrMapOvr>
  <p:transition spd="med">
    <p:cover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7D809B7B-6874-4EE3-AB68-D05F055A0CE8}" type="slidenum">
              <a:rPr lang="en-US" altLang="en-US">
                <a:solidFill>
                  <a:srgbClr val="107DBC"/>
                </a:solidFill>
              </a:rPr>
              <a:pPr/>
              <a:t>17</a:t>
            </a:fld>
            <a:endParaRPr lang="en-US" altLang="en-US">
              <a:solidFill>
                <a:srgbClr val="107DBC"/>
              </a:solidFill>
            </a:endParaRPr>
          </a:p>
        </p:txBody>
      </p:sp>
      <p:sp>
        <p:nvSpPr>
          <p:cNvPr id="468997" name="Rectangle 5"/>
          <p:cNvSpPr>
            <a:spLocks noGrp="1" noChangeArrowheads="1"/>
          </p:cNvSpPr>
          <p:nvPr>
            <p:ph type="body" sz="half" idx="1"/>
          </p:nvPr>
        </p:nvSpPr>
        <p:spPr>
          <a:xfrm>
            <a:off x="762000" y="1066800"/>
            <a:ext cx="7239000" cy="1295400"/>
          </a:xfrm>
        </p:spPr>
        <p:txBody>
          <a:bodyPr/>
          <a:lstStyle/>
          <a:p>
            <a:pPr>
              <a:lnSpc>
                <a:spcPct val="90000"/>
              </a:lnSpc>
              <a:buFont typeface="Wingdings" panose="05000000000000000000" pitchFamily="2" charset="2"/>
              <a:buNone/>
            </a:pPr>
            <a:r>
              <a:rPr lang="en-US" altLang="en-US" sz="2800"/>
              <a:t>	Pascual has a credit line of $15,000 on his credit card. His summary looks as follows. How much available credit does Pascual have?</a:t>
            </a:r>
          </a:p>
        </p:txBody>
      </p:sp>
      <p:sp>
        <p:nvSpPr>
          <p:cNvPr id="468999" name="Rectangle 7"/>
          <p:cNvSpPr>
            <a:spLocks noGrp="1" noChangeArrowheads="1"/>
          </p:cNvSpPr>
          <p:nvPr>
            <p:ph type="title"/>
          </p:nvPr>
        </p:nvSpPr>
        <p:spPr>
          <a:xfrm>
            <a:off x="762000" y="457200"/>
            <a:ext cx="2209800" cy="533400"/>
          </a:xfrm>
          <a:solidFill>
            <a:srgbClr val="CC6600"/>
          </a:solidFill>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r>
              <a:rPr lang="en-US" altLang="en-US"/>
              <a:t>Example 2</a:t>
            </a:r>
          </a:p>
        </p:txBody>
      </p:sp>
      <p:pic>
        <p:nvPicPr>
          <p:cNvPr id="469000"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4866" t="26709" r="40355" b="66272"/>
          <a:stretch>
            <a:fillRect/>
          </a:stretch>
        </p:blipFill>
        <p:spPr>
          <a:xfrm>
            <a:off x="1143000" y="2362200"/>
            <a:ext cx="6858000" cy="914400"/>
          </a:xfrm>
          <a:noFill/>
          <a:ln/>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extLst>
      <p:ext uri="{BB962C8B-B14F-4D97-AF65-F5344CB8AC3E}">
        <p14:creationId xmlns:p14="http://schemas.microsoft.com/office/powerpoint/2010/main" val="1010820423"/>
      </p:ext>
    </p:extLst>
  </p:cSld>
  <p:clrMapOvr>
    <a:masterClrMapping/>
  </p:clrMapOvr>
  <p:transition spd="med">
    <p:cover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9A9A2BAB-B3A0-4E5C-A0A6-A1270D5F6902}" type="slidenum">
              <a:rPr lang="en-US" altLang="en-US">
                <a:solidFill>
                  <a:srgbClr val="107DBC"/>
                </a:solidFill>
              </a:rPr>
              <a:pPr/>
              <a:t>18</a:t>
            </a:fld>
            <a:endParaRPr lang="en-US" altLang="en-US">
              <a:solidFill>
                <a:srgbClr val="107DBC"/>
              </a:solidFill>
            </a:endParaRPr>
          </a:p>
        </p:txBody>
      </p:sp>
      <p:sp>
        <p:nvSpPr>
          <p:cNvPr id="366594" name="Rectangle 2"/>
          <p:cNvSpPr>
            <a:spLocks noGrp="1" noChangeArrowheads="1"/>
          </p:cNvSpPr>
          <p:nvPr>
            <p:ph type="body" idx="1"/>
          </p:nvPr>
        </p:nvSpPr>
        <p:spPr>
          <a:xfrm>
            <a:off x="1066800" y="1020763"/>
            <a:ext cx="7162800" cy="3779837"/>
          </a:xfrm>
        </p:spPr>
        <p:txBody>
          <a:bodyPr/>
          <a:lstStyle/>
          <a:p>
            <a:pPr marL="0" indent="0">
              <a:lnSpc>
                <a:spcPct val="90000"/>
              </a:lnSpc>
              <a:buFont typeface="Wingdings" panose="05000000000000000000" pitchFamily="2" charset="2"/>
              <a:buNone/>
            </a:pPr>
            <a:r>
              <a:rPr lang="en-US" altLang="en-US" sz="2800" dirty="0"/>
              <a:t>Rhonda had a previous balance of $567.91 and made an on-time credit card payment of $567.91. She has a credit line of </a:t>
            </a:r>
            <a:r>
              <a:rPr lang="en-US" altLang="en-US" sz="2800" i="1" dirty="0" smtClean="0"/>
              <a:t>$3,000 </a:t>
            </a:r>
            <a:r>
              <a:rPr lang="en-US" altLang="en-US" sz="2800" dirty="0" smtClean="0"/>
              <a:t>and </a:t>
            </a:r>
            <a:r>
              <a:rPr lang="en-US" altLang="en-US" sz="2800" dirty="0"/>
              <a:t>made purchases totaling </a:t>
            </a:r>
            <a:r>
              <a:rPr lang="en-US" altLang="en-US" sz="2800" i="1" dirty="0" smtClean="0"/>
              <a:t>$654 and had a refund of $82</a:t>
            </a:r>
            <a:r>
              <a:rPr lang="en-US" altLang="en-US" sz="2800" dirty="0" smtClean="0"/>
              <a:t>. What is her current </a:t>
            </a:r>
            <a:r>
              <a:rPr lang="en-US" altLang="en-US" sz="2800" dirty="0"/>
              <a:t>available </a:t>
            </a:r>
            <a:r>
              <a:rPr lang="en-US" altLang="en-US" sz="2800" dirty="0" smtClean="0"/>
              <a:t>credit</a:t>
            </a:r>
            <a:r>
              <a:rPr lang="en-US" altLang="en-US" sz="2800" dirty="0"/>
              <a:t>?</a:t>
            </a:r>
            <a:endParaRPr lang="en-US" altLang="en-US" sz="2800" dirty="0"/>
          </a:p>
        </p:txBody>
      </p:sp>
      <p:sp>
        <p:nvSpPr>
          <p:cNvPr id="366595"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3C518C"/>
              </a:buClr>
              <a:buFont typeface="Wingdings" panose="05000000000000000000" pitchFamily="2" charset="2"/>
              <a:buChar char="l"/>
              <a:defRPr sz="3200">
                <a:solidFill>
                  <a:schemeClr val="tx1"/>
                </a:solidFill>
                <a:latin typeface="Arial Narrow" panose="020B0606020202030204" pitchFamily="34" charset="0"/>
              </a:defRPr>
            </a:lvl1pPr>
            <a:lvl2pPr marL="742950" indent="-285750">
              <a:spcBef>
                <a:spcPct val="20000"/>
              </a:spcBef>
              <a:buClr>
                <a:srgbClr val="CC3300"/>
              </a:buClr>
              <a:buFont typeface="Wingdings" panose="05000000000000000000" pitchFamily="2" charset="2"/>
              <a:buChar char="l"/>
              <a:defRPr sz="2800">
                <a:solidFill>
                  <a:schemeClr val="tx1"/>
                </a:solidFill>
                <a:latin typeface="Arial Narrow" panose="020B0606020202030204" pitchFamily="34" charset="0"/>
              </a:defRPr>
            </a:lvl2pPr>
            <a:lvl3pPr marL="1143000" indent="-228600">
              <a:spcBef>
                <a:spcPct val="20000"/>
              </a:spcBef>
              <a:buClr>
                <a:srgbClr val="3C518C"/>
              </a:buClr>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lr>
                <a:srgbClr val="CC3300"/>
              </a:buClr>
              <a:buFont typeface="Wingdings" panose="05000000000000000000" pitchFamily="2" charset="2"/>
              <a:buChar char="l"/>
              <a:defRPr sz="2000">
                <a:solidFill>
                  <a:schemeClr val="tx1"/>
                </a:solidFill>
                <a:latin typeface="Arial Narrow" panose="020B0606020202030204" pitchFamily="34" charset="0"/>
              </a:defRPr>
            </a:lvl4pPr>
            <a:lvl5pPr marL="2057400" indent="-228600">
              <a:spcBef>
                <a:spcPct val="20000"/>
              </a:spcBef>
              <a:buClr>
                <a:srgbClr val="3C518C"/>
              </a:buClr>
              <a:buFont typeface="Wingdings" panose="05000000000000000000" pitchFamily="2" charset="2"/>
              <a:buChar char="l"/>
              <a:defRPr sz="2000">
                <a:solidFill>
                  <a:schemeClr val="tx1"/>
                </a:solidFill>
                <a:latin typeface="Arial Narrow" panose="020B0606020202030204" pitchFamily="34" charset="0"/>
              </a:defRPr>
            </a:lvl5pPr>
            <a:lvl6pPr marL="2514600" indent="-228600" fontAlgn="base">
              <a:spcBef>
                <a:spcPct val="20000"/>
              </a:spcBef>
              <a:spcAft>
                <a:spcPct val="0"/>
              </a:spcAft>
              <a:buClr>
                <a:srgbClr val="3C518C"/>
              </a:buClr>
              <a:buFont typeface="Wingdings" panose="05000000000000000000" pitchFamily="2" charset="2"/>
              <a:buChar char="l"/>
              <a:defRPr sz="2000">
                <a:solidFill>
                  <a:schemeClr val="tx1"/>
                </a:solidFill>
                <a:latin typeface="Arial Narrow" panose="020B0606020202030204" pitchFamily="34" charset="0"/>
              </a:defRPr>
            </a:lvl6pPr>
            <a:lvl7pPr marL="2971800" indent="-228600" fontAlgn="base">
              <a:spcBef>
                <a:spcPct val="20000"/>
              </a:spcBef>
              <a:spcAft>
                <a:spcPct val="0"/>
              </a:spcAft>
              <a:buClr>
                <a:srgbClr val="3C518C"/>
              </a:buClr>
              <a:buFont typeface="Wingdings" panose="05000000000000000000" pitchFamily="2" charset="2"/>
              <a:buChar char="l"/>
              <a:defRPr sz="2000">
                <a:solidFill>
                  <a:schemeClr val="tx1"/>
                </a:solidFill>
                <a:latin typeface="Arial Narrow" panose="020B0606020202030204" pitchFamily="34" charset="0"/>
              </a:defRPr>
            </a:lvl7pPr>
            <a:lvl8pPr marL="3429000" indent="-228600" fontAlgn="base">
              <a:spcBef>
                <a:spcPct val="20000"/>
              </a:spcBef>
              <a:spcAft>
                <a:spcPct val="0"/>
              </a:spcAft>
              <a:buClr>
                <a:srgbClr val="3C518C"/>
              </a:buClr>
              <a:buFont typeface="Wingdings" panose="05000000000000000000" pitchFamily="2" charset="2"/>
              <a:buChar char="l"/>
              <a:defRPr sz="2000">
                <a:solidFill>
                  <a:schemeClr val="tx1"/>
                </a:solidFill>
                <a:latin typeface="Arial Narrow" panose="020B0606020202030204" pitchFamily="34" charset="0"/>
              </a:defRPr>
            </a:lvl8pPr>
            <a:lvl9pPr marL="3886200" indent="-228600" fontAlgn="base">
              <a:spcBef>
                <a:spcPct val="20000"/>
              </a:spcBef>
              <a:spcAft>
                <a:spcPct val="0"/>
              </a:spcAft>
              <a:buClr>
                <a:srgbClr val="3C518C"/>
              </a:buClr>
              <a:buFont typeface="Wingdings" panose="05000000000000000000" pitchFamily="2" charset="2"/>
              <a:buChar char="l"/>
              <a:defRPr sz="2000">
                <a:solidFill>
                  <a:schemeClr val="tx1"/>
                </a:solidFill>
                <a:latin typeface="Arial Narrow" panose="020B0606020202030204" pitchFamily="34" charset="0"/>
              </a:defRPr>
            </a:lvl9pPr>
          </a:lstStyle>
          <a:p>
            <a:pPr lvl="1" eaLnBrk="1" hangingPunct="1">
              <a:buClr>
                <a:srgbClr val="336600"/>
              </a:buClr>
              <a:buFont typeface="Wingdings 2" panose="05020102010507070707" pitchFamily="18" charset="2"/>
              <a:buNone/>
            </a:pPr>
            <a:r>
              <a:rPr lang="en-US" altLang="en-US" sz="3000">
                <a:solidFill>
                  <a:srgbClr val="000000"/>
                </a:solidFill>
                <a:ea typeface="+mn-ea"/>
              </a:rPr>
              <a:t>CHECK </a:t>
            </a:r>
            <a:r>
              <a:rPr lang="en-US" altLang="en-US" sz="3000">
                <a:solidFill>
                  <a:srgbClr val="003366"/>
                </a:solidFill>
                <a:ea typeface="+mn-ea"/>
              </a:rPr>
              <a:t>YOUR UNDERSTANDING</a:t>
            </a:r>
          </a:p>
        </p:txBody>
      </p:sp>
      <p:pic>
        <p:nvPicPr>
          <p:cNvPr id="366596"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681097"/>
      </p:ext>
    </p:extLst>
  </p:cSld>
  <p:clrMapOvr>
    <a:masterClrMapping/>
  </p:clrMapOvr>
  <p:transition spd="med">
    <p:cover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r>
              <a:rPr lang="en-US" altLang="en-US"/>
              <a:t>  </a:t>
            </a:r>
            <a:r>
              <a:rPr lang="en-US" altLang="en-US">
                <a:solidFill>
                  <a:srgbClr val="107DBC"/>
                </a:solidFill>
              </a:rPr>
              <a:t>Slide</a:t>
            </a:r>
            <a:r>
              <a:rPr lang="en-US" altLang="en-US" b="1">
                <a:solidFill>
                  <a:srgbClr val="107DBC"/>
                </a:solidFill>
                <a:effectLst>
                  <a:outerShdw blurRad="38100" dist="38100" dir="2700000" algn="tl">
                    <a:srgbClr val="FFFFFF"/>
                  </a:outerShdw>
                </a:effectLst>
              </a:rPr>
              <a:t> </a:t>
            </a:r>
            <a:fld id="{E7EB1128-0A7E-43BF-B07D-159B896EF379}" type="slidenum">
              <a:rPr lang="en-US" altLang="en-US">
                <a:solidFill>
                  <a:srgbClr val="107DBC"/>
                </a:solidFill>
              </a:rPr>
              <a:pPr/>
              <a:t>19</a:t>
            </a:fld>
            <a:endParaRPr lang="en-US" altLang="en-US">
              <a:solidFill>
                <a:srgbClr val="107DBC"/>
              </a:solidFill>
            </a:endParaRPr>
          </a:p>
        </p:txBody>
      </p:sp>
      <p:sp>
        <p:nvSpPr>
          <p:cNvPr id="471042" name="Rectangle 2"/>
          <p:cNvSpPr>
            <a:spLocks noGrp="1" noChangeArrowheads="1"/>
          </p:cNvSpPr>
          <p:nvPr>
            <p:ph type="body" sz="half" idx="1"/>
          </p:nvPr>
        </p:nvSpPr>
        <p:spPr>
          <a:xfrm>
            <a:off x="762000" y="1066800"/>
            <a:ext cx="7239000" cy="1600200"/>
          </a:xfrm>
        </p:spPr>
        <p:txBody>
          <a:bodyPr/>
          <a:lstStyle/>
          <a:p>
            <a:pPr>
              <a:lnSpc>
                <a:spcPct val="90000"/>
              </a:lnSpc>
              <a:buFont typeface="Wingdings" panose="05000000000000000000" pitchFamily="2" charset="2"/>
              <a:buNone/>
            </a:pPr>
            <a:r>
              <a:rPr lang="en-US" altLang="en-US" sz="2600"/>
              <a:t>	Myrna is examining the summary section of her credit card statement. Myrna has checked all the entries on her bill and agrees with everything except the new balance. Determine where the error was made.</a:t>
            </a:r>
          </a:p>
        </p:txBody>
      </p:sp>
      <p:sp>
        <p:nvSpPr>
          <p:cNvPr id="471043" name="Rectangle 3"/>
          <p:cNvSpPr>
            <a:spLocks noGrp="1" noChangeArrowheads="1"/>
          </p:cNvSpPr>
          <p:nvPr>
            <p:ph type="title"/>
          </p:nvPr>
        </p:nvSpPr>
        <p:spPr>
          <a:xfrm>
            <a:off x="762000" y="457200"/>
            <a:ext cx="2209800" cy="533400"/>
          </a:xfrm>
          <a:solidFill>
            <a:srgbClr val="CC6600"/>
          </a:solidFill>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r>
              <a:rPr lang="en-US" altLang="en-US"/>
              <a:t>Example 3</a:t>
            </a:r>
          </a:p>
        </p:txBody>
      </p:sp>
      <p:pic>
        <p:nvPicPr>
          <p:cNvPr id="471046"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2318" t="72963" r="36902" b="19629"/>
          <a:stretch>
            <a:fillRect/>
          </a:stretch>
        </p:blipFill>
        <p:spPr>
          <a:xfrm>
            <a:off x="1143000" y="2667000"/>
            <a:ext cx="7010400" cy="990600"/>
          </a:xfrm>
          <a:noFill/>
          <a:ln/>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extLst>
      <p:ext uri="{BB962C8B-B14F-4D97-AF65-F5344CB8AC3E}">
        <p14:creationId xmlns:p14="http://schemas.microsoft.com/office/powerpoint/2010/main" val="2853277155"/>
      </p:ext>
    </p:extLst>
  </p:cSld>
  <p:clrMapOvr>
    <a:masterClrMapping/>
  </p:clrMapOvr>
  <p:transition spd="med">
    <p:cover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r>
              <a:rPr lang="en-US" altLang="en-US" sz="1400" b="0">
                <a:latin typeface="Arial Black" panose="020B0A04020102020204" pitchFamily="34" charset="0"/>
              </a:rPr>
              <a:t>An educational partnership between Consumer Action and American Express</a:t>
            </a:r>
          </a:p>
        </p:txBody>
      </p:sp>
      <p:sp>
        <p:nvSpPr>
          <p:cNvPr id="21506" name="Rectangle 2"/>
          <p:cNvSpPr>
            <a:spLocks noGrp="1" noChangeArrowheads="1"/>
          </p:cNvSpPr>
          <p:nvPr>
            <p:ph type="title"/>
          </p:nvPr>
        </p:nvSpPr>
        <p:spPr/>
        <p:txBody>
          <a:bodyPr/>
          <a:lstStyle/>
          <a:p>
            <a:pPr eaLnBrk="1" hangingPunct="1"/>
            <a:r>
              <a:rPr lang="en-US" altLang="en-US" smtClean="0"/>
              <a:t>Topics covered</a:t>
            </a:r>
          </a:p>
        </p:txBody>
      </p:sp>
      <p:sp>
        <p:nvSpPr>
          <p:cNvPr id="21507" name="Rectangle 3"/>
          <p:cNvSpPr>
            <a:spLocks noGrp="1" noChangeArrowheads="1"/>
          </p:cNvSpPr>
          <p:nvPr>
            <p:ph type="body" idx="1"/>
          </p:nvPr>
        </p:nvSpPr>
        <p:spPr/>
        <p:txBody>
          <a:bodyPr/>
          <a:lstStyle/>
          <a:p>
            <a:pPr eaLnBrk="1" hangingPunct="1"/>
            <a:r>
              <a:rPr lang="en-US" altLang="en-US" dirty="0" smtClean="0"/>
              <a:t>Types of credit cards</a:t>
            </a:r>
          </a:p>
          <a:p>
            <a:pPr eaLnBrk="1" hangingPunct="1"/>
            <a:r>
              <a:rPr lang="en-US" altLang="en-US" dirty="0" smtClean="0"/>
              <a:t>Card offers</a:t>
            </a:r>
          </a:p>
          <a:p>
            <a:pPr eaLnBrk="1" hangingPunct="1"/>
            <a:r>
              <a:rPr lang="en-US" altLang="en-US" dirty="0" smtClean="0"/>
              <a:t>Card terms and conditions</a:t>
            </a:r>
          </a:p>
          <a:p>
            <a:pPr eaLnBrk="1" hangingPunct="1"/>
            <a:r>
              <a:rPr lang="en-US" altLang="en-US" dirty="0" smtClean="0"/>
              <a:t>Credit card billing statements</a:t>
            </a:r>
          </a:p>
          <a:p>
            <a:pPr eaLnBrk="1" hangingPunct="1"/>
            <a:r>
              <a:rPr lang="en-US" altLang="en-US" dirty="0" smtClean="0"/>
              <a:t>Using credit cards</a:t>
            </a:r>
          </a:p>
          <a:p>
            <a:pPr eaLnBrk="1" hangingPunct="1"/>
            <a:r>
              <a:rPr lang="en-US" altLang="en-US" dirty="0" smtClean="0"/>
              <a:t>Card fees</a:t>
            </a:r>
          </a:p>
          <a:p>
            <a:pPr eaLnBrk="1" hangingPunct="1"/>
            <a:r>
              <a:rPr lang="en-US" altLang="en-US" dirty="0" smtClean="0"/>
              <a:t>Optional services and card benefits</a:t>
            </a:r>
          </a:p>
        </p:txBody>
      </p:sp>
    </p:spTree>
    <p:extLst>
      <p:ext uri="{BB962C8B-B14F-4D97-AF65-F5344CB8AC3E}">
        <p14:creationId xmlns:p14="http://schemas.microsoft.com/office/powerpoint/2010/main" val="2443384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r>
              <a:rPr lang="en-US" altLang="en-US" sz="1400" b="0">
                <a:latin typeface="Arial Black" panose="020B0A04020102020204" pitchFamily="34" charset="0"/>
              </a:rPr>
              <a:t>An educational partnership between Consumer Action and American Express</a:t>
            </a:r>
          </a:p>
        </p:txBody>
      </p:sp>
      <p:sp>
        <p:nvSpPr>
          <p:cNvPr id="35842" name="Rectangle 2"/>
          <p:cNvSpPr>
            <a:spLocks noGrp="1" noChangeArrowheads="1"/>
          </p:cNvSpPr>
          <p:nvPr>
            <p:ph type="title"/>
          </p:nvPr>
        </p:nvSpPr>
        <p:spPr/>
        <p:txBody>
          <a:bodyPr/>
          <a:lstStyle/>
          <a:p>
            <a:pPr eaLnBrk="1" hangingPunct="1"/>
            <a:r>
              <a:rPr lang="en-US" altLang="en-US" smtClean="0"/>
              <a:t>Look closely</a:t>
            </a:r>
          </a:p>
        </p:txBody>
      </p:sp>
      <p:sp>
        <p:nvSpPr>
          <p:cNvPr id="35843" name="Rectangle 3"/>
          <p:cNvSpPr>
            <a:spLocks noGrp="1" noChangeArrowheads="1"/>
          </p:cNvSpPr>
          <p:nvPr>
            <p:ph type="body" idx="1"/>
          </p:nvPr>
        </p:nvSpPr>
        <p:spPr/>
        <p:txBody>
          <a:bodyPr/>
          <a:lstStyle/>
          <a:p>
            <a:pPr eaLnBrk="1" hangingPunct="1"/>
            <a:r>
              <a:rPr lang="en-US" altLang="en-US" smtClean="0"/>
              <a:t>Credit limits</a:t>
            </a:r>
          </a:p>
          <a:p>
            <a:pPr lvl="1" eaLnBrk="1" hangingPunct="1"/>
            <a:r>
              <a:rPr lang="en-US" altLang="en-US" smtClean="0"/>
              <a:t>While the offer of credit may be guaranteed, the actual credit limit may not be</a:t>
            </a:r>
          </a:p>
          <a:p>
            <a:pPr eaLnBrk="1" hangingPunct="1"/>
            <a:r>
              <a:rPr lang="en-US" altLang="en-US" smtClean="0"/>
              <a:t>Balance transfers</a:t>
            </a:r>
          </a:p>
          <a:p>
            <a:pPr lvl="1" eaLnBrk="1" hangingPunct="1"/>
            <a:r>
              <a:rPr lang="en-US" altLang="en-US" smtClean="0"/>
              <a:t>If you don</a:t>
            </a:r>
            <a:r>
              <a:rPr lang="ja-JP" altLang="en-US" smtClean="0"/>
              <a:t>’</a:t>
            </a:r>
            <a:r>
              <a:rPr lang="en-US" altLang="ja-JP" smtClean="0"/>
              <a:t>t know your credit limit, it</a:t>
            </a:r>
            <a:r>
              <a:rPr lang="ja-JP" altLang="en-US" smtClean="0"/>
              <a:t>’</a:t>
            </a:r>
            <a:r>
              <a:rPr lang="en-US" altLang="ja-JP" smtClean="0"/>
              <a:t>s difficult to know if you can transfer balances from another card</a:t>
            </a:r>
            <a:endParaRPr lang="en-US" altLang="en-US" smtClean="0"/>
          </a:p>
        </p:txBody>
      </p:sp>
    </p:spTree>
    <p:extLst>
      <p:ext uri="{BB962C8B-B14F-4D97-AF65-F5344CB8AC3E}">
        <p14:creationId xmlns:p14="http://schemas.microsoft.com/office/powerpoint/2010/main" val="1339680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r>
              <a:rPr lang="en-US" altLang="en-US" sz="1400" b="0">
                <a:latin typeface="Arial Black" panose="020B0A04020102020204" pitchFamily="34" charset="0"/>
              </a:rPr>
              <a:t>An educational partnership between Consumer Action and American Express</a:t>
            </a:r>
          </a:p>
        </p:txBody>
      </p:sp>
      <p:sp>
        <p:nvSpPr>
          <p:cNvPr id="38914" name="Rectangle 6"/>
          <p:cNvSpPr>
            <a:spLocks noGrp="1" noChangeArrowheads="1"/>
          </p:cNvSpPr>
          <p:nvPr>
            <p:ph type="ctrTitle"/>
          </p:nvPr>
        </p:nvSpPr>
        <p:spPr>
          <a:xfrm>
            <a:off x="2133600" y="2438400"/>
            <a:ext cx="6400800" cy="1600200"/>
          </a:xfrm>
        </p:spPr>
        <p:txBody>
          <a:bodyPr/>
          <a:lstStyle/>
          <a:p>
            <a:pPr eaLnBrk="1" hangingPunct="1"/>
            <a:r>
              <a:rPr lang="en-US" altLang="en-US" smtClean="0"/>
              <a:t>Card Terms and Conditions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r>
              <a:rPr lang="en-US" altLang="en-US" sz="1400" b="0">
                <a:latin typeface="Arial Black" panose="020B0A04020102020204" pitchFamily="34" charset="0"/>
              </a:rPr>
              <a:t>An educational partnership between Consumer Action and American Express</a:t>
            </a:r>
          </a:p>
        </p:txBody>
      </p:sp>
      <p:sp>
        <p:nvSpPr>
          <p:cNvPr id="39938" name="Rectangle 6"/>
          <p:cNvSpPr>
            <a:spLocks noGrp="1" noChangeArrowheads="1"/>
          </p:cNvSpPr>
          <p:nvPr>
            <p:ph type="title"/>
          </p:nvPr>
        </p:nvSpPr>
        <p:spPr/>
        <p:txBody>
          <a:bodyPr/>
          <a:lstStyle/>
          <a:p>
            <a:pPr eaLnBrk="1" hangingPunct="1"/>
            <a:r>
              <a:rPr lang="en-US" altLang="en-US" smtClean="0"/>
              <a:t>Cardholder agreements</a:t>
            </a:r>
          </a:p>
        </p:txBody>
      </p:sp>
      <p:sp>
        <p:nvSpPr>
          <p:cNvPr id="39939" name="Rectangle 7"/>
          <p:cNvSpPr>
            <a:spLocks noGrp="1" noChangeArrowheads="1"/>
          </p:cNvSpPr>
          <p:nvPr>
            <p:ph type="body" idx="1"/>
          </p:nvPr>
        </p:nvSpPr>
        <p:spPr/>
        <p:txBody>
          <a:bodyPr/>
          <a:lstStyle/>
          <a:p>
            <a:pPr eaLnBrk="1" hangingPunct="1"/>
            <a:r>
              <a:rPr lang="en-US" altLang="en-US" smtClean="0"/>
              <a:t>Sent with every new card</a:t>
            </a:r>
          </a:p>
          <a:p>
            <a:pPr eaLnBrk="1" hangingPunct="1"/>
            <a:r>
              <a:rPr lang="en-US" altLang="en-US" smtClean="0"/>
              <a:t>Legal contract between consumer and the card issuer</a:t>
            </a:r>
          </a:p>
          <a:p>
            <a:pPr eaLnBrk="1" hangingPunct="1"/>
            <a:r>
              <a:rPr lang="en-US" altLang="en-US" smtClean="0"/>
              <a:t>By using the card, consumer agrees to honor the terms and conditions in the agreement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r>
              <a:rPr lang="en-US" altLang="en-US" sz="1400" b="0">
                <a:latin typeface="Arial Black" panose="020B0A04020102020204" pitchFamily="34" charset="0"/>
              </a:rPr>
              <a:t>An educational partnership between Consumer Action and American Express</a:t>
            </a:r>
          </a:p>
        </p:txBody>
      </p:sp>
      <p:sp>
        <p:nvSpPr>
          <p:cNvPr id="44034" name="Rectangle 8"/>
          <p:cNvSpPr>
            <a:spLocks noGrp="1" noChangeArrowheads="1"/>
          </p:cNvSpPr>
          <p:nvPr>
            <p:ph type="title"/>
          </p:nvPr>
        </p:nvSpPr>
        <p:spPr/>
        <p:txBody>
          <a:bodyPr/>
          <a:lstStyle/>
          <a:p>
            <a:pPr eaLnBrk="1" hangingPunct="1"/>
            <a:r>
              <a:rPr lang="en-US" altLang="en-US" smtClean="0"/>
              <a:t>Annual percentage rate (APR)</a:t>
            </a:r>
          </a:p>
        </p:txBody>
      </p:sp>
      <p:sp>
        <p:nvSpPr>
          <p:cNvPr id="44035" name="Rectangle 9"/>
          <p:cNvSpPr>
            <a:spLocks noGrp="1" noChangeArrowheads="1"/>
          </p:cNvSpPr>
          <p:nvPr>
            <p:ph type="body" idx="1"/>
          </p:nvPr>
        </p:nvSpPr>
        <p:spPr/>
        <p:txBody>
          <a:bodyPr/>
          <a:lstStyle/>
          <a:p>
            <a:pPr eaLnBrk="1" hangingPunct="1"/>
            <a:r>
              <a:rPr lang="en-US" altLang="en-US" smtClean="0"/>
              <a:t>Card</a:t>
            </a:r>
            <a:r>
              <a:rPr lang="ja-JP" altLang="en-US" smtClean="0"/>
              <a:t>’</a:t>
            </a:r>
            <a:r>
              <a:rPr lang="en-US" altLang="ja-JP" smtClean="0"/>
              <a:t>s interest charge, expressed as a yearly rate</a:t>
            </a:r>
          </a:p>
          <a:p>
            <a:pPr eaLnBrk="1" hangingPunct="1"/>
            <a:r>
              <a:rPr lang="en-US" altLang="en-US" smtClean="0"/>
              <a:t>The interest rate is the cost of borrowing money from the credit card company</a:t>
            </a:r>
          </a:p>
          <a:p>
            <a:pPr eaLnBrk="1" hangingPunct="1"/>
            <a:r>
              <a:rPr lang="en-US" altLang="en-US" smtClean="0"/>
              <a:t>Your card</a:t>
            </a:r>
            <a:r>
              <a:rPr lang="ja-JP" altLang="en-US" smtClean="0"/>
              <a:t>’</a:t>
            </a:r>
            <a:r>
              <a:rPr lang="en-US" altLang="ja-JP" smtClean="0"/>
              <a:t>s interest rate is usually for purchases — if you withdraw cash you might be charged a higher interest rate</a:t>
            </a:r>
            <a:endParaRPr lang="en-US" alt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r>
              <a:rPr lang="en-US" altLang="en-US" sz="1400" b="0">
                <a:latin typeface="Arial Black" panose="020B0A04020102020204" pitchFamily="34" charset="0"/>
              </a:rPr>
              <a:t>An educational partnership between Consumer Action and American Express</a:t>
            </a:r>
          </a:p>
        </p:txBody>
      </p:sp>
      <p:sp>
        <p:nvSpPr>
          <p:cNvPr id="45058" name="Rectangle 6"/>
          <p:cNvSpPr>
            <a:spLocks noGrp="1" noChangeArrowheads="1"/>
          </p:cNvSpPr>
          <p:nvPr>
            <p:ph type="title"/>
          </p:nvPr>
        </p:nvSpPr>
        <p:spPr/>
        <p:txBody>
          <a:bodyPr/>
          <a:lstStyle/>
          <a:p>
            <a:pPr eaLnBrk="1" hangingPunct="1"/>
            <a:r>
              <a:rPr lang="en-US" altLang="en-US" smtClean="0"/>
              <a:t>Variable rates</a:t>
            </a:r>
          </a:p>
        </p:txBody>
      </p:sp>
      <p:sp>
        <p:nvSpPr>
          <p:cNvPr id="45059" name="Rectangle 7"/>
          <p:cNvSpPr>
            <a:spLocks noGrp="1" noChangeArrowheads="1"/>
          </p:cNvSpPr>
          <p:nvPr>
            <p:ph type="body" idx="1"/>
          </p:nvPr>
        </p:nvSpPr>
        <p:spPr/>
        <p:txBody>
          <a:bodyPr/>
          <a:lstStyle/>
          <a:p>
            <a:pPr eaLnBrk="1" hangingPunct="1"/>
            <a:r>
              <a:rPr lang="en-US" altLang="en-US" smtClean="0"/>
              <a:t>If card has a variable rate, the APR will change when interest rates go up or down</a:t>
            </a:r>
          </a:p>
          <a:p>
            <a:pPr eaLnBrk="1" hangingPunct="1"/>
            <a:r>
              <a:rPr lang="en-US" altLang="en-US" smtClean="0"/>
              <a:t>Variable interest rates change according to a set formula using an </a:t>
            </a:r>
            <a:r>
              <a:rPr lang="ja-JP" altLang="en-US" smtClean="0"/>
              <a:t>“</a:t>
            </a:r>
            <a:r>
              <a:rPr lang="en-US" altLang="ja-JP" smtClean="0"/>
              <a:t>index</a:t>
            </a:r>
            <a:r>
              <a:rPr lang="ja-JP" altLang="en-US" smtClean="0"/>
              <a:t>”</a:t>
            </a:r>
            <a:r>
              <a:rPr lang="en-US" altLang="ja-JP" smtClean="0"/>
              <a:t> and a </a:t>
            </a:r>
            <a:r>
              <a:rPr lang="ja-JP" altLang="en-US" smtClean="0"/>
              <a:t>“</a:t>
            </a:r>
            <a:r>
              <a:rPr lang="en-US" altLang="ja-JP" smtClean="0"/>
              <a:t>margin</a:t>
            </a:r>
            <a:r>
              <a:rPr lang="ja-JP" altLang="en-US" smtClean="0"/>
              <a:t>”</a:t>
            </a:r>
            <a:endParaRPr lang="en-US" altLang="ja-JP" smtClean="0"/>
          </a:p>
          <a:p>
            <a:pPr eaLnBrk="1" hangingPunct="1"/>
            <a:r>
              <a:rPr lang="en-US" altLang="en-US" smtClean="0"/>
              <a:t>The most common index is the Prime Rate published in the business sections of major newspapers and online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r>
              <a:rPr lang="en-US" altLang="en-US" sz="1400" b="0">
                <a:latin typeface="Arial Black" panose="020B0A04020102020204" pitchFamily="34" charset="0"/>
              </a:rPr>
              <a:t>An educational partnership between Consumer Action and American Express</a:t>
            </a:r>
          </a:p>
        </p:txBody>
      </p:sp>
      <p:sp>
        <p:nvSpPr>
          <p:cNvPr id="46082" name="Rectangle 6"/>
          <p:cNvSpPr>
            <a:spLocks noGrp="1" noChangeArrowheads="1"/>
          </p:cNvSpPr>
          <p:nvPr>
            <p:ph type="title"/>
          </p:nvPr>
        </p:nvSpPr>
        <p:spPr/>
        <p:txBody>
          <a:bodyPr/>
          <a:lstStyle/>
          <a:p>
            <a:pPr eaLnBrk="1" hangingPunct="1"/>
            <a:r>
              <a:rPr lang="en-US" altLang="en-US" smtClean="0"/>
              <a:t>Prime Rate</a:t>
            </a:r>
          </a:p>
        </p:txBody>
      </p:sp>
      <p:sp>
        <p:nvSpPr>
          <p:cNvPr id="46083" name="Rectangle 7"/>
          <p:cNvSpPr>
            <a:spLocks noGrp="1" noChangeArrowheads="1"/>
          </p:cNvSpPr>
          <p:nvPr>
            <p:ph type="body" idx="1"/>
          </p:nvPr>
        </p:nvSpPr>
        <p:spPr>
          <a:xfrm>
            <a:off x="762000" y="2362200"/>
            <a:ext cx="7696200" cy="3810000"/>
          </a:xfrm>
        </p:spPr>
        <p:txBody>
          <a:bodyPr/>
          <a:lstStyle/>
          <a:p>
            <a:pPr marL="0" indent="0" eaLnBrk="1" hangingPunct="1">
              <a:buNone/>
            </a:pPr>
            <a:r>
              <a:rPr lang="en-US" altLang="en-US" dirty="0" smtClean="0"/>
              <a:t>Example #1 </a:t>
            </a:r>
          </a:p>
          <a:p>
            <a:pPr marL="0" indent="0" eaLnBrk="1" hangingPunct="1">
              <a:buNone/>
            </a:pPr>
            <a:endParaRPr lang="en-US" altLang="en-US" dirty="0" smtClean="0"/>
          </a:p>
          <a:p>
            <a:pPr marL="457200" indent="-457200" eaLnBrk="1" hangingPunct="1">
              <a:buAutoNum type="alphaLcParenR"/>
            </a:pPr>
            <a:r>
              <a:rPr lang="en-US" altLang="en-US" dirty="0" smtClean="0"/>
              <a:t>If your credit card has an APR of “Prime + 10%”, what is your APR with the prime rate today being 3.50%?</a:t>
            </a:r>
          </a:p>
          <a:p>
            <a:pPr marL="457200" indent="-457200" eaLnBrk="1" hangingPunct="1">
              <a:buAutoNum type="alphaLcParenR"/>
            </a:pPr>
            <a:endParaRPr lang="en-US" altLang="en-US" dirty="0"/>
          </a:p>
          <a:p>
            <a:pPr marL="457200" indent="-457200" eaLnBrk="1" hangingPunct="1">
              <a:buAutoNum type="alphaLcParenR"/>
            </a:pPr>
            <a:r>
              <a:rPr lang="en-US" altLang="en-US" dirty="0" smtClean="0"/>
              <a:t>What will your APR be if the prime rate changes to 5%?</a:t>
            </a:r>
            <a:endParaRPr lang="en-US" alt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r>
              <a:rPr lang="en-US" altLang="en-US" sz="1400" b="0">
                <a:latin typeface="Arial Black" panose="020B0A04020102020204" pitchFamily="34" charset="0"/>
              </a:rPr>
              <a:t>An educational partnership between Consumer Action and American Express</a:t>
            </a:r>
          </a:p>
        </p:txBody>
      </p:sp>
      <p:sp>
        <p:nvSpPr>
          <p:cNvPr id="47106" name="Rectangle 6"/>
          <p:cNvSpPr>
            <a:spLocks noGrp="1" noChangeArrowheads="1"/>
          </p:cNvSpPr>
          <p:nvPr>
            <p:ph type="title"/>
          </p:nvPr>
        </p:nvSpPr>
        <p:spPr/>
        <p:txBody>
          <a:bodyPr/>
          <a:lstStyle/>
          <a:p>
            <a:pPr eaLnBrk="1" hangingPunct="1"/>
            <a:r>
              <a:rPr lang="en-US" altLang="en-US" smtClean="0"/>
              <a:t>Fixed rates</a:t>
            </a:r>
          </a:p>
        </p:txBody>
      </p:sp>
      <p:sp>
        <p:nvSpPr>
          <p:cNvPr id="47107" name="Rectangle 7"/>
          <p:cNvSpPr>
            <a:spLocks noGrp="1" noChangeArrowheads="1"/>
          </p:cNvSpPr>
          <p:nvPr>
            <p:ph type="body" idx="1"/>
          </p:nvPr>
        </p:nvSpPr>
        <p:spPr/>
        <p:txBody>
          <a:bodyPr/>
          <a:lstStyle/>
          <a:p>
            <a:pPr eaLnBrk="1" hangingPunct="1"/>
            <a:r>
              <a:rPr lang="en-US" altLang="en-US" smtClean="0"/>
              <a:t>If an issuer calls a rate </a:t>
            </a:r>
            <a:r>
              <a:rPr lang="ja-JP" altLang="en-US" smtClean="0"/>
              <a:t>“</a:t>
            </a:r>
            <a:r>
              <a:rPr lang="en-US" altLang="ja-JP" smtClean="0"/>
              <a:t>fixed</a:t>
            </a:r>
            <a:r>
              <a:rPr lang="ja-JP" altLang="en-US" smtClean="0"/>
              <a:t>”</a:t>
            </a:r>
            <a:r>
              <a:rPr lang="en-US" altLang="ja-JP" smtClean="0"/>
              <a:t> the rate can</a:t>
            </a:r>
            <a:r>
              <a:rPr lang="ja-JP" altLang="en-US" smtClean="0"/>
              <a:t>’</a:t>
            </a:r>
            <a:r>
              <a:rPr lang="en-US" altLang="ja-JP" smtClean="0"/>
              <a:t>t change ever, for any reason. So issuers will use terms like </a:t>
            </a:r>
            <a:r>
              <a:rPr lang="ja-JP" altLang="en-US" smtClean="0"/>
              <a:t>“</a:t>
            </a:r>
            <a:r>
              <a:rPr lang="en-US" altLang="ja-JP" smtClean="0"/>
              <a:t>non-variable</a:t>
            </a:r>
            <a:r>
              <a:rPr lang="ja-JP" altLang="en-US" smtClean="0"/>
              <a:t>”</a:t>
            </a:r>
            <a:r>
              <a:rPr lang="en-US" altLang="ja-JP" smtClean="0"/>
              <a:t> for rates that </a:t>
            </a:r>
            <a:r>
              <a:rPr lang="en-US" altLang="ja-JP" u="sng" smtClean="0"/>
              <a:t>do not</a:t>
            </a:r>
            <a:r>
              <a:rPr lang="en-US" altLang="ja-JP" smtClean="0"/>
              <a:t> vary with the Prime Rate.</a:t>
            </a:r>
          </a:p>
          <a:p>
            <a:pPr eaLnBrk="1" hangingPunct="1"/>
            <a:r>
              <a:rPr lang="en-US" altLang="en-US" smtClean="0"/>
              <a:t>Non-variable rates can change at any time after the first year, or whenever you are more than 60 days past due, with 45 days notice</a:t>
            </a:r>
          </a:p>
        </p:txBody>
      </p:sp>
    </p:spTree>
  </p:cSld>
  <p:clrMapOvr>
    <a:masterClrMapping/>
  </p:clrMapOvr>
</p:sld>
</file>

<file path=ppt/theme/theme1.xml><?xml version="1.0" encoding="utf-8"?>
<a:theme xmlns:a="http://schemas.openxmlformats.org/drawingml/2006/main" name="AmEx">
  <a:themeElements>
    <a:clrScheme name="AmE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mEx">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pitchFamily="-111" charset="0"/>
          </a:defRPr>
        </a:defPPr>
      </a:lstStyle>
    </a:lnDef>
  </a:objectDefaults>
  <a:extraClrSchemeLst>
    <a:extraClrScheme>
      <a:clrScheme name="AmE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mE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mE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mE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mE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mE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mEx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mE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mE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mE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mE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mE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02-04-20">
  <a:themeElements>
    <a:clrScheme name="2002-04-20 8">
      <a:dk1>
        <a:srgbClr val="000000"/>
      </a:dk1>
      <a:lt1>
        <a:srgbClr val="E0EDF0"/>
      </a:lt1>
      <a:dk2>
        <a:srgbClr val="003366"/>
      </a:dk2>
      <a:lt2>
        <a:srgbClr val="808080"/>
      </a:lt2>
      <a:accent1>
        <a:srgbClr val="FFCC00"/>
      </a:accent1>
      <a:accent2>
        <a:srgbClr val="FF0000"/>
      </a:accent2>
      <a:accent3>
        <a:srgbClr val="EDF4F6"/>
      </a:accent3>
      <a:accent4>
        <a:srgbClr val="000000"/>
      </a:accent4>
      <a:accent5>
        <a:srgbClr val="FFE2AA"/>
      </a:accent5>
      <a:accent6>
        <a:srgbClr val="E70000"/>
      </a:accent6>
      <a:hlink>
        <a:srgbClr val="0066CC"/>
      </a:hlink>
      <a:folHlink>
        <a:srgbClr val="008000"/>
      </a:folHlink>
    </a:clrScheme>
    <a:fontScheme name="2002-04-20">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outerShdw dist="107763" dir="2700000" algn="ctr" rotWithShape="0">
            <a:schemeClr val="bg2"/>
          </a:outerShdw>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ts val="600"/>
          </a:spcBef>
          <a:spcAft>
            <a:spcPct val="0"/>
          </a:spcAft>
          <a:buClrTx/>
          <a:buSzTx/>
          <a:buFontTx/>
          <a:buNone/>
          <a:tabLst/>
          <a:defRPr kumimoji="0" lang="en-US" altLang="en-US" sz="3200" b="1" i="0" u="none" strike="noStrike" cap="none" normalizeH="0" baseline="0" smtClean="0">
            <a:ln>
              <a:noFill/>
            </a:ln>
            <a:solidFill>
              <a:srgbClr val="F7FAFB"/>
            </a:solidFill>
            <a:effectLst>
              <a:outerShdw blurRad="38100" dist="38100" dir="2700000" algn="tl">
                <a:srgbClr val="000000">
                  <a:alpha val="43137"/>
                </a:srgbClr>
              </a:outerShdw>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outerShdw dist="107763" dir="2700000" algn="ctr" rotWithShape="0">
            <a:schemeClr val="bg2"/>
          </a:outerShdw>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ts val="600"/>
          </a:spcBef>
          <a:spcAft>
            <a:spcPct val="0"/>
          </a:spcAft>
          <a:buClrTx/>
          <a:buSzTx/>
          <a:buFontTx/>
          <a:buNone/>
          <a:tabLst/>
          <a:defRPr kumimoji="0" lang="en-US" altLang="en-US" sz="3200" b="1" i="0" u="none" strike="noStrike" cap="none" normalizeH="0" baseline="0" smtClean="0">
            <a:ln>
              <a:noFill/>
            </a:ln>
            <a:solidFill>
              <a:srgbClr val="F7FAFB"/>
            </a:solidFill>
            <a:effectLst>
              <a:outerShdw blurRad="38100" dist="38100" dir="2700000" algn="tl">
                <a:srgbClr val="000000">
                  <a:alpha val="43137"/>
                </a:srgbClr>
              </a:outerShdw>
            </a:effectLst>
            <a:latin typeface="Arial" panose="020B0604020202020204" pitchFamily="34" charset="0"/>
          </a:defRPr>
        </a:defPPr>
      </a:lstStyle>
    </a:lnDef>
  </a:objectDefaults>
  <a:extraClrSchemeLst>
    <a:extraClrScheme>
      <a:clrScheme name="2002-04-20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002-04-2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2-04-20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002-04-20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002-04-2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002-04-2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002-04-2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002-04-20 8">
        <a:dk1>
          <a:srgbClr val="000000"/>
        </a:dk1>
        <a:lt1>
          <a:srgbClr val="E0EDF0"/>
        </a:lt1>
        <a:dk2>
          <a:srgbClr val="003366"/>
        </a:dk2>
        <a:lt2>
          <a:srgbClr val="808080"/>
        </a:lt2>
        <a:accent1>
          <a:srgbClr val="FFCC00"/>
        </a:accent1>
        <a:accent2>
          <a:srgbClr val="FF0000"/>
        </a:accent2>
        <a:accent3>
          <a:srgbClr val="EDF4F6"/>
        </a:accent3>
        <a:accent4>
          <a:srgbClr val="000000"/>
        </a:accent4>
        <a:accent5>
          <a:srgbClr val="FFE2AA"/>
        </a:accent5>
        <a:accent6>
          <a:srgbClr val="E70000"/>
        </a:accent6>
        <a:hlink>
          <a:srgbClr val="0066CC"/>
        </a:hlink>
        <a:folHlink>
          <a:srgbClr val="008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02-04-20">
  <a:themeElements>
    <a:clrScheme name="2002-04-20 8">
      <a:dk1>
        <a:srgbClr val="000000"/>
      </a:dk1>
      <a:lt1>
        <a:srgbClr val="E0EDF0"/>
      </a:lt1>
      <a:dk2>
        <a:srgbClr val="003366"/>
      </a:dk2>
      <a:lt2>
        <a:srgbClr val="808080"/>
      </a:lt2>
      <a:accent1>
        <a:srgbClr val="FFCC00"/>
      </a:accent1>
      <a:accent2>
        <a:srgbClr val="FF0000"/>
      </a:accent2>
      <a:accent3>
        <a:srgbClr val="EDF4F6"/>
      </a:accent3>
      <a:accent4>
        <a:srgbClr val="000000"/>
      </a:accent4>
      <a:accent5>
        <a:srgbClr val="FFE2AA"/>
      </a:accent5>
      <a:accent6>
        <a:srgbClr val="E70000"/>
      </a:accent6>
      <a:hlink>
        <a:srgbClr val="0066CC"/>
      </a:hlink>
      <a:folHlink>
        <a:srgbClr val="008000"/>
      </a:folHlink>
    </a:clrScheme>
    <a:fontScheme name="2002-04-20">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outerShdw dist="107763" dir="2700000" algn="ctr" rotWithShape="0">
            <a:schemeClr val="bg2"/>
          </a:outerShdw>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ts val="600"/>
          </a:spcBef>
          <a:spcAft>
            <a:spcPct val="0"/>
          </a:spcAft>
          <a:buClrTx/>
          <a:buSzTx/>
          <a:buFontTx/>
          <a:buNone/>
          <a:tabLst/>
          <a:defRPr kumimoji="0" lang="en-US" altLang="en-US" sz="3200" b="1" i="0" u="none" strike="noStrike" cap="none" normalizeH="0" baseline="0" smtClean="0">
            <a:ln>
              <a:noFill/>
            </a:ln>
            <a:solidFill>
              <a:srgbClr val="F7FAFB"/>
            </a:solidFill>
            <a:effectLst>
              <a:outerShdw blurRad="38100" dist="38100" dir="2700000" algn="tl">
                <a:srgbClr val="000000">
                  <a:alpha val="43137"/>
                </a:srgbClr>
              </a:outerShdw>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outerShdw dist="107763" dir="2700000" algn="ctr" rotWithShape="0">
            <a:schemeClr val="bg2"/>
          </a:outerShdw>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ts val="600"/>
          </a:spcBef>
          <a:spcAft>
            <a:spcPct val="0"/>
          </a:spcAft>
          <a:buClrTx/>
          <a:buSzTx/>
          <a:buFontTx/>
          <a:buNone/>
          <a:tabLst/>
          <a:defRPr kumimoji="0" lang="en-US" altLang="en-US" sz="3200" b="1" i="0" u="none" strike="noStrike" cap="none" normalizeH="0" baseline="0" smtClean="0">
            <a:ln>
              <a:noFill/>
            </a:ln>
            <a:solidFill>
              <a:srgbClr val="F7FAFB"/>
            </a:solidFill>
            <a:effectLst>
              <a:outerShdw blurRad="38100" dist="38100" dir="2700000" algn="tl">
                <a:srgbClr val="000000">
                  <a:alpha val="43137"/>
                </a:srgbClr>
              </a:outerShdw>
            </a:effectLst>
            <a:latin typeface="Arial" panose="020B0604020202020204" pitchFamily="34" charset="0"/>
          </a:defRPr>
        </a:defPPr>
      </a:lstStyle>
    </a:lnDef>
  </a:objectDefaults>
  <a:extraClrSchemeLst>
    <a:extraClrScheme>
      <a:clrScheme name="2002-04-20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002-04-2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2-04-20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002-04-20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002-04-2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002-04-2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002-04-2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002-04-20 8">
        <a:dk1>
          <a:srgbClr val="000000"/>
        </a:dk1>
        <a:lt1>
          <a:srgbClr val="E0EDF0"/>
        </a:lt1>
        <a:dk2>
          <a:srgbClr val="003366"/>
        </a:dk2>
        <a:lt2>
          <a:srgbClr val="808080"/>
        </a:lt2>
        <a:accent1>
          <a:srgbClr val="FFCC00"/>
        </a:accent1>
        <a:accent2>
          <a:srgbClr val="FF0000"/>
        </a:accent2>
        <a:accent3>
          <a:srgbClr val="EDF4F6"/>
        </a:accent3>
        <a:accent4>
          <a:srgbClr val="000000"/>
        </a:accent4>
        <a:accent5>
          <a:srgbClr val="FFE2AA"/>
        </a:accent5>
        <a:accent6>
          <a:srgbClr val="E70000"/>
        </a:accent6>
        <a:hlink>
          <a:srgbClr val="0066CC"/>
        </a:hlink>
        <a:folHlink>
          <a:srgbClr val="008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X:Templates:Presentations:Designs:AmEx.pot</Template>
  <TotalTime>4413</TotalTime>
  <Words>746</Words>
  <Application>Microsoft Office PowerPoint</Application>
  <PresentationFormat>On-screen Show (4:3)</PresentationFormat>
  <Paragraphs>103</Paragraphs>
  <Slides>19</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MS PGothic</vt:lpstr>
      <vt:lpstr>MS PGothic</vt:lpstr>
      <vt:lpstr>Arial</vt:lpstr>
      <vt:lpstr>Arial Black</vt:lpstr>
      <vt:lpstr>Arial Narrow</vt:lpstr>
      <vt:lpstr>Calibri</vt:lpstr>
      <vt:lpstr>Times</vt:lpstr>
      <vt:lpstr>Times New Roman</vt:lpstr>
      <vt:lpstr>Wingdings</vt:lpstr>
      <vt:lpstr>Wingdings 2</vt:lpstr>
      <vt:lpstr>AmEx</vt:lpstr>
      <vt:lpstr>2002-04-20</vt:lpstr>
      <vt:lpstr>1_2002-04-20</vt:lpstr>
      <vt:lpstr>Warmup</vt:lpstr>
      <vt:lpstr>Topics covered</vt:lpstr>
      <vt:lpstr>Look closely</vt:lpstr>
      <vt:lpstr>Card Terms and Conditions</vt:lpstr>
      <vt:lpstr>Cardholder agreements</vt:lpstr>
      <vt:lpstr>Annual percentage rate (APR)</vt:lpstr>
      <vt:lpstr>Variable rates</vt:lpstr>
      <vt:lpstr>Prime Rate</vt:lpstr>
      <vt:lpstr>Fixed rates</vt:lpstr>
      <vt:lpstr>Default or penalty rates</vt:lpstr>
      <vt:lpstr>Cash advance APR </vt:lpstr>
      <vt:lpstr>Credit Card Billing Statements</vt:lpstr>
      <vt:lpstr>PowerPoint Presentation</vt:lpstr>
      <vt:lpstr>PowerPoint Presentation</vt:lpstr>
      <vt:lpstr>Example 1</vt:lpstr>
      <vt:lpstr>PowerPoint Presentation</vt:lpstr>
      <vt:lpstr>Example 2</vt:lpstr>
      <vt:lpstr>PowerPoint Presentation</vt:lpstr>
      <vt:lpstr>Example 3</vt:lpstr>
    </vt:vector>
  </TitlesOfParts>
  <Company>Consumer Action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Credit Cards</dc:title>
  <dc:creator>Linda Sherry</dc:creator>
  <cp:lastModifiedBy>Bruce Nicol</cp:lastModifiedBy>
  <cp:revision>266</cp:revision>
  <cp:lastPrinted>2005-09-22T15:00:54Z</cp:lastPrinted>
  <dcterms:created xsi:type="dcterms:W3CDTF">2010-05-12T16:18:54Z</dcterms:created>
  <dcterms:modified xsi:type="dcterms:W3CDTF">2016-09-02T11:16:50Z</dcterms:modified>
</cp:coreProperties>
</file>