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4201" r:id="rId2"/>
    <p:sldMasterId id="2147484222" r:id="rId3"/>
  </p:sldMasterIdLst>
  <p:notesMasterIdLst>
    <p:notesMasterId r:id="rId12"/>
  </p:notesMasterIdLst>
  <p:sldIdLst>
    <p:sldId id="258" r:id="rId4"/>
    <p:sldId id="279" r:id="rId5"/>
    <p:sldId id="268" r:id="rId6"/>
    <p:sldId id="274" r:id="rId7"/>
    <p:sldId id="280" r:id="rId8"/>
    <p:sldId id="281" r:id="rId9"/>
    <p:sldId id="277" r:id="rId10"/>
    <p:sldId id="270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92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7F02388E-C2EE-49E3-9E1E-4B89B89D1688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EE76D6-3544-4C0B-B0F5-30740B315A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363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700A98B-1649-4163-800A-861E62B01C18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17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0E787C5-A811-474C-BC1E-03B37901B12A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301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3025374-F347-4A8B-846E-B94174139C15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517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12E5CEF-A346-4BF2-AD2B-D57C3033C5E6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302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34B82CC-60B0-4207-B427-84F7327775EB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71E4-44B6-4BF4-8D42-BBA6B8450DCE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15C4AE8F-6978-4E20-9B70-CC521B350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35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3BB78-0D1A-4CCE-A631-73F2163F20D1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54665-8FAC-4370-B15B-355C3D2791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56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9F425-3689-4EAB-B6FD-DE75C19C7FAB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29EAA-1F2B-4AB6-BDCB-5286058DAD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213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6422-FA7E-403E-9FE2-CA0B0BAD69BC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56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726FC-F9B2-4482-94FD-64ED1D8CB32F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3AFD2-C8DF-4CB9-A82F-EDD34A370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123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8073F-EAE2-4397-95CA-00C4071E4B61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D1A9C-CAF0-4E61-A8EC-84ADF8FEFE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433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EC5B86B-7C0F-4A7B-AA3C-745A3D352AA3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82D1054-73F2-4BF8-A334-329CCCA3A4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392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A29EDB5-A083-4FA2-80BD-3F8842E34D8F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52ACD9B-D234-4E53-A8F1-EFF0558C14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724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8EFEE-C23E-4DE9-8A03-D2F43D1A7FA7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794B4AFB-191E-4ED1-91E5-241CF56D6D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464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1B1B0-1222-4987-88FB-F6166D3434A5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11F77-08DE-4EA2-824B-ED37F52AB7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69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9716A-696F-452F-A930-FA5554E3C5BA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A60D9-6D48-44A2-8F4C-9C72576D7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699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A5FF5-2A26-47EC-AC36-7658BCB1CF62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E8765-15D0-49F0-83CD-943DC294A9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1433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E5864708-0AAB-41C0-BC1F-F55674B41867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8CB9E5-D348-4248-A796-321BE383A9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507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  <a:prstGeom prst="rect">
            <a:avLst/>
          </a:prstGeo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6C08FBA0-EAA7-45FB-985E-221DF2D1F669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D9F017-38CF-4C12-963A-42E0522B99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9062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  <a:prstGeom prst="rect">
            <a:avLst/>
          </a:prstGeo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735895C9-0CA1-4DA8-AFC0-F311E3377C40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349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B0367D2B-C063-4E07-A091-A68E54E35ADB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D36AEA-D486-40FE-AA4B-987E3446AA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474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380553A0-0471-46DA-944F-51EA9BD87192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BE94E1-5D0E-4E7F-8B2C-12B7E33FAA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9778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76FED183-DB4B-44E1-B502-0A1C40A0AE5D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4AA411-57F7-48FE-ACD0-8576E2BFE9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4216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0DD7C71B-7E06-4606-8C3A-958807E50B6A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0C39B2-3D24-41F8-AE53-5A6E75BA89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1566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307D0144-7FCF-4034-A857-224355569639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01CFE9-D0A2-4D55-BEFD-C264E754F2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2518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8622AD97-3A37-4948-BDAB-4ED94C42A4AF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7E6FBF-7E04-40DC-89B9-E1C471279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44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545CC-1E58-4FDA-B638-4E8C761A8930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58C79-B474-4D98-A740-A0ED6831B4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46193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1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DE9D1D09-667E-443E-B6B9-C9474FD7DC6E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A647E8-F350-4268-BBF3-B38F9009B2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1820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B7031009-ED09-493E-B49D-7F1F02267DEF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0548B0-5514-4D66-80B3-F625A81B71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5445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CAFBAC36-4E70-41C1-81B3-5D54B2569812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500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C9C0D5D7-B099-42DB-9B78-BDB8E6E6ADE4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F0B70A-0863-484F-B3CD-0E15C2417A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317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8855C67E-D7D0-4399-811A-636B2C7463D4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7A701D-F2E3-4106-9035-0E77E7DCB1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9754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78876813-8471-4725-8EEB-A3E39159438E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5A889D-C101-4F1B-941E-8DD5604C43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872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E12988E5-F2E3-4013-AC34-2BDC5490AADA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93606D-3914-4EC9-B9C0-81D0B64A0B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0550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F34BBA58-DBB8-4F99-B4CC-09AAB906F890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3E6C66-70CA-4EA7-A361-6603A149D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5216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89873874-FDE6-4D74-A077-A8647A75A9DF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048972-35FA-414E-A908-307EB45946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8910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268ED8F0-2AA5-4932-9A67-0EA3774C57FB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81F0EE-1C6A-4692-B8F4-E3454F1CA0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0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135D639-EEE5-41C0-9DAD-5F984C9A2725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29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3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C76FB3C4-FF3C-4802-8214-096E4E7781CC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257A9E-10E1-4A96-BAD8-4CCB497C3F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7126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  <a:prstGeom prst="rect">
            <a:avLst/>
          </a:prstGeo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1F8E8BF3-ADEA-446B-B1F4-C4E6754F467D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E31CF4-1C75-4246-8811-3DD8DE4B7F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3580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36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  <a:prstGeom prst="rect">
            <a:avLst/>
          </a:prstGeo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8A0E59F2-7121-40C8-BA16-008ED17B8BDA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456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34"/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7A2D0FB3-5DE0-4DBB-B292-3BE980A7F9DA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879B48-D35D-43F1-BC64-EA323A84BF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727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4D9D6A47-34D1-4467-BB62-468812481BAC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964B03-313C-4955-93DB-CD206D778C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222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3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07C34621-C398-4618-8362-EE83EDE6CCE8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291608-4C9C-4B31-B668-335E33913E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8184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649768D4-348A-432F-A71F-4D0C094450D7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901E0F-DE3D-4060-AA7D-D4FFA0FB09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4140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7FB2D29B-5AD8-424B-91A6-F99D053764F7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C8ECB7-0CE1-493A-906A-43E9ADDE4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0213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3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D020EF19-2FB8-4A69-A1BC-8F73B385925B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F81C99-32B1-4F50-B73D-2C25939209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9793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2FD80870-2FB6-4EC4-A3F7-7B7F28008B3C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AF8964-ED01-41E0-B98D-759FCEB145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76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BEEF11B-6562-4897-A71C-76D5A2EFAE28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DFA8EEF0-F637-4AE4-A6D7-0CE487DBEE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5979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220708E2-2D17-4687-979B-9E3FACD73B6D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FDB360-B174-4C3D-B992-0884380B7F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2047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C5ACC343-7560-4A55-8B6C-F4FD7C6233B0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19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1BA85BED-3AA9-405E-9E20-3DA0215615C7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6EF2FE-211C-47DE-89E8-72376D0241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3217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26FDCE56-1D6F-4C5B-B286-60D74692BF4C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019D176-D98B-4EAE-9205-B07E13181C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5315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31AAFAE5-D99A-41B0-B720-0F89A2634EEC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702951-1495-47F4-973C-2F53E9DC6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9691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34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2F8F025D-FA18-4A71-B518-219BB10484D1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6719FC-D830-4D2A-89B7-9F4C25BBA5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2097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34"/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67590F4C-F503-4BE7-ADE5-24A69638715F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86C008-5C3E-43AB-85F0-C09F771870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84587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3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5" y="1981200"/>
            <a:ext cx="7556500" cy="4144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40BA53A8-4125-4A3E-B44B-53A9B4BFB56F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41F5E1-3BDA-498C-A3FF-D08C929A93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48928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34"/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0C0A174C-20A3-4212-B877-5FA5DFAD2328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35A700-DF53-42E1-B1D4-35263C8337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39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C902-833A-4C34-BB6E-295F26EE66BE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16A66-6D60-4759-8CFE-D051BACA08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74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7C9CA-16B1-4B55-B95F-8FAB77E2282A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19398-86F0-4CC8-9083-1FE3466725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71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1CEEA-D964-411D-8786-A9AAF06DA382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23EFCE08-A6F4-413C-8AE6-DCB4484E21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94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1D23A-66BF-4093-AFAE-CE7A6085EDA2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C5393B84-07E5-431B-AE8B-4D6D15DC27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9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19" Type="http://schemas.openxmlformats.org/officeDocument/2006/relationships/slideLayout" Target="../slideLayouts/slideLayout58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4B20AE4B-5568-46FC-9E1C-1F3B3C23E521}" type="datetime1">
              <a:rPr lang="en-US"/>
              <a:pPr>
                <a:defRPr/>
              </a:pPr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1705F77-A153-485E-BAF8-D8D0A022B6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  <p:sldLayoutId id="2147484312" r:id="rId12"/>
    <p:sldLayoutId id="2147484313" r:id="rId13"/>
    <p:sldLayoutId id="2147484314" r:id="rId14"/>
    <p:sldLayoutId id="2147484315" r:id="rId15"/>
    <p:sldLayoutId id="2147484316" r:id="rId16"/>
    <p:sldLayoutId id="2147484317" r:id="rId17"/>
    <p:sldLayoutId id="2147484318" r:id="rId18"/>
    <p:sldLayoutId id="2147484319" r:id="rId19"/>
    <p:sldLayoutId id="214748432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-11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-11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-11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-111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sz="2800"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400"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600">
                <a:solidFill>
                  <a:schemeClr val="accent1"/>
                </a:solidFill>
              </a:rPr>
              <a:t>iRespond Question Master</a:t>
            </a:r>
          </a:p>
        </p:txBody>
      </p:sp>
      <p:sp>
        <p:nvSpPr>
          <p:cNvPr id="2051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595959"/>
                </a:solidFill>
              </a:rPr>
              <a:t>A.) Response A</a:t>
            </a:r>
          </a:p>
        </p:txBody>
      </p:sp>
      <p:sp>
        <p:nvSpPr>
          <p:cNvPr id="2052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595959"/>
                </a:solidFill>
              </a:rPr>
              <a:t>B.) Response B</a:t>
            </a:r>
          </a:p>
        </p:txBody>
      </p:sp>
      <p:sp>
        <p:nvSpPr>
          <p:cNvPr id="2053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595959"/>
                </a:solidFill>
              </a:rPr>
              <a:t>C.) Response C</a:t>
            </a:r>
          </a:p>
        </p:txBody>
      </p:sp>
      <p:sp>
        <p:nvSpPr>
          <p:cNvPr id="2054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595959"/>
                </a:solidFill>
              </a:rPr>
              <a:t>D.) Response D</a:t>
            </a:r>
          </a:p>
        </p:txBody>
      </p:sp>
      <p:sp>
        <p:nvSpPr>
          <p:cNvPr id="2055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595959"/>
                </a:solidFill>
              </a:rPr>
              <a:t>E.) Response E</a:t>
            </a:r>
          </a:p>
        </p:txBody>
      </p:sp>
      <p:sp>
        <p:nvSpPr>
          <p:cNvPr id="11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40000"/>
                  <a:satMod val="150000"/>
                  <a:lumMod val="100000"/>
                  <a:alpha val="0"/>
                </a:schemeClr>
              </a:gs>
              <a:gs pos="100000">
                <a:schemeClr val="accent1">
                  <a:tint val="70000"/>
                  <a:shade val="100000"/>
                  <a:satMod val="200000"/>
                  <a:lumMod val="100000"/>
                  <a:alpha val="0"/>
                </a:schemeClr>
              </a:gs>
            </a:gsLst>
            <a:lin ang="5400000" scaled="1"/>
            <a:tileRect/>
          </a:gradFill>
          <a:ln w="12700" cap="flat" cmpd="sng" algn="ctr">
            <a:noFill/>
            <a:prstDash val="solid"/>
          </a:ln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2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40000"/>
                  <a:satMod val="150000"/>
                  <a:lumMod val="100000"/>
                  <a:alpha val="0"/>
                </a:schemeClr>
              </a:gs>
              <a:gs pos="100000">
                <a:schemeClr val="accent1">
                  <a:tint val="70000"/>
                  <a:shade val="100000"/>
                  <a:satMod val="200000"/>
                  <a:lumMod val="100000"/>
                  <a:alpha val="0"/>
                </a:schemeClr>
              </a:gs>
            </a:gsLst>
            <a:lin ang="5400000" scaled="1"/>
            <a:tileRect/>
          </a:gradFill>
          <a:ln w="12700" cap="flat" cmpd="sng" algn="ctr">
            <a:noFill/>
            <a:prstDash val="solid"/>
          </a:ln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  <p:sldLayoutId id="2147484332" r:id="rId12"/>
    <p:sldLayoutId id="2147484333" r:id="rId13"/>
    <p:sldLayoutId id="2147484334" r:id="rId14"/>
    <p:sldLayoutId id="2147484335" r:id="rId15"/>
    <p:sldLayoutId id="2147484336" r:id="rId16"/>
    <p:sldLayoutId id="2147484337" r:id="rId17"/>
    <p:sldLayoutId id="2147484338" r:id="rId18"/>
    <p:sldLayoutId id="2147484339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-11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-11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-11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-111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sz="2800"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400"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7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7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9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2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8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9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3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0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8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1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4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7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0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1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1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2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4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6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40000"/>
                    <a:satMod val="150000"/>
                    <a:lumMod val="100000"/>
                    <a:alpha val="0"/>
                  </a:schemeClr>
                </a:gs>
                <a:gs pos="100000">
                  <a:schemeClr val="accent1">
                    <a:tint val="70000"/>
                    <a:shade val="100000"/>
                    <a:satMod val="200000"/>
                    <a:lumMod val="100000"/>
                    <a:alpha val="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innerShdw blurRad="50800" dist="25400" dir="13500000">
                <a:srgbClr val="FFFFFF">
                  <a:alpha val="75000"/>
                </a:srgbClr>
              </a:innerShdw>
              <a:outerShdw blurRad="63500" dist="25400" dir="5400000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  <p:sldLayoutId id="2147484347" r:id="rId8"/>
    <p:sldLayoutId id="2147484348" r:id="rId9"/>
    <p:sldLayoutId id="2147484349" r:id="rId10"/>
    <p:sldLayoutId id="2147484350" r:id="rId11"/>
    <p:sldLayoutId id="2147484351" r:id="rId12"/>
    <p:sldLayoutId id="2147484352" r:id="rId13"/>
    <p:sldLayoutId id="2147484353" r:id="rId14"/>
    <p:sldLayoutId id="2147484354" r:id="rId15"/>
    <p:sldLayoutId id="2147484355" r:id="rId16"/>
    <p:sldLayoutId id="2147484356" r:id="rId17"/>
    <p:sldLayoutId id="2147484357" r:id="rId18"/>
    <p:sldLayoutId id="2147484358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-11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-11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-11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-111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sz="2800"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400"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98475" y="188118"/>
            <a:ext cx="7556500" cy="1116012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Warmup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6132450" y="1697322"/>
            <a:ext cx="2946400" cy="4557713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Which part-time jobs employed 10 or more of the students?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What percentage of the students worked as a delivery person?</a:t>
            </a:r>
          </a:p>
        </p:txBody>
      </p:sp>
      <p:pic>
        <p:nvPicPr>
          <p:cNvPr id="63492" name="Picture 6" descr="https://dr282zn36sxxg.cloudfront.net/datastreams/f-d%3A88e2ef399526ca30035e3c258e171a5f26713c8d8521f47dbf7b28e7%2BIMAGE%2BIMAGE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925" y="765935"/>
            <a:ext cx="6666867" cy="4994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 idx="4294967295"/>
          </p:nvPr>
        </p:nvSpPr>
        <p:spPr>
          <a:xfrm>
            <a:off x="498475" y="385763"/>
            <a:ext cx="7556500" cy="731837"/>
          </a:xfrm>
        </p:spPr>
        <p:txBody>
          <a:bodyPr/>
          <a:lstStyle/>
          <a:p>
            <a:r>
              <a:rPr lang="en-US" altLang="en-US" sz="3200" b="1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rPr>
              <a:t>Warmup (Pt. 2)</a:t>
            </a:r>
            <a:br>
              <a:rPr lang="en-US" altLang="en-US" sz="3200" b="1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rPr>
            </a:br>
            <a:endParaRPr lang="en-US" altLang="en-US" sz="32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6563" name="Rectangle 3"/>
          <p:cNvSpPr>
            <a:spLocks noGrp="1"/>
          </p:cNvSpPr>
          <p:nvPr>
            <p:ph type="body" idx="4294967295"/>
          </p:nvPr>
        </p:nvSpPr>
        <p:spPr>
          <a:xfrm>
            <a:off x="346075" y="3324611"/>
            <a:ext cx="7556500" cy="4144962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altLang="en-US" dirty="0" smtClean="0">
                <a:ea typeface="ＭＳ Ｐゴシック" panose="020B0600070205080204" pitchFamily="34" charset="-128"/>
              </a:rPr>
              <a:t>Find the marginal distribution of ice cream flavors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altLang="en-US" dirty="0" smtClean="0">
                <a:ea typeface="ＭＳ Ｐゴシック" panose="020B0600070205080204" pitchFamily="34" charset="-128"/>
              </a:rPr>
              <a:t>Display it using a bar graph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5" y="1117599"/>
            <a:ext cx="6936600" cy="20694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Analyzing Categorical Data</a:t>
            </a:r>
          </a:p>
        </p:txBody>
      </p:sp>
      <p:sp>
        <p:nvSpPr>
          <p:cNvPr id="67587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475832" y="-2264569"/>
            <a:ext cx="1665288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Relationships Between Categorical Variables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Marginal distributions tell us nothing about the relationship between two variables.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85900" y="1973263"/>
            <a:ext cx="5549900" cy="20304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u="sng" dirty="0">
                <a:solidFill>
                  <a:srgbClr val="E81F30"/>
                </a:solidFill>
                <a:ea typeface="ＭＳ Ｐゴシック" pitchFamily="-111" charset="-128"/>
              </a:rPr>
              <a:t>Definition:</a:t>
            </a:r>
          </a:p>
          <a:p>
            <a:pPr>
              <a:defRPr/>
            </a:pPr>
            <a:endParaRPr lang="en-US" sz="600" b="1" u="sng" dirty="0">
              <a:solidFill>
                <a:srgbClr val="E81F30"/>
              </a:solidFill>
              <a:ea typeface="ＭＳ Ｐゴシック" pitchFamily="-111" charset="-128"/>
            </a:endParaRP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ea typeface="ＭＳ Ｐゴシック" pitchFamily="-111" charset="-128"/>
              </a:rPr>
              <a:t>A </a:t>
            </a:r>
            <a:r>
              <a:rPr lang="en-US" sz="2000" b="1" dirty="0">
                <a:solidFill>
                  <a:schemeClr val="tx1"/>
                </a:solidFill>
                <a:ea typeface="ＭＳ Ｐゴシック" pitchFamily="-111" charset="-128"/>
              </a:rPr>
              <a:t>Conditional Distribution </a:t>
            </a:r>
            <a:r>
              <a:rPr lang="en-US" sz="2000" dirty="0">
                <a:solidFill>
                  <a:schemeClr val="tx1"/>
                </a:solidFill>
                <a:ea typeface="ＭＳ Ｐゴシック" pitchFamily="-111" charset="-128"/>
              </a:rPr>
              <a:t>of a variable describes the values of that variable among individuals who have a specific value of another variable.</a:t>
            </a:r>
          </a:p>
          <a:p>
            <a:pPr>
              <a:defRPr/>
            </a:pPr>
            <a:endParaRPr lang="en-US" sz="2000" b="1" dirty="0">
              <a:solidFill>
                <a:schemeClr val="tx1"/>
              </a:solidFill>
              <a:ea typeface="ＭＳ Ｐゴシック" pitchFamily="-111" charset="-128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0713" y="3830638"/>
            <a:ext cx="717073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4572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To examine or compare conditional distributions,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en-US" altLang="en-US" dirty="0">
                <a:solidFill>
                  <a:schemeClr val="tx1"/>
                </a:solidFill>
              </a:rPr>
              <a:t>Select the row(s) or column(s) of interest.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en-US" altLang="en-US" dirty="0">
                <a:solidFill>
                  <a:schemeClr val="tx1"/>
                </a:solidFill>
              </a:rPr>
              <a:t>Use the data in the table to calculate the conditional distribution (in </a:t>
            </a:r>
            <a:r>
              <a:rPr lang="en-US" altLang="en-US" dirty="0" err="1">
                <a:solidFill>
                  <a:schemeClr val="tx1"/>
                </a:solidFill>
              </a:rPr>
              <a:t>percents</a:t>
            </a:r>
            <a:r>
              <a:rPr lang="en-US" altLang="en-US" dirty="0">
                <a:solidFill>
                  <a:schemeClr val="tx1"/>
                </a:solidFill>
              </a:rPr>
              <a:t>)  of the row(s) or column(s).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69875" y="1257300"/>
          <a:ext cx="4360863" cy="2324104"/>
        </p:xfrm>
        <a:graphic>
          <a:graphicData uri="http://schemas.openxmlformats.org/drawingml/2006/table">
            <a:tbl>
              <a:tblPr/>
              <a:tblGrid>
                <a:gridCol w="2468563"/>
                <a:gridCol w="728662"/>
                <a:gridCol w="581025"/>
                <a:gridCol w="582613"/>
              </a:tblGrid>
              <a:tr h="2905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Young adults by gender and chance of getting rich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Female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Almost no chance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Some chance, but probably 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712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A 50-50 chance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696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720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1416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A good chance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663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758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1421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Almost certain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1083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2367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2459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4826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54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Analyzing Categorical Data</a:t>
            </a:r>
          </a:p>
        </p:txBody>
      </p:sp>
      <p:sp>
        <p:nvSpPr>
          <p:cNvPr id="68655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663951" y="-2452688"/>
            <a:ext cx="1289050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Two-Way Tables and Conditional Distributions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8656" name="TextBox 7"/>
          <p:cNvSpPr txBox="1">
            <a:spLocks noChangeArrowheads="1"/>
          </p:cNvSpPr>
          <p:nvPr/>
        </p:nvSpPr>
        <p:spPr bwMode="auto">
          <a:xfrm>
            <a:off x="4770438" y="1347788"/>
            <a:ext cx="3225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Rockwell" panose="02060603020205020403" pitchFamily="18" charset="0"/>
              </a:rPr>
              <a:t>Calculate the conditional distribution of opinion among males.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Rockwell" panose="02060603020205020403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69875" y="1257300"/>
          <a:ext cx="4360863" cy="2324104"/>
        </p:xfrm>
        <a:graphic>
          <a:graphicData uri="http://schemas.openxmlformats.org/drawingml/2006/table">
            <a:tbl>
              <a:tblPr/>
              <a:tblGrid>
                <a:gridCol w="2468563"/>
                <a:gridCol w="728662"/>
                <a:gridCol w="581025"/>
                <a:gridCol w="582613"/>
              </a:tblGrid>
              <a:tr h="2905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Young adults by gender and chance of getting rich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Female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Almost no chance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Some chance, but probably 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712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A 50-50 chance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696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720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1416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A good chance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663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758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1421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Almost certain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1083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2367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2459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4826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678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Analyzing Categorical Data</a:t>
            </a:r>
          </a:p>
        </p:txBody>
      </p:sp>
      <p:sp>
        <p:nvSpPr>
          <p:cNvPr id="69679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663951" y="-2452688"/>
            <a:ext cx="1289050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Two-Way Tables and Conditional Distributions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9680" name="TextBox 7"/>
          <p:cNvSpPr txBox="1">
            <a:spLocks noChangeArrowheads="1"/>
          </p:cNvSpPr>
          <p:nvPr/>
        </p:nvSpPr>
        <p:spPr bwMode="auto">
          <a:xfrm>
            <a:off x="4770438" y="1347788"/>
            <a:ext cx="3225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Rockwell" panose="02060603020205020403" pitchFamily="18" charset="0"/>
              </a:rPr>
              <a:t>Calculate the conditional distribution of opinion among females.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Rockwell" panose="02060603020205020403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69875" y="1257300"/>
          <a:ext cx="4360863" cy="2324104"/>
        </p:xfrm>
        <a:graphic>
          <a:graphicData uri="http://schemas.openxmlformats.org/drawingml/2006/table">
            <a:tbl>
              <a:tblPr/>
              <a:tblGrid>
                <a:gridCol w="2468563"/>
                <a:gridCol w="728662"/>
                <a:gridCol w="581025"/>
                <a:gridCol w="582613"/>
              </a:tblGrid>
              <a:tr h="2905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Young adults by gender and chance of getting rich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Female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Almost no chance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Some chance, but probably 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712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A 50-50 chance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696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720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1416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A good chance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663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758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1421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Almost certain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1083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2367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2459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4826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702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Analyzing Categorical Data</a:t>
            </a:r>
          </a:p>
        </p:txBody>
      </p:sp>
      <p:sp>
        <p:nvSpPr>
          <p:cNvPr id="7070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663951" y="-2452688"/>
            <a:ext cx="1289050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Two-Way Tables and Conditional Distributions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0704" name="TextBox 7"/>
          <p:cNvSpPr txBox="1">
            <a:spLocks noChangeArrowheads="1"/>
          </p:cNvSpPr>
          <p:nvPr/>
        </p:nvSpPr>
        <p:spPr bwMode="auto">
          <a:xfrm>
            <a:off x="4770438" y="1347788"/>
            <a:ext cx="32258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Rockwell" panose="02060603020205020403" pitchFamily="18" charset="0"/>
              </a:rPr>
              <a:t>- Calculate the conditional distribution of genders among the opinion “a 50-50 chance”.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Rockwell" panose="02060603020205020403" pitchFamily="18" charset="0"/>
              </a:rPr>
              <a:t>- Calculate the conditional distribution of genders among the opinion “some chance but probability not”.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solidFill>
                <a:schemeClr val="tx1"/>
              </a:solidFill>
              <a:latin typeface="Rockwell" panose="02060603020205020403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slideplayer.com/26/8731065/slides/slide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398018"/>
            <a:ext cx="8398930" cy="472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Section 1.1</a:t>
            </a:r>
            <a:br>
              <a:rPr lang="en-US" altLang="en-US" sz="32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</a:br>
            <a:r>
              <a:rPr lang="en-US" altLang="en-US" sz="32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Analyzing Categorical Data</a:t>
            </a:r>
            <a:endParaRPr lang="en-US" altLang="en-US" sz="3200" b="1" smtClean="0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96888" y="2447925"/>
            <a:ext cx="8402637" cy="42529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2400"/>
              </a:spcAft>
              <a:buFont typeface="Wingdings" panose="05000000000000000000" pitchFamily="2" charset="2"/>
              <a:buNone/>
            </a:pPr>
            <a:r>
              <a:rPr lang="en-US" altLang="en-US" sz="19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In this section, we learned that…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19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The distribution of a categorical variable lists the categories and gives the count or percent of individuals that fall into each category.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19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Pie charts</a:t>
            </a:r>
            <a:r>
              <a:rPr lang="en-US" altLang="en-US" sz="19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and </a:t>
            </a:r>
            <a:r>
              <a:rPr lang="en-US" altLang="en-US" sz="19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bar graphs</a:t>
            </a:r>
            <a:r>
              <a:rPr lang="en-US" altLang="en-US" sz="19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display the distribution of a categorical variable.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19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 sz="19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two-way table</a:t>
            </a:r>
            <a:r>
              <a:rPr lang="en-US" altLang="en-US" sz="19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of counts organizes data about two categorical variables.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19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The row-totals and column-totals in a two-way table give the </a:t>
            </a:r>
            <a:r>
              <a:rPr lang="en-US" altLang="en-US" sz="19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marginal distributions</a:t>
            </a:r>
            <a:r>
              <a:rPr lang="en-US" altLang="en-US" sz="19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of the two individual variables.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19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There are two sets of </a:t>
            </a:r>
            <a:r>
              <a:rPr lang="en-US" altLang="en-US" sz="19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conditional distributions</a:t>
            </a:r>
            <a:r>
              <a:rPr lang="en-US" altLang="en-US" sz="19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for a two-way table.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endParaRPr lang="en-US" altLang="en-US" sz="19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96888" y="2070100"/>
            <a:ext cx="7683500" cy="32385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Font typeface="Wingdings" pitchFamily="-111" charset="2"/>
              <a:buNone/>
              <a:defRPr/>
            </a:pPr>
            <a:r>
              <a:rPr lang="en-US" sz="2000" b="1" smtClean="0">
                <a:ea typeface="ＭＳ Ｐゴシック" pitchFamily="-111" charset="-128"/>
              </a:rPr>
              <a:t>Summary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Advantage">
  <a:themeElements>
    <a:clrScheme name="Custom 6">
      <a:dk1>
        <a:sysClr val="windowText" lastClr="000000"/>
      </a:dk1>
      <a:lt1>
        <a:sysClr val="window" lastClr="FFFFFF"/>
      </a:lt1>
      <a:dk2>
        <a:srgbClr val="1B2F7C"/>
      </a:dk2>
      <a:lt2>
        <a:srgbClr val="FAEDB8"/>
      </a:lt2>
      <a:accent1>
        <a:srgbClr val="A2E3DF"/>
      </a:accent1>
      <a:accent2>
        <a:srgbClr val="D7E9C9"/>
      </a:accent2>
      <a:accent3>
        <a:srgbClr val="E81F30"/>
      </a:accent3>
      <a:accent4>
        <a:srgbClr val="ED5A3A"/>
      </a:accent4>
      <a:accent5>
        <a:srgbClr val="F7901E"/>
      </a:accent5>
      <a:accent6>
        <a:srgbClr val="23B0A9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RespondQuestionMaster">
  <a:themeElements>
    <a:clrScheme name="Custom 6">
      <a:dk1>
        <a:sysClr val="windowText" lastClr="000000"/>
      </a:dk1>
      <a:lt1>
        <a:sysClr val="window" lastClr="FFFFFF"/>
      </a:lt1>
      <a:dk2>
        <a:srgbClr val="1B2F7C"/>
      </a:dk2>
      <a:lt2>
        <a:srgbClr val="FAEDB8"/>
      </a:lt2>
      <a:accent1>
        <a:srgbClr val="A2E3DF"/>
      </a:accent1>
      <a:accent2>
        <a:srgbClr val="D7E9C9"/>
      </a:accent2>
      <a:accent3>
        <a:srgbClr val="E81F30"/>
      </a:accent3>
      <a:accent4>
        <a:srgbClr val="ED5A3A"/>
      </a:accent4>
      <a:accent5>
        <a:srgbClr val="F7901E"/>
      </a:accent5>
      <a:accent6>
        <a:srgbClr val="23B0A9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RespondGraphMaster">
  <a:themeElements>
    <a:clrScheme name="Custom 6">
      <a:dk1>
        <a:sysClr val="windowText" lastClr="000000"/>
      </a:dk1>
      <a:lt1>
        <a:sysClr val="window" lastClr="FFFFFF"/>
      </a:lt1>
      <a:dk2>
        <a:srgbClr val="1B2F7C"/>
      </a:dk2>
      <a:lt2>
        <a:srgbClr val="FAEDB8"/>
      </a:lt2>
      <a:accent1>
        <a:srgbClr val="A2E3DF"/>
      </a:accent1>
      <a:accent2>
        <a:srgbClr val="D7E9C9"/>
      </a:accent2>
      <a:accent3>
        <a:srgbClr val="E81F30"/>
      </a:accent3>
      <a:accent4>
        <a:srgbClr val="ED5A3A"/>
      </a:accent4>
      <a:accent5>
        <a:srgbClr val="F7901E"/>
      </a:accent5>
      <a:accent6>
        <a:srgbClr val="23B0A9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2710</TotalTime>
  <Words>437</Words>
  <Application>Microsoft Office PowerPoint</Application>
  <PresentationFormat>On-screen Show (4:3)</PresentationFormat>
  <Paragraphs>123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Arial Narrow</vt:lpstr>
      <vt:lpstr>Calibri</vt:lpstr>
      <vt:lpstr>Rockwell</vt:lpstr>
      <vt:lpstr>Wingdings</vt:lpstr>
      <vt:lpstr>Advantage</vt:lpstr>
      <vt:lpstr>iRespondQuestionMaster</vt:lpstr>
      <vt:lpstr>iRespondGraphMaster</vt:lpstr>
      <vt:lpstr>Warmup</vt:lpstr>
      <vt:lpstr>Warmup (Pt. 2) </vt:lpstr>
      <vt:lpstr>Analyzing Categorical Data</vt:lpstr>
      <vt:lpstr>Analyzing Categorical Data</vt:lpstr>
      <vt:lpstr>Analyzing Categorical Data</vt:lpstr>
      <vt:lpstr>Analyzing Categorical Data</vt:lpstr>
      <vt:lpstr>PowerPoint Presentation</vt:lpstr>
      <vt:lpstr>Section 1.1 Analyzing Categorical Data</vt:lpstr>
    </vt:vector>
  </TitlesOfParts>
  <Company>Lakeville Area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Hinding</dc:creator>
  <cp:lastModifiedBy>Bruce Nicol</cp:lastModifiedBy>
  <cp:revision>90</cp:revision>
  <dcterms:created xsi:type="dcterms:W3CDTF">2010-09-16T14:23:29Z</dcterms:created>
  <dcterms:modified xsi:type="dcterms:W3CDTF">2016-08-03T17:49:53Z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