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1"/>
    <p:sldMasterId id="2147483663" r:id="rId2"/>
    <p:sldMasterId id="2147483664" r:id="rId3"/>
  </p:sldMasterIdLst>
  <p:notesMasterIdLst>
    <p:notesMasterId r:id="rId26"/>
  </p:notesMasterIdLst>
  <p:handoutMasterIdLst>
    <p:handoutMasterId r:id="rId27"/>
  </p:handoutMasterIdLst>
  <p:sldIdLst>
    <p:sldId id="474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89" r:id="rId13"/>
    <p:sldId id="371" r:id="rId14"/>
    <p:sldId id="373" r:id="rId15"/>
    <p:sldId id="374" r:id="rId16"/>
    <p:sldId id="375" r:id="rId17"/>
    <p:sldId id="376" r:id="rId18"/>
    <p:sldId id="377" r:id="rId19"/>
    <p:sldId id="386" r:id="rId20"/>
    <p:sldId id="378" r:id="rId21"/>
    <p:sldId id="379" r:id="rId22"/>
    <p:sldId id="488" r:id="rId23"/>
    <p:sldId id="380" r:id="rId24"/>
    <p:sldId id="381" r:id="rId25"/>
  </p:sldIdLst>
  <p:sldSz cx="9144000" cy="6858000" type="screen4x3"/>
  <p:notesSz cx="7010400" cy="9236075"/>
  <p:embeddedFontLst>
    <p:embeddedFont>
      <p:font typeface="Arial Black" panose="020B0A04020102020204" pitchFamily="34" charset="0"/>
      <p:bold r:id="rId28"/>
    </p:embeddedFont>
    <p:embeddedFont>
      <p:font typeface="Wingdings 2" panose="05020102010507070707" pitchFamily="18" charset="2"/>
      <p:regular r:id="rId29"/>
    </p:embeddedFont>
    <p:embeddedFont>
      <p:font typeface="Arial Narrow" panose="020B0606020202030204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ts val="60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79"/>
    <a:srgbClr val="CC6600"/>
    <a:srgbClr val="ECB928"/>
    <a:srgbClr val="F8F8F8"/>
    <a:srgbClr val="9FBB48"/>
    <a:srgbClr val="A5CB2A"/>
    <a:srgbClr val="A5CB1B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784" autoAdjust="0"/>
    <p:restoredTop sz="99144" autoAdjust="0"/>
  </p:normalViewPr>
  <p:slideViewPr>
    <p:cSldViewPr>
      <p:cViewPr varScale="1">
        <p:scale>
          <a:sx n="86" d="100"/>
          <a:sy n="86" d="100"/>
        </p:scale>
        <p:origin x="979" y="48"/>
      </p:cViewPr>
      <p:guideLst>
        <p:guide orient="horz" pos="1536"/>
        <p:guide pos="288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5.fntdata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font" Target="fonts/font1.fntdata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53FFB479-3E41-4596-B0CE-01DA65F72C8E}" type="datetime1">
              <a:rPr lang="en-US" altLang="en-US"/>
              <a:pPr/>
              <a:t>1/27/2017</a:t>
            </a:fld>
            <a:endParaRPr lang="en-US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250B5FF9-C813-4D30-AFEE-B38BA90F2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29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F408BBDC-0F39-44DB-8EC2-5B01FB5B054A}" type="datetime1">
              <a:rPr lang="en-US" altLang="en-US"/>
              <a:pPr/>
              <a:t>1/27/2017</a:t>
            </a:fld>
            <a:endParaRPr lang="en-US" alt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3E0CA5FF-0429-4BCE-836F-C31C2A553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517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Banking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7C7BF9-9232-4E59-AE2B-9D44A13B34F7}" type="datetime1">
              <a:rPr lang="en-US" altLang="en-US"/>
              <a:pPr/>
              <a:t>1/27/2017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Chapter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A288-0A18-4272-B97B-2C0FA2DE038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93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B05800"/>
                </a:solidFill>
              </a:rPr>
              <a:t> </a:t>
            </a:r>
            <a:r>
              <a:rPr lang="en-US" altLang="en-US" sz="1400">
                <a:solidFill>
                  <a:srgbClr val="107DBC"/>
                </a:solidFill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107DBC"/>
                </a:solidFill>
              </a:rPr>
              <a:t>© Cengage/South-Western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287588"/>
            <a:ext cx="2011363" cy="4570412"/>
          </a:xfrm>
          <a:prstGeom prst="rect">
            <a:avLst/>
          </a:prstGeom>
          <a:solidFill>
            <a:srgbClr val="E4D5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514600"/>
          </a:xfrm>
          <a:prstGeom prst="rect">
            <a:avLst/>
          </a:prstGeom>
          <a:gradFill rotWithShape="1">
            <a:gsLst>
              <a:gs pos="0">
                <a:srgbClr val="3C518C"/>
              </a:gs>
              <a:gs pos="100000">
                <a:srgbClr val="9FBB48">
                  <a:alpha val="83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5000" y="92075"/>
            <a:ext cx="6399213" cy="242252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rgbClr val="F8F8F8"/>
                </a:solidFill>
                <a:effectLst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542213" cy="3382963"/>
          </a:xfrm>
        </p:spPr>
        <p:txBody>
          <a:bodyPr/>
          <a:lstStyle>
            <a:lvl1pPr marL="914400" indent="-914400">
              <a:buSzPct val="125000"/>
              <a:defRPr b="1">
                <a:solidFill>
                  <a:srgbClr val="F8F8F8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F201A96-5B5D-4040-B8F7-8A1A454C0CB9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81954" name="Rectangle 34"/>
          <p:cNvSpPr>
            <a:spLocks noChangeArrowheads="1"/>
          </p:cNvSpPr>
          <p:nvPr userDrawn="1"/>
        </p:nvSpPr>
        <p:spPr bwMode="auto">
          <a:xfrm>
            <a:off x="0" y="0"/>
            <a:ext cx="1981200" cy="2514600"/>
          </a:xfrm>
          <a:prstGeom prst="rect">
            <a:avLst/>
          </a:prstGeom>
          <a:solidFill>
            <a:srgbClr val="3C518C"/>
          </a:solidFill>
          <a:ln w="9525">
            <a:solidFill>
              <a:srgbClr val="3C51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98E8722-FB13-48B8-82D8-1920EF7806E9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56764"/>
      </p:ext>
    </p:extLst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133600" cy="5713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248400" cy="57134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9F1E851D-655F-4098-9C2E-884EE2F3E8F4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25864"/>
      </p:ext>
    </p:extLst>
  </p:cSld>
  <p:clrMapOvr>
    <a:masterClrMapping/>
  </p:clrMapOvr>
  <p:transition spd="med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938885F-81D9-4337-8A15-EC01DA52AFE9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98732"/>
      </p:ext>
    </p:extLst>
  </p:cSld>
  <p:clrMapOvr>
    <a:masterClrMapping/>
  </p:clrMapOvr>
  <p:transition spd="med"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00200"/>
            <a:ext cx="3810000" cy="2208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0813"/>
            <a:ext cx="381000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5232649F-F39A-4CC0-B2D9-8212A155EDE6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25980"/>
      </p:ext>
    </p:extLst>
  </p:cSld>
  <p:clrMapOvr>
    <a:masterClrMapping/>
  </p:clrMapOvr>
  <p:transition spd="med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457200"/>
            <a:ext cx="8534400" cy="5713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939716C6-576B-44E5-8635-AC4491F41983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82260"/>
      </p:ext>
    </p:extLst>
  </p:cSld>
  <p:clrMapOvr>
    <a:masterClrMapping/>
  </p:clrMapOvr>
  <p:transition spd="med"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3643-EE23-4773-AA69-8242E1BCF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666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4047-64AD-46A0-8E95-ACE60DF97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B957-B400-47E1-9B5C-7CA52A28F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265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F541-8718-4781-9A8E-BB92003FD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95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426E6-1C65-44D4-A6E6-F9A2C02CF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7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472AD12-849C-4548-92FD-B36846F65BB4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44048"/>
      </p:ext>
    </p:extLst>
  </p:cSld>
  <p:clrMapOvr>
    <a:masterClrMapping/>
  </p:clrMapOvr>
  <p:transition spd="med">
    <p:cover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86ABA-F459-4055-90DA-1EDBC45CE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272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6E29E-D110-4E64-8C60-A470DF317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979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D289-400C-420B-A69E-A83544A88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625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CD2B-A448-4A38-83CC-EAE0E144F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102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6EE00-FC08-4EF1-BD33-44511BDEE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14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2246-317A-47FB-9908-FB46211DF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722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4046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361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4692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21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3CE4254-E4EE-44BB-9F3D-B97D915E2B29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24209"/>
      </p:ext>
    </p:extLst>
  </p:cSld>
  <p:clrMapOvr>
    <a:masterClrMapping/>
  </p:clrMapOvr>
  <p:transition spd="med">
    <p:cover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311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298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06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592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113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92393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29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CABF1D8-FCC4-41A8-B1D5-318C853B9D16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81763"/>
      </p:ext>
    </p:extLst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6F3211-EB65-4FCE-97B3-6FC33730BF84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9516"/>
      </p:ext>
    </p:extLst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5FCC3CDD-C4D4-4D16-B97D-83E7E80BC31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78866"/>
      </p:ext>
    </p:extLst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81732FE2-0BA6-496A-81E0-0D5FA7D825A0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51276"/>
      </p:ext>
    </p:extLst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4716279-0E7A-4154-99D9-74820FCF2AD6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46500"/>
      </p:ext>
    </p:extLst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E688F5C5-CE1A-406E-A95D-3728B7A90D2B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55918"/>
      </p:ext>
    </p:extLst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 rot="10800000">
            <a:off x="0" y="0"/>
            <a:ext cx="1066800" cy="6553200"/>
          </a:xfrm>
          <a:prstGeom prst="rect">
            <a:avLst/>
          </a:prstGeom>
          <a:gradFill rotWithShape="1">
            <a:gsLst>
              <a:gs pos="0">
                <a:srgbClr val="E4D50E"/>
              </a:gs>
              <a:gs pos="100000">
                <a:srgbClr val="9FBB4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6477000" cy="838200"/>
          </a:xfrm>
          <a:prstGeom prst="rect">
            <a:avLst/>
          </a:prstGeom>
          <a:solidFill>
            <a:srgbClr val="3C518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772400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4114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3200" y="4800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B05800"/>
                </a:solidFill>
              </a:rPr>
              <a:t>  </a:t>
            </a:r>
            <a:r>
              <a:rPr lang="en-US" altLang="en-US" sz="1400">
                <a:solidFill>
                  <a:srgbClr val="107DBC"/>
                </a:solidFill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>
                <a:solidFill>
                  <a:srgbClr val="107DBC"/>
                </a:solidFill>
              </a:rPr>
              <a:t>© Cengage Learning/South-Western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2011363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>
                <a:solidFill>
                  <a:srgbClr val="FFCC00"/>
                </a:solidFill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F32239E-DCA7-4B61-ADB9-3532A35B13CE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97" r:id="rId12"/>
    <p:sldLayoutId id="2147483698" r:id="rId13"/>
    <p:sldLayoutId id="2147483699" r:id="rId14"/>
  </p:sldLayoutIdLst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ts val="600"/>
        </a:spcBef>
        <a:spcAft>
          <a:spcPct val="0"/>
        </a:spcAft>
        <a:defRPr sz="3200" b="1" kern="1200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fld id="{5AA22276-A8E0-4688-8B13-9AFB7C3342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Oval 7"/>
          <p:cNvSpPr>
            <a:spLocks noChangeArrowheads="1"/>
          </p:cNvSpPr>
          <p:nvPr userDrawn="1"/>
        </p:nvSpPr>
        <p:spPr bwMode="auto">
          <a:xfrm>
            <a:off x="228600" y="2438400"/>
            <a:ext cx="4038600" cy="1143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OBJECTIVES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1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Get an </a:t>
            </a:r>
            <a:r>
              <a:rPr lang="en-US" altLang="en-US" dirty="0" err="1" smtClean="0"/>
              <a:t>iRespond</a:t>
            </a:r>
            <a:r>
              <a:rPr lang="en-US" altLang="en-US" dirty="0" smtClean="0"/>
              <a:t> remote and calculator</a:t>
            </a:r>
            <a:endParaRPr lang="en-US" alt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You will providing the interest rate per compounding period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For example:  8% compounded quarterly, you would divide 8% by 4 to get 2% per quarter</a:t>
            </a:r>
            <a:endParaRPr lang="en-US" alt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b="1" dirty="0" smtClean="0"/>
              <a:t>You will have 30 seconds for each question!!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 smtClean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5400" b="1" u="sng" dirty="0" smtClean="0"/>
              <a:t>Drill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  <p:pic>
        <p:nvPicPr>
          <p:cNvPr id="482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342900" y="533400"/>
            <a:ext cx="666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10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If you deposit $500 in an account earning 8% interest, compounded quarterly, what is the balance after 6 months?</a:t>
            </a:r>
          </a:p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The beginning balance in Omari’s account on Aug 15</a:t>
            </a:r>
            <a:r>
              <a:rPr lang="en-US" altLang="en-US" baseline="30000" dirty="0"/>
              <a:t>th</a:t>
            </a:r>
            <a:r>
              <a:rPr lang="en-US" altLang="en-US" dirty="0"/>
              <a:t> was $482.71.  The account earns 4% interest, compounded daily.  On Aug 15</a:t>
            </a:r>
            <a:r>
              <a:rPr lang="en-US" altLang="en-US" baseline="30000" dirty="0"/>
              <a:t>th</a:t>
            </a:r>
            <a:r>
              <a:rPr lang="en-US" altLang="en-US" dirty="0"/>
              <a:t>, he withdrew $70.  On August 16</a:t>
            </a:r>
            <a:r>
              <a:rPr lang="en-US" altLang="en-US" baseline="30000" dirty="0"/>
              <a:t>th</a:t>
            </a:r>
            <a:r>
              <a:rPr lang="en-US" altLang="en-US" dirty="0"/>
              <a:t>, he deposited a paycheck for $247.20.  What was his ending balance on August 16</a:t>
            </a:r>
            <a:r>
              <a:rPr lang="en-US" altLang="en-US" baseline="30000" dirty="0"/>
              <a:t>th</a:t>
            </a:r>
            <a:r>
              <a:rPr lang="en-US" altLang="en-US" dirty="0"/>
              <a:t>?</a:t>
            </a: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 u="sng" dirty="0"/>
              <a:t>WARMUP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  <p:pic>
        <p:nvPicPr>
          <p:cNvPr id="482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08947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B59A9A7-459B-4E3E-8B15-899DD52D39C3}" type="slidenum">
              <a:rPr lang="en-US" altLang="en-US">
                <a:solidFill>
                  <a:srgbClr val="107DBC"/>
                </a:solidFill>
              </a:rPr>
              <a:pPr/>
              <a:t>11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92075"/>
            <a:ext cx="6094413" cy="2057400"/>
          </a:xfrm>
        </p:spPr>
        <p:txBody>
          <a:bodyPr/>
          <a:lstStyle/>
          <a:p>
            <a:r>
              <a:rPr lang="en-US" altLang="en-US" sz="3200">
                <a:solidFill>
                  <a:srgbClr val="F7FAFB"/>
                </a:solidFill>
              </a:rPr>
              <a:t>3-5</a:t>
            </a: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4000"/>
              <a:t>COMPOUND INTEREST FORMULA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6934200" cy="3382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0" dirty="0">
                <a:solidFill>
                  <a:schemeClr val="accent2"/>
                </a:solidFill>
              </a:rPr>
              <a:t>	</a:t>
            </a:r>
            <a:r>
              <a:rPr lang="en-US" altLang="en-US" dirty="0">
                <a:solidFill>
                  <a:srgbClr val="107DBC"/>
                </a:solidFill>
              </a:rPr>
              <a:t>Make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chemeClr val="tx1"/>
                </a:solidFill>
              </a:rPr>
              <a:t>computations using the compound interest formula.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228600" y="2133600"/>
            <a:ext cx="3962400" cy="762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3600">
                <a:solidFill>
                  <a:srgbClr val="F8F8F8"/>
                </a:solidFill>
                <a:latin typeface="Arial Black" panose="020B0A04020102020204" pitchFamily="34" charset="0"/>
              </a:rPr>
              <a:t>OBJECTIVES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0556CA5D-C136-4561-B253-DB9B27CE6CFC}" type="slidenum">
              <a:rPr lang="en-US" altLang="en-US">
                <a:solidFill>
                  <a:srgbClr val="107DBC"/>
                </a:solidFill>
              </a:rPr>
              <a:pPr/>
              <a:t>12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Compound Interest Formula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1600200"/>
            <a:ext cx="7634689" cy="320040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1E240B0-D9E9-484F-AB6C-DF5DB070D88C}" type="slidenum">
              <a:rPr lang="en-US" altLang="en-US">
                <a:solidFill>
                  <a:srgbClr val="107DBC"/>
                </a:solidFill>
              </a:rPr>
              <a:pPr/>
              <a:t>13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1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570413"/>
          </a:xfrm>
        </p:spPr>
        <p:txBody>
          <a:bodyPr/>
          <a:lstStyle/>
          <a:p>
            <a:pPr indent="-2857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  <a:r>
              <a:rPr lang="en-US" altLang="en-US" sz="2800" dirty="0"/>
              <a:t>Jose opens a savings account with $2,000 dollars that pays 5% interest, compounded quarterly. What will his ending balance be after one year?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604E493-7540-4190-94C6-C3A7D2789C33}" type="slidenum">
              <a:rPr lang="en-US" altLang="en-US">
                <a:solidFill>
                  <a:srgbClr val="107DBC"/>
                </a:solidFill>
              </a:rPr>
              <a:pPr/>
              <a:t>14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Rico deposits $800 at 3.87% interest, compounded quarterly. What is his ending balance after one year? Round to the nearest cent.</a:t>
            </a: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/>
              <a:t>CHECK </a:t>
            </a:r>
            <a:r>
              <a:rPr lang="en-US" alt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64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9E931B11-DF82-40E7-AB08-81249F690F9F}" type="slidenum">
              <a:rPr lang="en-US" altLang="en-US">
                <a:solidFill>
                  <a:srgbClr val="107DBC"/>
                </a:solidFill>
              </a:rPr>
              <a:pPr/>
              <a:t>15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2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570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</a:t>
            </a:r>
            <a:r>
              <a:rPr lang="en-US" altLang="en-US" sz="2800" dirty="0"/>
              <a:t>  If you deposit </a:t>
            </a:r>
            <a:r>
              <a:rPr lang="en-US" altLang="en-US" sz="2800" i="1" dirty="0"/>
              <a:t>$2,000</a:t>
            </a:r>
            <a:r>
              <a:rPr lang="en-US" altLang="en-US" sz="2800" dirty="0"/>
              <a:t> dollars for one year at 5% compounded daily, find the ending balance.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9840D55-08CB-4991-906D-3A9026AAF204}" type="slidenum">
              <a:rPr lang="en-US" altLang="en-US">
                <a:solidFill>
                  <a:srgbClr val="107DBC"/>
                </a:solidFill>
              </a:rPr>
              <a:pPr/>
              <a:t>16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Nancy deposits $1,200 into an account that pays 3% interest, compounded monthly. What is her ending balance after one year? Round to the nearest cent.</a:t>
            </a: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/>
              <a:t>CHECK </a:t>
            </a:r>
            <a:r>
              <a:rPr lang="en-US" alt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665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8E6B91AC-5AD1-413A-BA16-6A6B087A23C7}" type="slidenum">
              <a:rPr lang="en-US" altLang="en-US">
                <a:solidFill>
                  <a:srgbClr val="107DBC"/>
                </a:solidFill>
              </a:rPr>
              <a:pPr/>
              <a:t>17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96963"/>
            <a:ext cx="74676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Nancy receives two offers in the mail from other banks. One is an account that pays 2.78% compounded daily. The other account pays 3.25% compounded quarterly. Would either of these accounts provide Nancy with a better return than her current account? If so, which account?</a:t>
            </a:r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457200" y="3048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/>
              <a:t> </a:t>
            </a:r>
            <a:r>
              <a:rPr lang="en-US" altLang="en-US" b="1"/>
              <a:t>EXTEND </a:t>
            </a:r>
            <a:r>
              <a:rPr lang="en-US" altLang="en-US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758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9DC8052F-93DA-4071-97E6-5C382D6C21A9}" type="slidenum">
              <a:rPr lang="en-US" altLang="en-US">
                <a:solidFill>
                  <a:srgbClr val="107DBC"/>
                </a:solidFill>
              </a:rPr>
              <a:pPr/>
              <a:t>18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3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2188"/>
            <a:ext cx="7772400" cy="4570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 sz="2800"/>
              <a:t>  Marie deposits $1,650 for three years at 3% interest, compounded daily. What is her ending balance?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CD2BA06-0D14-4128-B45F-192E3BC6DC75}" type="slidenum">
              <a:rPr lang="en-US" altLang="en-US">
                <a:solidFill>
                  <a:srgbClr val="107DBC"/>
                </a:solidFill>
              </a:rPr>
              <a:pPr/>
              <a:t>19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Kate deposits $2,350 in an account that earns interest at a rate of 3.1%, compounded monthly. What is her ending balance after five years? Round to the nearest cent.</a:t>
            </a:r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/>
              <a:t>CHECK </a:t>
            </a:r>
            <a:r>
              <a:rPr lang="en-US" alt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2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7% compounded annually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7%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3.5%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1.75%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.07%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#1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85487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0556CA5D-C136-4561-B253-DB9B27CE6CFC}" type="slidenum">
              <a:rPr lang="en-US" altLang="en-US">
                <a:solidFill>
                  <a:srgbClr val="107DBC"/>
                </a:solidFill>
              </a:rPr>
              <a:pPr/>
              <a:t>20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Annual Percentage Yield (APY)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895600"/>
            <a:ext cx="7315200" cy="31448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1666523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spcBef>
                <a:spcPct val="20000"/>
              </a:spcBef>
              <a:buClr>
                <a:srgbClr val="3C518C"/>
              </a:buClr>
              <a:buSzPct val="125000"/>
            </a:pPr>
            <a:r>
              <a:rPr lang="en-US" altLang="en-US" b="1" dirty="0">
                <a:solidFill>
                  <a:srgbClr val="000000"/>
                </a:solidFill>
                <a:latin typeface="Arial Narrow"/>
              </a:rPr>
              <a:t>APY – equivalent annual interest rate after compounding</a:t>
            </a:r>
          </a:p>
        </p:txBody>
      </p:sp>
    </p:spTree>
    <p:extLst>
      <p:ext uri="{BB962C8B-B14F-4D97-AF65-F5344CB8AC3E}">
        <p14:creationId xmlns:p14="http://schemas.microsoft.com/office/powerpoint/2010/main" val="408079846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BACB1AF-CE4D-4FA4-B82A-AFF1D6F4939D}" type="slidenum">
              <a:rPr lang="en-US" altLang="en-US">
                <a:solidFill>
                  <a:srgbClr val="107DBC"/>
                </a:solidFill>
              </a:rPr>
              <a:pPr/>
              <a:t>21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800"/>
              <a:t>EXAMPLE 4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2188"/>
            <a:ext cx="7772400" cy="4570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sz="2800"/>
              <a:t> Sharon deposits $8,000 in a one year CD at 3.2% interest, compounded daily. What is Sharon’s annual percentage yield (APY) to the nearest hundredth of a percent?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44A433A-26DE-497C-8474-04A8ACBD5611}" type="slidenum">
              <a:rPr lang="en-US" altLang="en-US">
                <a:solidFill>
                  <a:srgbClr val="107DBC"/>
                </a:solidFill>
              </a:rPr>
              <a:pPr/>
              <a:t>22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Barbara deposits $3,000 in a one year CD at 4.1% interest, compounded daily. What is the APY to the nearest hundredth of a percent?</a:t>
            </a:r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3000" b="1"/>
              <a:t>CHECK </a:t>
            </a:r>
            <a:r>
              <a:rPr lang="en-US" alt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706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3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10% compounded semi-annually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10%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5%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.1%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#2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32836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4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6% compounded quarterly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6%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3%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1.5%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.5%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#3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85507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5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8% compounded monthly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8%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4%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2%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.67%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#4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77291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6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4% compounded daily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4%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2%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.01%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#5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11905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7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12% compounded quarterly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12%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6%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3%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#6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62171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8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3% compounded monthly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3%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36%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.25%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#7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87717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F3BE45-DC04-48D8-ABB5-DFA3DB79469B}" type="slidenum">
              <a:rPr lang="en-US" altLang="en-US">
                <a:solidFill>
                  <a:srgbClr val="107DBC"/>
                </a:solidFill>
              </a:rPr>
              <a:pPr/>
              <a:t>9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9% compounded semi-annually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9%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4.5%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1%</a:t>
            </a:r>
          </a:p>
          <a:p>
            <a:pPr marL="514350" indent="-514350">
              <a:lnSpc>
                <a:spcPct val="90000"/>
              </a:lnSpc>
              <a:buAutoNum type="alphaUcParenR"/>
            </a:pPr>
            <a:r>
              <a:rPr lang="en-US" altLang="en-US" dirty="0" smtClean="0"/>
              <a:t>.75%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400" b="1" u="sng" dirty="0" smtClean="0"/>
              <a:t>#8</a:t>
            </a:r>
            <a:endParaRPr lang="en-US" altLang="en-US" sz="3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77223"/>
      </p:ext>
    </p:extLst>
  </p:cSld>
  <p:clrMapOvr>
    <a:masterClrMapping/>
  </p:clrMapOvr>
  <p:transition spd="med" advTm="60000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2-04-20">
  <a:themeElements>
    <a:clrScheme name="2002-04-20 8">
      <a:dk1>
        <a:srgbClr val="000000"/>
      </a:dk1>
      <a:lt1>
        <a:srgbClr val="E0EDF0"/>
      </a:lt1>
      <a:dk2>
        <a:srgbClr val="003366"/>
      </a:dk2>
      <a:lt2>
        <a:srgbClr val="808080"/>
      </a:lt2>
      <a:accent1>
        <a:srgbClr val="FFCC00"/>
      </a:accent1>
      <a:accent2>
        <a:srgbClr val="FF0000"/>
      </a:accent2>
      <a:accent3>
        <a:srgbClr val="EDF4F6"/>
      </a:accent3>
      <a:accent4>
        <a:srgbClr val="000000"/>
      </a:accent4>
      <a:accent5>
        <a:srgbClr val="FFE2AA"/>
      </a:accent5>
      <a:accent6>
        <a:srgbClr val="E70000"/>
      </a:accent6>
      <a:hlink>
        <a:srgbClr val="0066CC"/>
      </a:hlink>
      <a:folHlink>
        <a:srgbClr val="008000"/>
      </a:folHlink>
    </a:clrScheme>
    <a:fontScheme name="2002-04-20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2002-04-2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-04-2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8">
        <a:dk1>
          <a:srgbClr val="000000"/>
        </a:dk1>
        <a:lt1>
          <a:srgbClr val="E0EDF0"/>
        </a:lt1>
        <a:dk2>
          <a:srgbClr val="003366"/>
        </a:dk2>
        <a:lt2>
          <a:srgbClr val="808080"/>
        </a:lt2>
        <a:accent1>
          <a:srgbClr val="FFCC00"/>
        </a:accent1>
        <a:accent2>
          <a:srgbClr val="FF0000"/>
        </a:accent2>
        <a:accent3>
          <a:srgbClr val="EDF4F6"/>
        </a:accent3>
        <a:accent4>
          <a:srgbClr val="000000"/>
        </a:accent4>
        <a:accent5>
          <a:srgbClr val="FFE2AA"/>
        </a:accent5>
        <a:accent6>
          <a:srgbClr val="E70000"/>
        </a:accent6>
        <a:hlink>
          <a:srgbClr val="0066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Data\Microsoft\Templates\2002-04-20.pot</Template>
  <TotalTime>4066</TotalTime>
  <Words>639</Words>
  <Application>Microsoft Office PowerPoint</Application>
  <PresentationFormat>On-screen Show (4:3)</PresentationFormat>
  <Paragraphs>115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Black</vt:lpstr>
      <vt:lpstr>Wingdings 2</vt:lpstr>
      <vt:lpstr>Times New Roman</vt:lpstr>
      <vt:lpstr>Arial Narrow</vt:lpstr>
      <vt:lpstr>Wingdings</vt:lpstr>
      <vt:lpstr>Arial</vt:lpstr>
      <vt:lpstr>2002-04-20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3-5 COMPOUND INTEREST FORMULA</vt:lpstr>
      <vt:lpstr>Compound Interest Formula</vt:lpstr>
      <vt:lpstr>Example 1</vt:lpstr>
      <vt:lpstr>PowerPoint Presentation</vt:lpstr>
      <vt:lpstr>Example 2</vt:lpstr>
      <vt:lpstr>PowerPoint Presentation</vt:lpstr>
      <vt:lpstr>PowerPoint Presentation</vt:lpstr>
      <vt:lpstr>EXAMPLE 3</vt:lpstr>
      <vt:lpstr>PowerPoint Presentation</vt:lpstr>
      <vt:lpstr>Annual Percentage Yield (APY)</vt:lpstr>
      <vt:lpstr>EXAMPLE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Algebra</dc:title>
  <dc:creator>M. EPSTEIN</dc:creator>
  <cp:lastModifiedBy>Bruce Nicol</cp:lastModifiedBy>
  <cp:revision>433</cp:revision>
  <cp:lastPrinted>2017-01-27T12:25:23Z</cp:lastPrinted>
  <dcterms:created xsi:type="dcterms:W3CDTF">2002-04-20T20:58:21Z</dcterms:created>
  <dcterms:modified xsi:type="dcterms:W3CDTF">2017-01-27T16:30:19Z</dcterms:modified>
</cp:coreProperties>
</file>