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1" r:id="rId1"/>
    <p:sldMasterId id="2147483663" r:id="rId2"/>
    <p:sldMasterId id="2147483664" r:id="rId3"/>
  </p:sldMasterIdLst>
  <p:notesMasterIdLst>
    <p:notesMasterId r:id="rId13"/>
  </p:notesMasterIdLst>
  <p:handoutMasterIdLst>
    <p:handoutMasterId r:id="rId14"/>
  </p:handoutMasterIdLst>
  <p:sldIdLst>
    <p:sldId id="465" r:id="rId4"/>
    <p:sldId id="354" r:id="rId5"/>
    <p:sldId id="356" r:id="rId6"/>
    <p:sldId id="357" r:id="rId7"/>
    <p:sldId id="359" r:id="rId8"/>
    <p:sldId id="361" r:id="rId9"/>
    <p:sldId id="363" r:id="rId10"/>
    <p:sldId id="476" r:id="rId11"/>
    <p:sldId id="474" r:id="rId12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5"/>
    </p:embeddedFont>
    <p:embeddedFont>
      <p:font typeface="Wingdings 2" panose="05020102010507070707" pitchFamily="18" charset="2"/>
      <p:regular r:id="rId16"/>
    </p:embeddedFont>
    <p:embeddedFont>
      <p:font typeface="Arial Narrow" panose="020B0606020202030204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algn="l" rtl="0" fontAlgn="base">
      <a:spcBef>
        <a:spcPts val="60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ts val="60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ts val="60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ts val="60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ts val="60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880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79"/>
    <a:srgbClr val="CC6600"/>
    <a:srgbClr val="ECB928"/>
    <a:srgbClr val="F8F8F8"/>
    <a:srgbClr val="9FBB48"/>
    <a:srgbClr val="A5CB2A"/>
    <a:srgbClr val="A5CB1B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84" autoAdjust="0"/>
    <p:restoredTop sz="99144" autoAdjust="0"/>
  </p:normalViewPr>
  <p:slideViewPr>
    <p:cSldViewPr>
      <p:cViewPr varScale="1">
        <p:scale>
          <a:sx n="86" d="100"/>
          <a:sy n="86" d="100"/>
        </p:scale>
        <p:origin x="979" y="48"/>
      </p:cViewPr>
      <p:guideLst>
        <p:guide orient="horz" pos="1536"/>
        <p:guide pos="2880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font" Target="fonts/font5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Banking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2D91E82F-D622-4940-A4B7-8BF9DC64134D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Chapter 1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E884C1F6-E4AA-4755-B50F-9182956E8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401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Banking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A52831F3-9A42-48B6-9A55-CBB142FF8F70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Chapter 1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35D671EF-58E8-4DB3-8C5D-D61D95707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5948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Banking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E4C7C9C-1BFB-48F8-9D9B-FA1C231390A2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Chapter 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027F5-B5F4-4291-B053-FFDA87B7B78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10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spcBef>
                <a:spcPct val="0"/>
              </a:spcBef>
            </a:pPr>
            <a:r>
              <a:rPr lang="en-US" altLang="en-US" sz="1400">
                <a:solidFill>
                  <a:srgbClr val="B05800"/>
                </a:solidFill>
              </a:rPr>
              <a:t> </a:t>
            </a:r>
            <a:r>
              <a:rPr lang="en-US" altLang="en-US" sz="1400">
                <a:solidFill>
                  <a:srgbClr val="107DBC"/>
                </a:solidFill>
              </a:rPr>
              <a:t>Financial Algebra</a:t>
            </a:r>
          </a:p>
          <a:p>
            <a:pPr algn="r">
              <a:spcBef>
                <a:spcPct val="0"/>
              </a:spcBef>
            </a:pPr>
            <a:r>
              <a:rPr lang="en-US" altLang="en-US" sz="1400">
                <a:solidFill>
                  <a:srgbClr val="107DBC"/>
                </a:solidFill>
              </a:rPr>
              <a:t>© Cengage/South-Western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2287588"/>
            <a:ext cx="2011363" cy="4570412"/>
          </a:xfrm>
          <a:prstGeom prst="rect">
            <a:avLst/>
          </a:prstGeom>
          <a:solidFill>
            <a:srgbClr val="E4D5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514600"/>
          </a:xfrm>
          <a:prstGeom prst="rect">
            <a:avLst/>
          </a:prstGeom>
          <a:gradFill rotWithShape="1">
            <a:gsLst>
              <a:gs pos="0">
                <a:srgbClr val="3C518C"/>
              </a:gs>
              <a:gs pos="100000">
                <a:srgbClr val="9FBB48">
                  <a:alpha val="83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05000" y="92075"/>
            <a:ext cx="6399213" cy="2422525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rgbClr val="F8F8F8"/>
                </a:solidFill>
                <a:effectLst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0"/>
            <a:ext cx="7542213" cy="3382963"/>
          </a:xfrm>
        </p:spPr>
        <p:txBody>
          <a:bodyPr/>
          <a:lstStyle>
            <a:lvl1pPr marL="914400" indent="-914400">
              <a:buSzPct val="125000"/>
              <a:defRPr b="1">
                <a:solidFill>
                  <a:srgbClr val="F8F8F8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0F221E9-AB31-43A8-A02D-D2AE785A1A45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81954" name="Rectangle 34"/>
          <p:cNvSpPr>
            <a:spLocks noChangeArrowheads="1"/>
          </p:cNvSpPr>
          <p:nvPr userDrawn="1"/>
        </p:nvSpPr>
        <p:spPr bwMode="auto">
          <a:xfrm>
            <a:off x="0" y="0"/>
            <a:ext cx="1981200" cy="2514600"/>
          </a:xfrm>
          <a:prstGeom prst="rect">
            <a:avLst/>
          </a:prstGeom>
          <a:solidFill>
            <a:srgbClr val="3C518C"/>
          </a:solidFill>
          <a:ln w="9525">
            <a:solidFill>
              <a:srgbClr val="3C51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19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425DCF25-E344-474B-B8DD-B49101CA88CE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19909"/>
      </p:ext>
    </p:extLst>
  </p:cSld>
  <p:clrMapOvr>
    <a:masterClrMapping/>
  </p:clrMapOvr>
  <p:transition spd="med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133600" cy="5713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248400" cy="5713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1FC10466-E1DC-460C-B3C7-04C348D30033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27246"/>
      </p:ext>
    </p:extLst>
  </p:cSld>
  <p:clrMapOvr>
    <a:masterClrMapping/>
  </p:clrMapOvr>
  <p:transition spd="med"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477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4114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53200" y="48006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20113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85B82FF-BE49-4195-B7A2-C77413E38235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16463"/>
      </p:ext>
    </p:extLst>
  </p:cSld>
  <p:clrMapOvr>
    <a:masterClrMapping/>
  </p:clrMapOvr>
  <p:transition spd="med">
    <p:cover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477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600200"/>
            <a:ext cx="3810000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3960813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010400" y="4114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553200" y="48006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20113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A3A67CFF-5906-400F-848F-059AB0B88F92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17587"/>
      </p:ext>
    </p:extLst>
  </p:cSld>
  <p:clrMapOvr>
    <a:masterClrMapping/>
  </p:clrMapOvr>
  <p:transition spd="med">
    <p:cover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457200"/>
            <a:ext cx="8534400" cy="571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010400" y="4114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53200" y="48006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20113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D6FE93D-4996-4C03-9E36-F36970A3DA4A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24375"/>
      </p:ext>
    </p:extLst>
  </p:cSld>
  <p:clrMapOvr>
    <a:masterClrMapping/>
  </p:clrMapOvr>
  <p:transition spd="med">
    <p:cover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31364-6529-4305-94D6-84C68D6E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633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A673-0BDB-42A9-81DE-13B254ECAB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2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60B2A-0021-4775-ABC0-B17FFD9D6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242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DDC6F-AF0D-46E1-AB6F-9058C22872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251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59B83-C8E1-4D53-9337-61E5E800EB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56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D600C56-5631-44B9-BE28-4549187D3EE6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208707"/>
      </p:ext>
    </p:extLst>
  </p:cSld>
  <p:clrMapOvr>
    <a:masterClrMapping/>
  </p:clrMapOvr>
  <p:transition spd="med">
    <p:cover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BE924-F220-4528-917F-AB01D56A6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3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8C5E6-4434-4952-81F8-75A916258D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886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29AE3-63EE-4CB1-9FF3-F69630801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3816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053D5-5FFF-47A1-A3D4-EB1579CC5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238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85200-BB63-4856-9B32-8C9892734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8772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1FD36-1808-4B10-ADB8-16938FD29A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5733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443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66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66092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1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1CB365E9-810F-4FDC-A40A-CCB7472B5FA0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031418"/>
      </p:ext>
    </p:extLst>
  </p:cSld>
  <p:clrMapOvr>
    <a:masterClrMapping/>
  </p:clrMapOvr>
  <p:transition spd="med">
    <p:cover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76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38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5682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4699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47987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926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0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68FD8D7-BB58-4EF4-94E8-691A3BAD3A51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07204"/>
      </p:ext>
    </p:extLst>
  </p:cSld>
  <p:clrMapOvr>
    <a:masterClrMapping/>
  </p:clrMapOvr>
  <p:transition spd="med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71859398-3313-472F-8C59-D7D2F49C5951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32675"/>
      </p:ext>
    </p:extLst>
  </p:cSld>
  <p:clrMapOvr>
    <a:masterClrMapping/>
  </p:clrMapOvr>
  <p:transition spd="med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1507F19-E1D2-4EE3-B246-D90DB07F04F4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14950"/>
      </p:ext>
    </p:extLst>
  </p:cSld>
  <p:clrMapOvr>
    <a:masterClrMapping/>
  </p:clrMapOvr>
  <p:transition spd="med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EF97B8FB-2A28-4C39-866A-C7093A16753D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17571"/>
      </p:ext>
    </p:extLst>
  </p:cSld>
  <p:clrMapOvr>
    <a:masterClrMapping/>
  </p:clrMapOvr>
  <p:transition spd="med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BBCF25C2-10EB-402E-8881-06DF611A24C8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79248"/>
      </p:ext>
    </p:extLst>
  </p:cSld>
  <p:clrMapOvr>
    <a:masterClrMapping/>
  </p:clrMapOvr>
  <p:transition spd="med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FF14B64B-7202-465E-9E8B-DD588E4676C8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27457"/>
      </p:ext>
    </p:extLst>
  </p:cSld>
  <p:clrMapOvr>
    <a:masterClrMapping/>
  </p:clrMapOvr>
  <p:transition spd="med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FBB48"/>
            </a:gs>
            <a:gs pos="100000">
              <a:srgbClr val="9FBB48">
                <a:gamma/>
                <a:tint val="5411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 rot="10800000">
            <a:off x="0" y="0"/>
            <a:ext cx="1066800" cy="6553200"/>
          </a:xfrm>
          <a:prstGeom prst="rect">
            <a:avLst/>
          </a:prstGeom>
          <a:gradFill rotWithShape="1">
            <a:gsLst>
              <a:gs pos="0">
                <a:srgbClr val="E4D50E"/>
              </a:gs>
              <a:gs pos="100000">
                <a:srgbClr val="9FBB4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6477000" cy="838200"/>
          </a:xfrm>
          <a:prstGeom prst="rect">
            <a:avLst/>
          </a:prstGeom>
          <a:solidFill>
            <a:srgbClr val="3C518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7772400" cy="457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4114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3200" y="4800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spcBef>
                <a:spcPct val="0"/>
              </a:spcBef>
            </a:pPr>
            <a:r>
              <a:rPr lang="en-US" altLang="en-US" sz="1400">
                <a:solidFill>
                  <a:srgbClr val="B05800"/>
                </a:solidFill>
              </a:rPr>
              <a:t>  </a:t>
            </a:r>
            <a:r>
              <a:rPr lang="en-US" altLang="en-US" sz="1400">
                <a:solidFill>
                  <a:srgbClr val="107DBC"/>
                </a:solidFill>
              </a:rPr>
              <a:t>Financial Algebra</a:t>
            </a:r>
          </a:p>
          <a:p>
            <a:pPr algn="r">
              <a:spcBef>
                <a:spcPct val="0"/>
              </a:spcBef>
            </a:pPr>
            <a:r>
              <a:rPr lang="en-US" altLang="en-US" sz="1400">
                <a:solidFill>
                  <a:srgbClr val="107DBC"/>
                </a:solidFill>
              </a:rPr>
              <a:t>© Cengage Learning/South-Western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2011363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400">
                <a:solidFill>
                  <a:srgbClr val="FFCC00"/>
                </a:solidFill>
              </a:defRPr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CD0E3752-E311-48CA-AF5B-47267B5DEDBD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97" r:id="rId12"/>
    <p:sldLayoutId id="2147483698" r:id="rId13"/>
    <p:sldLayoutId id="2147483699" r:id="rId14"/>
  </p:sldLayoutIdLst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 bldLvl="5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ts val="600"/>
        </a:spcBef>
        <a:spcAft>
          <a:spcPct val="0"/>
        </a:spcAft>
        <a:defRPr sz="3200" b="1" kern="1200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C518C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C518C"/>
        </a:buClr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C518C"/>
        </a:buClr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FBB48"/>
            </a:gs>
            <a:gs pos="100000">
              <a:srgbClr val="9FBB48">
                <a:gamma/>
                <a:tint val="5411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anose="02020603050405020304" pitchFamily="18" charset="0"/>
              </a:defRPr>
            </a:lvl1pPr>
          </a:lstStyle>
          <a:p>
            <a:fld id="{72CA2940-E9BC-46CB-B0D6-09FF49CB70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FBB48"/>
            </a:gs>
            <a:gs pos="100000">
              <a:srgbClr val="9FBB48">
                <a:gamma/>
                <a:tint val="5411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Oval 7"/>
          <p:cNvSpPr>
            <a:spLocks noChangeArrowheads="1"/>
          </p:cNvSpPr>
          <p:nvPr userDrawn="1"/>
        </p:nvSpPr>
        <p:spPr bwMode="auto">
          <a:xfrm>
            <a:off x="228600" y="2438400"/>
            <a:ext cx="4038600" cy="11430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en-US" sz="36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OBJECTIVES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24A9482-2C24-45A8-941C-B408DCB93392}" type="slidenum">
              <a:rPr lang="en-US" altLang="en-US">
                <a:solidFill>
                  <a:srgbClr val="107DBC"/>
                </a:solidFill>
              </a:rPr>
              <a:pPr/>
              <a:t>1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5681" y="1371600"/>
            <a:ext cx="6477000" cy="3779837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 smtClean="0"/>
              <a:t>If you </a:t>
            </a:r>
            <a:r>
              <a:rPr lang="en-US" altLang="en-US" dirty="0" smtClean="0"/>
              <a:t>have </a:t>
            </a:r>
            <a:r>
              <a:rPr lang="en-US" altLang="en-US" dirty="0" smtClean="0"/>
              <a:t>not </a:t>
            </a:r>
            <a:r>
              <a:rPr lang="en-US" altLang="en-US" dirty="0" smtClean="0"/>
              <a:t>completed your </a:t>
            </a:r>
            <a:r>
              <a:rPr lang="en-US" altLang="en-US" dirty="0" smtClean="0"/>
              <a:t>Checking Account Project yet, </a:t>
            </a:r>
            <a:r>
              <a:rPr lang="en-US" altLang="en-US" dirty="0" smtClean="0"/>
              <a:t>you have 30 minutes to work on it.  It is a </a:t>
            </a:r>
            <a:r>
              <a:rPr lang="en-US" altLang="en-US" b="1" dirty="0" smtClean="0"/>
              <a:t>project grade</a:t>
            </a:r>
            <a:endParaRPr lang="en-US" altLang="en-US" b="1" dirty="0" smtClean="0"/>
          </a:p>
          <a:p>
            <a:pPr marL="514350" indent="-5143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 smtClean="0"/>
              <a:t>To get reminders about tests, quizzes and other items, please send a text to </a:t>
            </a:r>
            <a:r>
              <a:rPr lang="en-US" altLang="en-US" b="1" dirty="0" smtClean="0"/>
              <a:t>81010</a:t>
            </a:r>
            <a:r>
              <a:rPr lang="en-US" altLang="en-US" dirty="0" smtClean="0"/>
              <a:t> </a:t>
            </a:r>
            <a:r>
              <a:rPr lang="en-US" altLang="en-US" smtClean="0"/>
              <a:t>with </a:t>
            </a:r>
            <a:r>
              <a:rPr lang="en-US" altLang="en-US" b="1" smtClean="0"/>
              <a:t>@ah2efg </a:t>
            </a:r>
            <a:r>
              <a:rPr lang="en-US" altLang="en-US" dirty="0" smtClean="0"/>
              <a:t>in the message field</a:t>
            </a:r>
            <a:endParaRPr lang="en-US" altLang="en-US" dirty="0"/>
          </a:p>
        </p:txBody>
      </p:sp>
      <p:sp>
        <p:nvSpPr>
          <p:cNvPr id="46694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3000" b="1" dirty="0" smtClean="0"/>
              <a:t>PLEASE NOTE!!</a:t>
            </a:r>
            <a:endParaRPr lang="en-US" altLang="en-US" sz="3000" b="1" dirty="0">
              <a:solidFill>
                <a:schemeClr val="tx2"/>
              </a:solidFill>
            </a:endParaRPr>
          </a:p>
        </p:txBody>
      </p:sp>
      <p:pic>
        <p:nvPicPr>
          <p:cNvPr id="466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533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8CC27B51-1209-47EE-9FDE-FB07BC0D0EA9}" type="slidenum">
              <a:rPr lang="en-US" altLang="en-US">
                <a:solidFill>
                  <a:srgbClr val="107DBC"/>
                </a:solidFill>
              </a:rPr>
              <a:pPr/>
              <a:t>2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92075"/>
            <a:ext cx="6094413" cy="2057400"/>
          </a:xfrm>
        </p:spPr>
        <p:txBody>
          <a:bodyPr/>
          <a:lstStyle/>
          <a:p>
            <a:r>
              <a:rPr lang="en-US" altLang="en-US" sz="3200">
                <a:solidFill>
                  <a:srgbClr val="F7FAFB"/>
                </a:solidFill>
              </a:rPr>
              <a:t>3-4</a:t>
            </a:r>
            <a:r>
              <a:rPr lang="en-US" altLang="en-US" sz="3200"/>
              <a:t/>
            </a:r>
            <a:br>
              <a:rPr lang="en-US" altLang="en-US" sz="3200"/>
            </a:br>
            <a:r>
              <a:rPr lang="en-US" altLang="en-US" sz="4000"/>
              <a:t>EXPLORE COMPOUND INTEREST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0" dirty="0">
                <a:solidFill>
                  <a:schemeClr val="accent2"/>
                </a:solidFill>
              </a:rPr>
              <a:t>	</a:t>
            </a:r>
            <a:r>
              <a:rPr lang="en-US" altLang="en-US" dirty="0">
                <a:solidFill>
                  <a:srgbClr val="107DBC"/>
                </a:solidFill>
              </a:rPr>
              <a:t>Understand</a:t>
            </a:r>
            <a:r>
              <a:rPr lang="en-US" altLang="en-US" b="0" dirty="0">
                <a:solidFill>
                  <a:srgbClr val="107DBC"/>
                </a:solidFill>
              </a:rPr>
              <a:t> </a:t>
            </a:r>
            <a:r>
              <a:rPr lang="en-US" altLang="en-US" b="0" dirty="0">
                <a:solidFill>
                  <a:srgbClr val="A1AF19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the concept of getting interest on your interest.</a:t>
            </a:r>
            <a:r>
              <a:rPr lang="en-US" altLang="en-US" dirty="0"/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660066"/>
                </a:solidFill>
              </a:rPr>
              <a:t>          </a:t>
            </a:r>
            <a:r>
              <a:rPr lang="en-US" altLang="en-US" dirty="0">
                <a:solidFill>
                  <a:srgbClr val="107DBC"/>
                </a:solidFill>
              </a:rPr>
              <a:t>Compute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chemeClr val="tx1"/>
                </a:solidFill>
              </a:rPr>
              <a:t>compound </a:t>
            </a:r>
            <a:r>
              <a:rPr lang="en-US" altLang="en-US" dirty="0" smtClean="0">
                <a:solidFill>
                  <a:schemeClr val="tx1"/>
                </a:solidFill>
              </a:rPr>
              <a:t>interest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40996" name="Oval 4"/>
          <p:cNvSpPr>
            <a:spLocks noChangeArrowheads="1"/>
          </p:cNvSpPr>
          <p:nvPr/>
        </p:nvSpPr>
        <p:spPr bwMode="auto">
          <a:xfrm>
            <a:off x="228600" y="2133600"/>
            <a:ext cx="3962400" cy="7620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en-US" sz="36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altLang="en-US" sz="3600">
                <a:solidFill>
                  <a:srgbClr val="F8F8F8"/>
                </a:solidFill>
                <a:latin typeface="Arial Black" panose="020B0A04020102020204" pitchFamily="34" charset="0"/>
              </a:rPr>
              <a:t>OBJECTIVES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44A9BF08-9DFD-4B2F-845B-77E506E5EF84}" type="slidenum">
              <a:rPr lang="en-US" altLang="en-US">
                <a:solidFill>
                  <a:srgbClr val="107DBC"/>
                </a:solidFill>
              </a:rPr>
              <a:pPr/>
              <a:t>3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477000" cy="838200"/>
          </a:xfrm>
        </p:spPr>
        <p:txBody>
          <a:bodyPr/>
          <a:lstStyle/>
          <a:p>
            <a:r>
              <a:rPr lang="en-US" altLang="en-US" dirty="0"/>
              <a:t>What is compound interest?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803" y="1219200"/>
            <a:ext cx="7772400" cy="4570413"/>
          </a:xfrm>
        </p:spPr>
        <p:txBody>
          <a:bodyPr/>
          <a:lstStyle/>
          <a:p>
            <a:r>
              <a:rPr lang="en-US" altLang="en-US" dirty="0" smtClean="0"/>
              <a:t>Compound interest is money earned on money deposited plus previous interest</a:t>
            </a:r>
            <a:endParaRPr lang="en-US" altLang="en-US" dirty="0"/>
          </a:p>
          <a:p>
            <a:r>
              <a:rPr lang="en-US" altLang="en-US" dirty="0" smtClean="0"/>
              <a:t>Compounding can be:</a:t>
            </a:r>
          </a:p>
          <a:p>
            <a:pPr lvl="1"/>
            <a:r>
              <a:rPr lang="en-US" altLang="en-US" sz="3200" dirty="0" smtClean="0"/>
              <a:t>Annually</a:t>
            </a:r>
          </a:p>
          <a:p>
            <a:pPr lvl="1"/>
            <a:r>
              <a:rPr lang="en-US" altLang="en-US" sz="3200" dirty="0" smtClean="0"/>
              <a:t>Semiannually</a:t>
            </a:r>
          </a:p>
          <a:p>
            <a:pPr lvl="1"/>
            <a:r>
              <a:rPr lang="en-US" altLang="en-US" sz="3200" dirty="0" smtClean="0"/>
              <a:t>Quarterly</a:t>
            </a:r>
          </a:p>
          <a:p>
            <a:pPr lvl="1"/>
            <a:r>
              <a:rPr lang="en-US" altLang="en-US" sz="3200" dirty="0" smtClean="0"/>
              <a:t>Monthly</a:t>
            </a:r>
          </a:p>
          <a:p>
            <a:pPr lvl="1"/>
            <a:r>
              <a:rPr lang="en-US" altLang="en-US" sz="3200" dirty="0" smtClean="0"/>
              <a:t>Daily</a:t>
            </a:r>
            <a:endParaRPr lang="en-US" altLang="en-US" sz="3200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73275010-C66E-44AE-8072-A836C28541F4}" type="slidenum">
              <a:rPr lang="en-US" altLang="en-US">
                <a:solidFill>
                  <a:srgbClr val="107DBC"/>
                </a:solidFill>
              </a:rPr>
              <a:pPr/>
              <a:t>4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19812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800"/>
              <a:t>Example 1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45704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sz="2800"/>
              <a:t> How much interest would $1,000 earn in one year at a rate of 6%, compounded annually? What would be the new balance?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48193F53-E8E1-413E-892F-C15E050C373D}" type="slidenum">
              <a:rPr lang="en-US" altLang="en-US">
                <a:solidFill>
                  <a:srgbClr val="107DBC"/>
                </a:solidFill>
              </a:rPr>
              <a:pPr/>
              <a:t>5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19812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800"/>
              <a:t>Example 2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45704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sz="2800"/>
              <a:t> Maria deposits $1,000 in a savings account that pays 6% interest, compounded semiannually. What is her balance after one year?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8600" y="34290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3000" b="1" dirty="0"/>
              <a:t>CHECK </a:t>
            </a:r>
            <a:r>
              <a:rPr lang="en-US" altLang="en-US" sz="3000" b="1" dirty="0">
                <a:solidFill>
                  <a:schemeClr val="tx2"/>
                </a:solidFill>
              </a:rPr>
              <a:t>YOUR UNDERSTANDING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5680" y="3917486"/>
            <a:ext cx="7985919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3C518C"/>
              </a:buClr>
            </a:pPr>
            <a:r>
              <a:rPr lang="en-US" altLang="en-US" sz="2800" dirty="0">
                <a:solidFill>
                  <a:srgbClr val="000000"/>
                </a:solidFill>
                <a:latin typeface="Arial Narrow"/>
              </a:rPr>
              <a:t>Alex deposits $4,000 in a savings account that pays 5% interest, compounded semiannually. What is his balance after one year?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C55543BC-28D2-47C8-B7AD-2922F9565633}" type="slidenum">
              <a:rPr lang="en-US" altLang="en-US">
                <a:solidFill>
                  <a:srgbClr val="107DBC"/>
                </a:solidFill>
              </a:rPr>
              <a:pPr/>
              <a:t>6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22098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800"/>
              <a:t>EXAMPLE 3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2188"/>
            <a:ext cx="7772400" cy="4570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sz="2800"/>
              <a:t> How much interest does $1,000 earn in three months at an interest rate of 6%, compounded quarterly? What is the balance after three months?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55" y="3124200"/>
            <a:ext cx="7998645" cy="8169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401" y="3733800"/>
            <a:ext cx="7285351" cy="1146147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1869F793-5F9C-4B82-9E84-03E123D048BB}" type="slidenum">
              <a:rPr lang="en-US" altLang="en-US">
                <a:solidFill>
                  <a:srgbClr val="107DBC"/>
                </a:solidFill>
              </a:rPr>
              <a:pPr/>
              <a:t>7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22098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800"/>
              <a:t>EXAMPLE 4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2188"/>
            <a:ext cx="7772400" cy="4570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sz="2800"/>
              <a:t> How much interest does $1,000 earn in one day at an interest rate of 6%, compounded daily? What is the balance after a day?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77" y="3020532"/>
            <a:ext cx="7998645" cy="8169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323" y="3553933"/>
            <a:ext cx="7285351" cy="1146147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71C86AF-B3DE-42E4-8A7C-B47FFA2F6D21}" type="slidenum">
              <a:rPr lang="en-US" altLang="en-US">
                <a:solidFill>
                  <a:srgbClr val="107DBC"/>
                </a:solidFill>
              </a:rPr>
              <a:pPr/>
              <a:t>8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762000"/>
            <a:ext cx="8077200" cy="2133600"/>
          </a:xfrm>
        </p:spPr>
        <p:txBody>
          <a:bodyPr/>
          <a:lstStyle/>
          <a:p>
            <a:pPr indent="-571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Jennifer has a bank account that compounds interest daily at a rate of 3.2%. On July 11, the principal is $1,234.98. She withdraws $200 for a car repair. She receives a $34 check from her health insurance company and deposits it. On July 12, she deposits her $345.77 paycheck. What is her balance at the end of the day on July 12?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1752600" cy="533400"/>
          </a:xfrm>
          <a:solidFill>
            <a:srgbClr val="CC6600"/>
          </a:solidFill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400"/>
              <a:t>Example 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438400"/>
            <a:ext cx="4724400" cy="3966009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031B0804-E1D1-4C76-83F0-BCCA6BFD47A7}" type="slidenum">
              <a:rPr lang="en-US" altLang="en-US">
                <a:solidFill>
                  <a:srgbClr val="107DBC"/>
                </a:solidFill>
              </a:rPr>
              <a:pPr/>
              <a:t>9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020763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On January 7, Joelle opened a savings account with $900. It earned 3% interest, compounded daily. On January 8, she deposited her first paycheck of $76.22. What was her balance at the end of the day on January 8?  </a:t>
            </a:r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3000" b="1"/>
              <a:t>CHECK </a:t>
            </a:r>
            <a:r>
              <a:rPr lang="en-US" altLang="en-US" sz="3000" b="1">
                <a:solidFill>
                  <a:schemeClr val="tx2"/>
                </a:solidFill>
              </a:rPr>
              <a:t>YOUR UNDERSTANDING</a:t>
            </a:r>
          </a:p>
        </p:txBody>
      </p:sp>
      <p:pic>
        <p:nvPicPr>
          <p:cNvPr id="4823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533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2-04-20">
  <a:themeElements>
    <a:clrScheme name="2002-04-20 8">
      <a:dk1>
        <a:srgbClr val="000000"/>
      </a:dk1>
      <a:lt1>
        <a:srgbClr val="E0EDF0"/>
      </a:lt1>
      <a:dk2>
        <a:srgbClr val="003366"/>
      </a:dk2>
      <a:lt2>
        <a:srgbClr val="808080"/>
      </a:lt2>
      <a:accent1>
        <a:srgbClr val="FFCC00"/>
      </a:accent1>
      <a:accent2>
        <a:srgbClr val="FF0000"/>
      </a:accent2>
      <a:accent3>
        <a:srgbClr val="EDF4F6"/>
      </a:accent3>
      <a:accent4>
        <a:srgbClr val="000000"/>
      </a:accent4>
      <a:accent5>
        <a:srgbClr val="FFE2AA"/>
      </a:accent5>
      <a:accent6>
        <a:srgbClr val="E70000"/>
      </a:accent6>
      <a:hlink>
        <a:srgbClr val="0066CC"/>
      </a:hlink>
      <a:folHlink>
        <a:srgbClr val="008000"/>
      </a:folHlink>
    </a:clrScheme>
    <a:fontScheme name="2002-04-20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2002-04-2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2-04-2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8">
        <a:dk1>
          <a:srgbClr val="000000"/>
        </a:dk1>
        <a:lt1>
          <a:srgbClr val="E0EDF0"/>
        </a:lt1>
        <a:dk2>
          <a:srgbClr val="003366"/>
        </a:dk2>
        <a:lt2>
          <a:srgbClr val="808080"/>
        </a:lt2>
        <a:accent1>
          <a:srgbClr val="FFCC00"/>
        </a:accent1>
        <a:accent2>
          <a:srgbClr val="FF0000"/>
        </a:accent2>
        <a:accent3>
          <a:srgbClr val="EDF4F6"/>
        </a:accent3>
        <a:accent4>
          <a:srgbClr val="000000"/>
        </a:accent4>
        <a:accent5>
          <a:srgbClr val="FFE2AA"/>
        </a:accent5>
        <a:accent6>
          <a:srgbClr val="E70000"/>
        </a:accent6>
        <a:hlink>
          <a:srgbClr val="0066CC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Data\Microsoft\Templates\2002-04-20.pot</Template>
  <TotalTime>4702</TotalTime>
  <Words>388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Black</vt:lpstr>
      <vt:lpstr>Wingdings 2</vt:lpstr>
      <vt:lpstr>Times New Roman</vt:lpstr>
      <vt:lpstr>Arial Narrow</vt:lpstr>
      <vt:lpstr>Arial</vt:lpstr>
      <vt:lpstr>Wingdings</vt:lpstr>
      <vt:lpstr>2002-04-20</vt:lpstr>
      <vt:lpstr>Custom Design</vt:lpstr>
      <vt:lpstr>1_Custom Design</vt:lpstr>
      <vt:lpstr>PowerPoint Presentation</vt:lpstr>
      <vt:lpstr>3-4 EXPLORE COMPOUND INTEREST</vt:lpstr>
      <vt:lpstr>What is compound interest?</vt:lpstr>
      <vt:lpstr>Example 1</vt:lpstr>
      <vt:lpstr>Example 2</vt:lpstr>
      <vt:lpstr>EXAMPLE 3</vt:lpstr>
      <vt:lpstr>EXAMPLE 4</vt:lpstr>
      <vt:lpstr>Example 5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Algebra</dc:title>
  <dc:creator>M. EPSTEIN</dc:creator>
  <cp:lastModifiedBy>Bruce Nicol</cp:lastModifiedBy>
  <cp:revision>429</cp:revision>
  <dcterms:created xsi:type="dcterms:W3CDTF">2002-04-20T20:58:21Z</dcterms:created>
  <dcterms:modified xsi:type="dcterms:W3CDTF">2017-01-25T12:18:10Z</dcterms:modified>
</cp:coreProperties>
</file>