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5001" r:id="rId2"/>
    <p:sldMasterId id="2147485022" r:id="rId3"/>
  </p:sldMasterIdLst>
  <p:notesMasterIdLst>
    <p:notesMasterId r:id="rId11"/>
  </p:notesMasterIdLst>
  <p:sldIdLst>
    <p:sldId id="294" r:id="rId4"/>
    <p:sldId id="261" r:id="rId5"/>
    <p:sldId id="305" r:id="rId6"/>
    <p:sldId id="308" r:id="rId7"/>
    <p:sldId id="312" r:id="rId8"/>
    <p:sldId id="309" r:id="rId9"/>
    <p:sldId id="313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121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61D056A7-5B8F-47B8-BACF-F35914738D21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FAC5CB-FFB0-441C-BD14-EE549B2ADB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065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17BAFBA-2F18-4292-A30C-EF4E25B79EDE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9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39397-6A32-408D-BCEA-1F08ECB817B8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BC83A00D-A1EB-4817-8091-D8653F0943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56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BE76F-A801-4A59-969B-45E3D7141CF1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B4838-0301-4F25-9001-0A2A4FABF9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304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D5B42-57DE-457D-A122-103EB0092D02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FFC9C-4A65-43A8-B490-9D37899446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059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D33BE-052A-4C7D-AE0B-6B10D595E495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27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319A3-B319-41A4-8341-A79CF223AEEB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8E675-A24A-4D3B-A750-C4977BA092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865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33AE9-9996-4693-B8A2-C39A335B493D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88FAD-9B0F-457B-9D3C-BBC2D2E43E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799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BBEB1E7-0312-4D6A-84F4-A65592BDC4A5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7A7E64B-A703-4778-AA18-8DED9DF15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367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A17E7F0-9316-4EB0-961B-13760D12C6F6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82A5E91-898D-46AC-A146-54A60CA895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354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7ACD3-B22A-4F8B-93DE-E4F329966E1E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B795072-95A3-4FA5-8DA4-BD783E9E72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9686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2C898-23A1-494B-BE6A-5E1C7D2C41D7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1878F-3248-478F-8678-E75F07E5A0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51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D4168-EE3A-457C-AAA3-C40F1E71221F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12851-B71D-4F0F-8CD3-FD0BB28E82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309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AE192-6C2D-4CB9-BBC0-B1595AE80C72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9EA75-7B63-4785-8CA1-3960B5A63A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054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7DE5369A-0D29-4BF8-8B60-F48F4AA2D0FC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43AC1C-1D3C-4A4E-9482-BC7AA8065B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803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  <a:prstGeom prst="rect">
            <a:avLst/>
          </a:prstGeo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CBC1A738-FD6E-4E4F-9512-88D3A073CC03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DF9AEB-A2C3-465B-B8FE-3587978238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1487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  <a:prstGeom prst="rect">
            <a:avLst/>
          </a:prstGeo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AD76097B-378D-4AB1-97C2-D21EE9A57E38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373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40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4A6509C5-A134-4A4D-947E-6A95BD9FBA40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7102BA6-992B-4EF7-B7C7-FE839AC6AE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778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BE3A3A8B-12D1-43A4-9C56-857AB1C54961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A189245-A23D-48D2-978E-DB779F1314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860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2C2B5151-0B9D-4ADF-91FE-EAA2F263CFDF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BB9F56-BD4E-4606-9EDA-5582FC6D2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9644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4E704DC3-A06F-4C8C-AB63-0146E276EC89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B736122-D772-444A-BDD2-77C82410D0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2165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048A68CC-9AEC-4AD1-A5FF-7F96B0FB5D0F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3AB6DE-BE8A-4C95-92F1-97652C851E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455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E8AD539F-02F7-4892-AFB5-BBEBB8E70F9C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DE43E28-C457-46CA-9CA6-C84449BCC5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30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8EDDD-E11D-4AF5-B194-8B3371840A7C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90030-2689-4C7B-B303-589ED7A9C7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9590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FF283BB6-8147-4E8C-8630-720225F16314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F6C2A7-ED33-48D6-AA66-10101C8802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6711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B0660711-7AF1-48A2-A87E-1FE250AD931F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F0CB66-2F6A-4F24-A13D-9DFA11DBAB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4064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B7623294-9972-4DC1-AD2A-30071E62D08B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6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2CAB0999-8370-4FB6-8F29-79C375AA263E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45D453-8916-4AA9-9E00-1EB2E74C43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6913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289B1DE4-ADE4-4BCE-9D36-8D23A3FB54FE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876271-3EEE-479C-A1A4-0219633AF6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43823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D2DA4C36-9C53-4C3C-A62D-0797A235D171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A1179A-D406-48EC-85C9-02E5D087EE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4062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A21EBEB4-4D8A-4BF3-A681-D326D98A13C5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1065A3-2281-458A-9F7C-60C86A9CFD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758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FE469E07-4230-4BCE-B7BF-B32B05DA01B7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CF726F-76C1-439F-B207-D2E9FFB0D9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0539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01479021-F003-4021-B8EC-EB5A8F516713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76C992-57A1-42CB-B4ED-6542E8F2EB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9124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34B6C74A-009A-4EEA-81DB-9564874282AC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9A6BF1-FE14-4117-B67F-694702F70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04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B826A4A-3443-4937-BCF4-A992F24D4D60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426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B4A577AC-C39C-42CA-A339-0776A28AB1E7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C8760C-EE34-490D-99ED-D2F3E822D0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9437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  <a:prstGeom prst="rect">
            <a:avLst/>
          </a:prstGeo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DDBE1879-E764-43FA-B06F-B24FAEC02308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556E23-F4B3-4ACB-8FBF-3D75F668C6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6345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  <a:prstGeom prst="rect">
            <a:avLst/>
          </a:prstGeo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C0D2E378-5B76-4219-B98A-63DF11EA3A5E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062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40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1B7DA947-3306-4466-8DE4-CAB25202B309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593B21-9BF2-45AE-9951-C72970024A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9055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3774BD20-DC6F-4DBC-A13D-10722E22E2E5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A7484B-1BFD-4189-A935-526D7ACB5B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6075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8ADF4D28-AF88-4150-84E1-711D726803BB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227F24-AD9E-42DC-B2A8-92790B820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4022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910D214C-ED3B-4C1E-ABBF-6A7612F1B1EF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66BC1E-595E-4CB6-B0E4-A07A40C04F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2242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14FCB79F-0E13-4BB4-8B81-40CC24D35045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4C67F9-D6F5-4E0A-84EA-7C400FE8BC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0521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A4AC1DF4-0AC8-4C00-9209-6B14EA21114A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DCD5D10-785A-412E-B3EF-BFFD88EFAA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0474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3CAB2F25-79E4-4DC4-B244-3E93FB365A3A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AC588A-B320-4400-9750-F5A4E36EC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6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40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C0228D9-6680-4CDF-8A4A-AFF1069AAFD1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545D6953-F8C3-4C1A-BC5F-EBA3AF16E5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29727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B17992DD-4E41-4612-9CFC-58AB6D333635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B5988A-6D09-4B51-8C98-E68D747F2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7358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468785F4-A000-4591-B11C-8733F104DBCD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727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9E276347-B161-47A9-B86A-EBD1D7B18B04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F66B34-DB68-4453-8379-7D79ADF42B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8007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151BB1E5-5A04-46DF-93A9-387063A7D368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9BC58B-8ECA-4B64-82E1-430B9FD67E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7474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EE86FAEC-BAED-4711-BDEE-2D454CE846E9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7DE476-434D-4371-998F-96D776A416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2591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02BB57E6-1C63-44D4-9FF5-B2CEF68917F3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A541752-E3F1-4205-9DA0-9C797D6C1C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9469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2FB93D65-C644-4C08-91EE-90885AACD7D2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3F365F-FB07-40C3-9F1F-C42E80D1AD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413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5B193CD5-5630-4B6D-9D48-4680BB643AF0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C36388-0DF5-41A3-B20A-BE115CC6EB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0106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8D195191-64A3-4975-BCE7-26C756A4CA64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942537-A158-4BB6-8C19-94B463CA7E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8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B74C1-92EA-4852-AB5F-1004645D0E5E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30C21-FE2A-4037-BD87-C84CE0B6A2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73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DAF33-3083-4D88-93D3-6872F83070EF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718AF-207F-4049-A2F2-0E14A611C9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76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E7842-0CED-4AF8-8401-497BB3707A34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223EE35-ABD9-4FE8-B15A-7A984F18B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51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4B5F1-F49A-4070-ABCE-C05DB6B0A63E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7C2D7CCB-BD60-4E2E-9DC6-AF6E4043DF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007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49.xml"/><Relationship Id="rId19" Type="http://schemas.openxmlformats.org/officeDocument/2006/relationships/slideLayout" Target="../slideLayouts/slideLayout58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6AC2C435-E3E8-4E11-94B4-0A93C20BB87D}" type="datetime1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31CA5CB-4576-475C-92D4-3B5A0F7843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7" r:id="rId1"/>
    <p:sldLayoutId id="2147485218" r:id="rId2"/>
    <p:sldLayoutId id="2147485219" r:id="rId3"/>
    <p:sldLayoutId id="2147485220" r:id="rId4"/>
    <p:sldLayoutId id="2147485221" r:id="rId5"/>
    <p:sldLayoutId id="2147485222" r:id="rId6"/>
    <p:sldLayoutId id="2147485223" r:id="rId7"/>
    <p:sldLayoutId id="2147485224" r:id="rId8"/>
    <p:sldLayoutId id="2147485225" r:id="rId9"/>
    <p:sldLayoutId id="2147485226" r:id="rId10"/>
    <p:sldLayoutId id="2147485227" r:id="rId11"/>
    <p:sldLayoutId id="2147485228" r:id="rId12"/>
    <p:sldLayoutId id="2147485229" r:id="rId13"/>
    <p:sldLayoutId id="2147485230" r:id="rId14"/>
    <p:sldLayoutId id="2147485231" r:id="rId15"/>
    <p:sldLayoutId id="2147485232" r:id="rId16"/>
    <p:sldLayoutId id="2147485233" r:id="rId17"/>
    <p:sldLayoutId id="2147485234" r:id="rId18"/>
    <p:sldLayoutId id="2147485235" r:id="rId19"/>
    <p:sldLayoutId id="2147485236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defRPr/>
            </a:pPr>
            <a:r>
              <a:rPr lang="en-US" altLang="en-US" sz="3600" smtClean="0">
                <a:solidFill>
                  <a:schemeClr val="accent1"/>
                </a:solidFill>
              </a:rPr>
              <a:t>iRespond Question Master</a:t>
            </a:r>
          </a:p>
        </p:txBody>
      </p:sp>
      <p:sp>
        <p:nvSpPr>
          <p:cNvPr id="2051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-111" charset="2"/>
              <a:buNone/>
              <a:defRPr/>
            </a:pPr>
            <a:r>
              <a:rPr lang="en-US" altLang="en-US" sz="2000" smtClean="0">
                <a:solidFill>
                  <a:srgbClr val="595959"/>
                </a:solidFill>
              </a:rPr>
              <a:t>A.) Response A</a:t>
            </a:r>
          </a:p>
        </p:txBody>
      </p:sp>
      <p:sp>
        <p:nvSpPr>
          <p:cNvPr id="2052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-111" charset="2"/>
              <a:buNone/>
              <a:defRPr/>
            </a:pPr>
            <a:r>
              <a:rPr lang="en-US" altLang="en-US" sz="2000" smtClean="0">
                <a:solidFill>
                  <a:srgbClr val="595959"/>
                </a:solidFill>
              </a:rPr>
              <a:t>B.) Response B</a:t>
            </a:r>
          </a:p>
        </p:txBody>
      </p:sp>
      <p:sp>
        <p:nvSpPr>
          <p:cNvPr id="2053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-111" charset="2"/>
              <a:buNone/>
              <a:defRPr/>
            </a:pPr>
            <a:r>
              <a:rPr lang="en-US" altLang="en-US" sz="2000" smtClean="0">
                <a:solidFill>
                  <a:srgbClr val="595959"/>
                </a:solidFill>
              </a:rPr>
              <a:t>C.) Response C</a:t>
            </a:r>
          </a:p>
        </p:txBody>
      </p:sp>
      <p:sp>
        <p:nvSpPr>
          <p:cNvPr id="2054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-111" charset="2"/>
              <a:buNone/>
              <a:defRPr/>
            </a:pPr>
            <a:r>
              <a:rPr lang="en-US" altLang="en-US" sz="2000" smtClean="0">
                <a:solidFill>
                  <a:srgbClr val="595959"/>
                </a:solidFill>
              </a:rPr>
              <a:t>D.) Response D</a:t>
            </a:r>
          </a:p>
        </p:txBody>
      </p:sp>
      <p:sp>
        <p:nvSpPr>
          <p:cNvPr id="2055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-111" charset="2"/>
              <a:buNone/>
              <a:defRPr/>
            </a:pPr>
            <a:r>
              <a:rPr lang="en-US" altLang="en-US" sz="2000" smtClean="0">
                <a:solidFill>
                  <a:srgbClr val="595959"/>
                </a:solidFill>
              </a:rPr>
              <a:t>E.) Response E</a:t>
            </a:r>
          </a:p>
        </p:txBody>
      </p:sp>
      <p:sp>
        <p:nvSpPr>
          <p:cNvPr id="11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40000"/>
                  <a:satMod val="150000"/>
                  <a:lumMod val="100000"/>
                  <a:alpha val="0"/>
                </a:schemeClr>
              </a:gs>
              <a:gs pos="100000">
                <a:schemeClr val="accent1">
                  <a:tint val="70000"/>
                  <a:shade val="100000"/>
                  <a:satMod val="200000"/>
                  <a:lumMod val="100000"/>
                  <a:alpha val="0"/>
                </a:schemeClr>
              </a:gs>
            </a:gsLst>
            <a:lin ang="5400000" scaled="1"/>
            <a:tileRect/>
          </a:gradFill>
          <a:ln w="12700" cap="flat" cmpd="sng" algn="ctr">
            <a:noFill/>
            <a:prstDash val="solid"/>
          </a:ln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2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40000"/>
                  <a:satMod val="150000"/>
                  <a:lumMod val="100000"/>
                  <a:alpha val="0"/>
                </a:schemeClr>
              </a:gs>
              <a:gs pos="100000">
                <a:schemeClr val="accent1">
                  <a:tint val="70000"/>
                  <a:shade val="100000"/>
                  <a:satMod val="200000"/>
                  <a:lumMod val="100000"/>
                  <a:alpha val="0"/>
                </a:schemeClr>
              </a:gs>
            </a:gsLst>
            <a:lin ang="5400000" scaled="1"/>
            <a:tileRect/>
          </a:gradFill>
          <a:ln w="12700" cap="flat" cmpd="sng" algn="ctr">
            <a:noFill/>
            <a:prstDash val="solid"/>
          </a:ln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37" r:id="rId1"/>
    <p:sldLayoutId id="2147485238" r:id="rId2"/>
    <p:sldLayoutId id="2147485239" r:id="rId3"/>
    <p:sldLayoutId id="2147485240" r:id="rId4"/>
    <p:sldLayoutId id="2147485241" r:id="rId5"/>
    <p:sldLayoutId id="2147485242" r:id="rId6"/>
    <p:sldLayoutId id="2147485243" r:id="rId7"/>
    <p:sldLayoutId id="2147485244" r:id="rId8"/>
    <p:sldLayoutId id="2147485245" r:id="rId9"/>
    <p:sldLayoutId id="2147485246" r:id="rId10"/>
    <p:sldLayoutId id="2147485247" r:id="rId11"/>
    <p:sldLayoutId id="2147485248" r:id="rId12"/>
    <p:sldLayoutId id="2147485249" r:id="rId13"/>
    <p:sldLayoutId id="2147485250" r:id="rId14"/>
    <p:sldLayoutId id="2147485251" r:id="rId15"/>
    <p:sldLayoutId id="2147485252" r:id="rId16"/>
    <p:sldLayoutId id="2147485253" r:id="rId17"/>
    <p:sldLayoutId id="2147485254" r:id="rId18"/>
    <p:sldLayoutId id="2147485255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7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7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9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2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8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9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3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80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8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1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4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7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0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1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1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2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4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6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8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0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6" r:id="rId1"/>
    <p:sldLayoutId id="2147485257" r:id="rId2"/>
    <p:sldLayoutId id="2147485258" r:id="rId3"/>
    <p:sldLayoutId id="2147485259" r:id="rId4"/>
    <p:sldLayoutId id="2147485260" r:id="rId5"/>
    <p:sldLayoutId id="2147485261" r:id="rId6"/>
    <p:sldLayoutId id="2147485262" r:id="rId7"/>
    <p:sldLayoutId id="2147485263" r:id="rId8"/>
    <p:sldLayoutId id="2147485264" r:id="rId9"/>
    <p:sldLayoutId id="2147485265" r:id="rId10"/>
    <p:sldLayoutId id="2147485266" r:id="rId11"/>
    <p:sldLayoutId id="2147485267" r:id="rId12"/>
    <p:sldLayoutId id="2147485268" r:id="rId13"/>
    <p:sldLayoutId id="2147485269" r:id="rId14"/>
    <p:sldLayoutId id="2147485270" r:id="rId15"/>
    <p:sldLayoutId id="2147485271" r:id="rId16"/>
    <p:sldLayoutId id="2147485272" r:id="rId17"/>
    <p:sldLayoutId id="2147485273" r:id="rId18"/>
    <p:sldLayoutId id="2147485274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691607" y="-1710531"/>
            <a:ext cx="3233737" cy="7375525"/>
          </a:xfrm>
        </p:spPr>
        <p:txBody>
          <a:bodyPr/>
          <a:lstStyle/>
          <a:p>
            <a:pPr eaLnBrk="1" hangingPunct="1">
              <a:buFont typeface="Wingdings" pitchFamily="-111" charset="2"/>
              <a:buChar char="n"/>
              <a:defRPr/>
            </a:pPr>
            <a:r>
              <a:rPr lang="en-US" altLang="en-US" sz="2400" b="1" dirty="0" smtClean="0">
                <a:solidFill>
                  <a:srgbClr val="000000"/>
                </a:solidFill>
                <a:ea typeface="ＭＳ Ｐゴシック" pitchFamily="-111" charset="-128"/>
              </a:rPr>
              <a:t>Warmup</a:t>
            </a:r>
            <a:endParaRPr lang="en-US" altLang="en-US" sz="2400" dirty="0" smtClean="0">
              <a:solidFill>
                <a:srgbClr val="000000"/>
              </a:solidFill>
              <a:ea typeface="ＭＳ Ｐゴシック" pitchFamily="-111" charset="-128"/>
            </a:endParaRPr>
          </a:p>
          <a:p>
            <a:pPr>
              <a:buFont typeface="Wingdings" pitchFamily="-111" charset="2"/>
              <a:buNone/>
              <a:defRPr/>
            </a:pPr>
            <a:r>
              <a:rPr lang="en-US" altLang="en-US" sz="1800" dirty="0" smtClean="0">
                <a:solidFill>
                  <a:srgbClr val="000000"/>
                </a:solidFill>
                <a:ea typeface="ＭＳ Ｐゴシック" pitchFamily="-111" charset="-128"/>
              </a:rPr>
              <a:t>1. A </a:t>
            </a:r>
            <a:r>
              <a:rPr lang="en-US" altLang="en-US" sz="1800" dirty="0" smtClean="0">
                <a:solidFill>
                  <a:srgbClr val="000000"/>
                </a:solidFill>
                <a:ea typeface="ＭＳ Ｐゴシック" pitchFamily="-111" charset="-128"/>
              </a:rPr>
              <a:t>box of cereal has a mean weight of 15 ounces with a standard deviation of 0.6 ounces.  The company wants to run a promotion to increase sales for the cereal.  There are two options that they are considering.</a:t>
            </a:r>
          </a:p>
          <a:p>
            <a:pPr>
              <a:buFont typeface="Wingdings" pitchFamily="-111" charset="2"/>
              <a:buNone/>
              <a:defRPr/>
            </a:pPr>
            <a:r>
              <a:rPr lang="en-US" altLang="en-US" sz="1800" dirty="0" smtClean="0">
                <a:solidFill>
                  <a:srgbClr val="000000"/>
                </a:solidFill>
                <a:ea typeface="ＭＳ Ｐゴシック" pitchFamily="-111" charset="-128"/>
              </a:rPr>
              <a:t>a) Option </a:t>
            </a:r>
            <a:r>
              <a:rPr lang="en-US" altLang="en-US" sz="1800" dirty="0" smtClean="0">
                <a:solidFill>
                  <a:srgbClr val="000000"/>
                </a:solidFill>
                <a:ea typeface="ＭＳ Ｐゴシック" pitchFamily="-111" charset="-128"/>
              </a:rPr>
              <a:t>A:  Add 3 ounces to each box.  What would be the mean and standard deviation with this option?</a:t>
            </a:r>
          </a:p>
          <a:p>
            <a:pPr>
              <a:buFont typeface="Wingdings" pitchFamily="-111" charset="2"/>
              <a:buNone/>
              <a:defRPr/>
            </a:pPr>
            <a:endParaRPr lang="en-US" altLang="en-US" sz="1800" dirty="0" smtClean="0">
              <a:solidFill>
                <a:srgbClr val="000000"/>
              </a:solidFill>
              <a:ea typeface="ＭＳ Ｐゴシック" pitchFamily="-111" charset="-128"/>
            </a:endParaRPr>
          </a:p>
          <a:p>
            <a:pPr>
              <a:buNone/>
              <a:defRPr/>
            </a:pPr>
            <a:r>
              <a:rPr lang="en-US" altLang="en-US" sz="1800" dirty="0" smtClean="0">
                <a:solidFill>
                  <a:srgbClr val="000000"/>
                </a:solidFill>
                <a:ea typeface="ＭＳ Ｐゴシック" pitchFamily="-111" charset="-128"/>
              </a:rPr>
              <a:t>b) Option </a:t>
            </a:r>
            <a:r>
              <a:rPr lang="en-US" altLang="en-US" sz="1800" dirty="0" smtClean="0">
                <a:solidFill>
                  <a:srgbClr val="000000"/>
                </a:solidFill>
                <a:ea typeface="ＭＳ Ｐゴシック" pitchFamily="-111" charset="-128"/>
              </a:rPr>
              <a:t>B:  Increase the content in each box by 25%.  </a:t>
            </a:r>
            <a:r>
              <a:rPr lang="en-US" altLang="en-US" sz="1800" dirty="0">
                <a:solidFill>
                  <a:srgbClr val="000000"/>
                </a:solidFill>
                <a:ea typeface="ＭＳ Ｐゴシック" pitchFamily="-111" charset="-128"/>
              </a:rPr>
              <a:t>What would be the mean and standard deviation with this option</a:t>
            </a:r>
            <a:r>
              <a:rPr lang="en-US" altLang="en-US" sz="1800" dirty="0" smtClean="0">
                <a:solidFill>
                  <a:srgbClr val="000000"/>
                </a:solidFill>
                <a:ea typeface="ＭＳ Ｐゴシック" pitchFamily="-111" charset="-128"/>
              </a:rPr>
              <a:t>?</a:t>
            </a:r>
          </a:p>
          <a:p>
            <a:pPr>
              <a:spcBef>
                <a:spcPts val="600"/>
              </a:spcBef>
              <a:buNone/>
              <a:defRPr/>
            </a:pPr>
            <a:endParaRPr lang="en-US" altLang="en-US" sz="1800" dirty="0">
              <a:solidFill>
                <a:srgbClr val="000000"/>
              </a:solidFill>
              <a:ea typeface="ＭＳ Ｐゴシック" pitchFamily="-111" charset="-128"/>
            </a:endParaRPr>
          </a:p>
          <a:p>
            <a:pPr>
              <a:buNone/>
              <a:defRPr/>
            </a:pPr>
            <a:r>
              <a:rPr lang="en-US" altLang="en-US" sz="1800" dirty="0" smtClean="0">
                <a:solidFill>
                  <a:srgbClr val="000000"/>
                </a:solidFill>
                <a:ea typeface="ＭＳ Ｐゴシック" pitchFamily="-111" charset="-128"/>
              </a:rPr>
              <a:t>2. </a:t>
            </a:r>
            <a:r>
              <a:rPr lang="en-US" altLang="en-US" sz="1800" dirty="0">
                <a:solidFill>
                  <a:srgbClr val="000000"/>
                </a:solidFill>
                <a:ea typeface="ＭＳ Ｐゴシック" pitchFamily="-111" charset="-128"/>
              </a:rPr>
              <a:t>T</a:t>
            </a:r>
            <a:r>
              <a:rPr lang="en-US" altLang="en-US" sz="1800" dirty="0" smtClean="0">
                <a:solidFill>
                  <a:srgbClr val="000000"/>
                </a:solidFill>
                <a:ea typeface="ＭＳ Ｐゴシック" pitchFamily="-111" charset="-128"/>
              </a:rPr>
              <a:t>he formula for converting from Fahrenheit to </a:t>
            </a:r>
            <a:r>
              <a:rPr lang="en-US" altLang="en-US" sz="1800" dirty="0" err="1" smtClean="0">
                <a:solidFill>
                  <a:srgbClr val="000000"/>
                </a:solidFill>
                <a:ea typeface="ＭＳ Ｐゴシック" pitchFamily="-111" charset="-128"/>
              </a:rPr>
              <a:t>Celcius</a:t>
            </a:r>
            <a:r>
              <a:rPr lang="en-US" altLang="en-US" sz="1800" dirty="0">
                <a:solidFill>
                  <a:srgbClr val="000000"/>
                </a:solidFill>
                <a:ea typeface="ＭＳ Ｐゴシック" pitchFamily="-111" charset="-128"/>
              </a:rPr>
              <a:t> </a:t>
            </a:r>
            <a:r>
              <a:rPr lang="en-US" altLang="en-US" sz="1800" dirty="0" smtClean="0">
                <a:solidFill>
                  <a:srgbClr val="000000"/>
                </a:solidFill>
                <a:ea typeface="ＭＳ Ｐゴシック" pitchFamily="-111" charset="-128"/>
              </a:rPr>
              <a:t>is:</a:t>
            </a:r>
          </a:p>
          <a:p>
            <a:pPr>
              <a:buNone/>
              <a:defRPr/>
            </a:pPr>
            <a:r>
              <a:rPr lang="en-US" altLang="en-US" sz="1800" dirty="0" smtClean="0">
                <a:solidFill>
                  <a:srgbClr val="000000"/>
                </a:solidFill>
                <a:ea typeface="ＭＳ Ｐゴシック" pitchFamily="-111" charset="-128"/>
              </a:rPr>
              <a:t> </a:t>
            </a:r>
            <a:r>
              <a:rPr lang="en-US" altLang="en-US" sz="1800" dirty="0">
                <a:solidFill>
                  <a:srgbClr val="000000"/>
                </a:solidFill>
                <a:ea typeface="ＭＳ Ｐゴシック" pitchFamily="-111" charset="-128"/>
              </a:rPr>
              <a:t>C = 0.5556F - </a:t>
            </a:r>
            <a:r>
              <a:rPr lang="en-US" altLang="en-US" sz="1800" dirty="0" smtClean="0">
                <a:solidFill>
                  <a:srgbClr val="000000"/>
                </a:solidFill>
                <a:ea typeface="ＭＳ Ｐゴシック" pitchFamily="-111" charset="-128"/>
              </a:rPr>
              <a:t>17.778</a:t>
            </a:r>
          </a:p>
          <a:p>
            <a:pPr>
              <a:buNone/>
              <a:defRPr/>
            </a:pPr>
            <a:r>
              <a:rPr lang="en-US" altLang="en-US" sz="1800" dirty="0" smtClean="0">
                <a:solidFill>
                  <a:srgbClr val="000000"/>
                </a:solidFill>
                <a:ea typeface="ＭＳ Ｐゴシック" pitchFamily="-111" charset="-128"/>
              </a:rPr>
              <a:t>If the average high in Atlanta in July is 89 degrees with a standard deviation of 3.3 degrees, what would be the mean and standard deviation for the </a:t>
            </a:r>
            <a:r>
              <a:rPr lang="en-US" altLang="en-US" sz="1800" dirty="0" err="1" smtClean="0">
                <a:solidFill>
                  <a:srgbClr val="000000"/>
                </a:solidFill>
                <a:ea typeface="ＭＳ Ｐゴシック" pitchFamily="-111" charset="-128"/>
              </a:rPr>
              <a:t>Celcius</a:t>
            </a:r>
            <a:r>
              <a:rPr lang="en-US" altLang="en-US" sz="1800" dirty="0" smtClean="0">
                <a:solidFill>
                  <a:srgbClr val="000000"/>
                </a:solidFill>
                <a:ea typeface="ＭＳ Ｐゴシック" pitchFamily="-111" charset="-128"/>
              </a:rPr>
              <a:t> equivalent? </a:t>
            </a:r>
            <a:endParaRPr lang="en-US" altLang="en-US" sz="1800" dirty="0">
              <a:solidFill>
                <a:srgbClr val="000000"/>
              </a:solidFill>
              <a:ea typeface="ＭＳ Ｐゴシック" pitchFamily="-111" charset="-128"/>
            </a:endParaRPr>
          </a:p>
          <a:p>
            <a:pPr>
              <a:buFont typeface="Wingdings" pitchFamily="-111" charset="2"/>
              <a:buNone/>
              <a:defRPr/>
            </a:pPr>
            <a:endParaRPr lang="en-US" altLang="en-US" sz="1800" dirty="0" smtClean="0">
              <a:solidFill>
                <a:srgbClr val="000000"/>
              </a:solidFill>
              <a:ea typeface="ＭＳ Ｐゴシック" pitchFamily="-111" charset="-128"/>
            </a:endParaRPr>
          </a:p>
        </p:txBody>
      </p:sp>
      <p:sp>
        <p:nvSpPr>
          <p:cNvPr id="65539" name="Vertical Title 1"/>
          <p:cNvSpPr>
            <a:spLocks noGrp="1"/>
          </p:cNvSpPr>
          <p:nvPr>
            <p:ph type="title" orient="vert"/>
          </p:nvPr>
        </p:nvSpPr>
        <p:spPr>
          <a:xfrm>
            <a:off x="8135938" y="954088"/>
            <a:ext cx="681037" cy="5903912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Transforming and Combining Random Variables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681913" cy="1116012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Section 6.2</a:t>
            </a:r>
            <a:br>
              <a:rPr lang="en-US" altLang="en-US" sz="24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</a:br>
            <a:r>
              <a:rPr lang="en-US" altLang="en-US" sz="24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Transforming and Combining Random Variables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sz="half" idx="2"/>
          </p:nvPr>
        </p:nvSpPr>
        <p:spPr>
          <a:xfrm>
            <a:off x="496888" y="2447925"/>
            <a:ext cx="8402637" cy="4102100"/>
          </a:xfrm>
        </p:spPr>
        <p:txBody>
          <a:bodyPr/>
          <a:lstStyle/>
          <a:p>
            <a:pPr eaLnBrk="1" hangingPunct="1">
              <a:spcAft>
                <a:spcPts val="2400"/>
              </a:spcAft>
              <a:buFont typeface="Wingdings" panose="05000000000000000000" pitchFamily="2" charset="2"/>
              <a:buNone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After this section, you should be able to…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DESCRIBE the effect of performing a linear transformation on a random variable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COMBINE random variables and CALCULATE the resulting mean and standard deviation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CALCULATE and INTERPRET probabilities involving combinations of Normal random variables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96888" y="2070100"/>
            <a:ext cx="7683500" cy="32385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buFont typeface="Wingdings" pitchFamily="-111" charset="2"/>
              <a:buNone/>
              <a:defRPr/>
            </a:pPr>
            <a:r>
              <a:rPr lang="en-US" b="1" smtClean="0">
                <a:ea typeface="ＭＳ Ｐゴシック" pitchFamily="-111" charset="-128"/>
              </a:rPr>
              <a:t>Learning Objectives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021807" y="-2040731"/>
            <a:ext cx="2573337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Combining Random Variables</a:t>
            </a:r>
            <a:endParaRPr lang="en-US" altLang="en-US" sz="2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How many total passengers can Pete and Erin expect on a randomly selected day?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Since Pete expects </a:t>
            </a:r>
            <a:r>
              <a:rPr lang="en-US" altLang="en-US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µ</a:t>
            </a:r>
            <a:r>
              <a:rPr lang="en-US" altLang="en-US" i="1" baseline="-25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= 3.75 and Erin expects </a:t>
            </a:r>
            <a:r>
              <a:rPr lang="en-US" altLang="en-US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µ</a:t>
            </a:r>
            <a:r>
              <a:rPr lang="en-US" altLang="en-US" i="1" baseline="-25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Y</a:t>
            </a: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= 3.10 , they will average a total of 3.75 + 3.10 = 6.85 passengers per trip. We can generalize this result as follows:</a:t>
            </a:r>
          </a:p>
        </p:txBody>
      </p:sp>
      <p:sp>
        <p:nvSpPr>
          <p:cNvPr id="66563" name="Vertical Title 1"/>
          <p:cNvSpPr>
            <a:spLocks noGrp="1"/>
          </p:cNvSpPr>
          <p:nvPr>
            <p:ph type="title" orient="vert"/>
          </p:nvPr>
        </p:nvSpPr>
        <p:spPr>
          <a:xfrm>
            <a:off x="8135938" y="954088"/>
            <a:ext cx="681037" cy="5903912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Transforming and Combining Random Variables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292100" y="3313113"/>
            <a:ext cx="7843838" cy="1938337"/>
          </a:xfrm>
          <a:prstGeom prst="rect">
            <a:avLst/>
          </a:prstGeom>
          <a:solidFill>
            <a:srgbClr val="FAEDB8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spcAft>
                <a:spcPts val="1200"/>
              </a:spcAft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For any two random variables </a:t>
            </a:r>
            <a:r>
              <a:rPr lang="en-US" sz="2000" i="1" dirty="0" smtClean="0">
                <a:solidFill>
                  <a:srgbClr val="000000"/>
                </a:solidFill>
              </a:rPr>
              <a:t>X</a:t>
            </a:r>
            <a:r>
              <a:rPr lang="en-US" sz="2000" dirty="0" smtClean="0">
                <a:solidFill>
                  <a:srgbClr val="000000"/>
                </a:solidFill>
              </a:rPr>
              <a:t> and </a:t>
            </a:r>
            <a:r>
              <a:rPr lang="en-US" sz="2000" i="1" dirty="0" smtClean="0">
                <a:solidFill>
                  <a:srgbClr val="000000"/>
                </a:solidFill>
              </a:rPr>
              <a:t>Y</a:t>
            </a:r>
            <a:r>
              <a:rPr lang="en-US" sz="2000" dirty="0" smtClean="0">
                <a:solidFill>
                  <a:srgbClr val="000000"/>
                </a:solidFill>
              </a:rPr>
              <a:t>, if </a:t>
            </a:r>
            <a:r>
              <a:rPr lang="en-US" sz="2000" i="1" dirty="0" smtClean="0">
                <a:solidFill>
                  <a:srgbClr val="000000"/>
                </a:solidFill>
              </a:rPr>
              <a:t>T = X </a:t>
            </a:r>
            <a:r>
              <a:rPr lang="en-US" sz="2000" dirty="0" smtClean="0">
                <a:solidFill>
                  <a:srgbClr val="000000"/>
                </a:solidFill>
              </a:rPr>
              <a:t>+</a:t>
            </a:r>
            <a:r>
              <a:rPr lang="en-US" sz="2000" i="1" dirty="0" smtClean="0">
                <a:solidFill>
                  <a:srgbClr val="000000"/>
                </a:solidFill>
              </a:rPr>
              <a:t> Y</a:t>
            </a:r>
            <a:r>
              <a:rPr lang="en-US" sz="2000" dirty="0" smtClean="0">
                <a:solidFill>
                  <a:srgbClr val="000000"/>
                </a:solidFill>
              </a:rPr>
              <a:t>, then the expected value of </a:t>
            </a:r>
            <a:r>
              <a:rPr lang="en-US" sz="2000" i="1" dirty="0" smtClean="0">
                <a:solidFill>
                  <a:srgbClr val="000000"/>
                </a:solidFill>
              </a:rPr>
              <a:t>T</a:t>
            </a:r>
            <a:r>
              <a:rPr lang="en-US" sz="2000" dirty="0" smtClean="0">
                <a:solidFill>
                  <a:srgbClr val="000000"/>
                </a:solidFill>
              </a:rPr>
              <a:t> is</a:t>
            </a:r>
          </a:p>
          <a:p>
            <a:pPr algn="ctr" eaLnBrk="1" hangingPunct="1">
              <a:spcAft>
                <a:spcPts val="1200"/>
              </a:spcAft>
              <a:defRPr/>
            </a:pPr>
            <a:r>
              <a:rPr lang="en-US" sz="2000" i="1" dirty="0" smtClean="0">
                <a:solidFill>
                  <a:srgbClr val="000000"/>
                </a:solidFill>
              </a:rPr>
              <a:t>E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i="1" dirty="0" smtClean="0">
                <a:solidFill>
                  <a:srgbClr val="000000"/>
                </a:solidFill>
              </a:rPr>
              <a:t>T</a:t>
            </a:r>
            <a:r>
              <a:rPr lang="en-US" sz="2000" dirty="0" smtClean="0">
                <a:solidFill>
                  <a:srgbClr val="000000"/>
                </a:solidFill>
              </a:rPr>
              <a:t>) = </a:t>
            </a:r>
            <a:r>
              <a:rPr lang="en-US" sz="2000" i="1" dirty="0" smtClean="0">
                <a:solidFill>
                  <a:srgbClr val="000000"/>
                </a:solidFill>
              </a:rPr>
              <a:t>µ</a:t>
            </a:r>
            <a:r>
              <a:rPr lang="en-US" sz="2000" i="1" baseline="-25000" dirty="0" smtClean="0">
                <a:solidFill>
                  <a:srgbClr val="000000"/>
                </a:solidFill>
              </a:rPr>
              <a:t>T</a:t>
            </a:r>
            <a:r>
              <a:rPr lang="en-US" sz="2000" dirty="0" smtClean="0">
                <a:solidFill>
                  <a:srgbClr val="000000"/>
                </a:solidFill>
              </a:rPr>
              <a:t> = </a:t>
            </a:r>
            <a:r>
              <a:rPr lang="en-US" sz="2000" i="1" dirty="0" smtClean="0">
                <a:solidFill>
                  <a:srgbClr val="000000"/>
                </a:solidFill>
              </a:rPr>
              <a:t>µ</a:t>
            </a:r>
            <a:r>
              <a:rPr lang="en-US" sz="2000" i="1" baseline="-25000" dirty="0" smtClean="0">
                <a:solidFill>
                  <a:srgbClr val="000000"/>
                </a:solidFill>
              </a:rPr>
              <a:t>X</a:t>
            </a:r>
            <a:r>
              <a:rPr lang="en-US" sz="2000" dirty="0" smtClean="0">
                <a:solidFill>
                  <a:srgbClr val="000000"/>
                </a:solidFill>
              </a:rPr>
              <a:t>  + </a:t>
            </a:r>
            <a:r>
              <a:rPr lang="en-US" sz="2000" i="1" dirty="0" smtClean="0">
                <a:solidFill>
                  <a:srgbClr val="000000"/>
                </a:solidFill>
              </a:rPr>
              <a:t>µ</a:t>
            </a:r>
            <a:r>
              <a:rPr lang="en-US" sz="2000" i="1" baseline="-25000" dirty="0" smtClean="0">
                <a:solidFill>
                  <a:srgbClr val="000000"/>
                </a:solidFill>
              </a:rPr>
              <a:t>Y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In general, the mean of the sum of several random variables is the sum of their means.</a:t>
            </a:r>
            <a:endParaRPr lang="en-US" sz="2000" i="1" dirty="0" smtClean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582613" y="2976902"/>
            <a:ext cx="7375526" cy="338554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Mean of the Sum of Random Variables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2100" y="5384800"/>
            <a:ext cx="78438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How much variability is there in the total number of passengers who go on Pete’s and Erin’s tours on a randomly selected day?  To determine this, we need to find the probability distribution of </a:t>
            </a:r>
            <a:r>
              <a:rPr lang="en-US" altLang="en-US" i="1">
                <a:solidFill>
                  <a:schemeClr val="tx1"/>
                </a:solidFill>
              </a:rPr>
              <a:t>T</a:t>
            </a:r>
            <a:r>
              <a:rPr lang="en-US" altLang="en-US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6" grpId="0" build="p" bldLvl="5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021807" y="-2040731"/>
            <a:ext cx="2573337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Combining Random Variables</a:t>
            </a:r>
            <a:endParaRPr lang="en-US" altLang="en-US" sz="2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As the preceding example illustrates, when we add two </a:t>
            </a:r>
            <a:r>
              <a:rPr lang="en-US" altLang="en-US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independent</a:t>
            </a: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random variables, their variances add. </a:t>
            </a:r>
            <a:r>
              <a:rPr lang="en-US" altLang="en-US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Standard deviations do not add</a:t>
            </a: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. </a:t>
            </a:r>
          </a:p>
        </p:txBody>
      </p:sp>
      <p:sp>
        <p:nvSpPr>
          <p:cNvPr id="67587" name="Vertical Title 1"/>
          <p:cNvSpPr>
            <a:spLocks noGrp="1"/>
          </p:cNvSpPr>
          <p:nvPr>
            <p:ph type="title" orient="vert"/>
          </p:nvPr>
        </p:nvSpPr>
        <p:spPr>
          <a:xfrm>
            <a:off x="8135938" y="954088"/>
            <a:ext cx="681037" cy="5903912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Transforming and Combining Random Variables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582613" y="2764423"/>
            <a:ext cx="7375526" cy="338554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Variance of the Sum of Random Variables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2100" y="5099050"/>
            <a:ext cx="78438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tx1"/>
                </a:solidFill>
              </a:rPr>
              <a:t>Remember that you can add variances only if the two random variables are independent, and that you can NEVER add standard deviations!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92100" y="3100388"/>
            <a:ext cx="8051800" cy="1785937"/>
            <a:chOff x="292100" y="3100951"/>
            <a:chExt cx="8051800" cy="1785104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292100" y="3100951"/>
              <a:ext cx="8051800" cy="1785104"/>
            </a:xfrm>
            <a:prstGeom prst="rect">
              <a:avLst/>
            </a:prstGeom>
            <a:solidFill>
              <a:srgbClr val="FAEDB8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>
                <a:spcAft>
                  <a:spcPts val="1200"/>
                </a:spcAft>
                <a:defRPr/>
              </a:pPr>
              <a:r>
                <a:rPr lang="en-US" sz="1800" dirty="0" smtClean="0">
                  <a:solidFill>
                    <a:srgbClr val="000000"/>
                  </a:solidFill>
                </a:rPr>
                <a:t>For any two </a:t>
              </a:r>
              <a:r>
                <a:rPr lang="en-US" sz="1800" i="1" dirty="0" smtClean="0">
                  <a:solidFill>
                    <a:srgbClr val="000000"/>
                  </a:solidFill>
                </a:rPr>
                <a:t>independent </a:t>
              </a:r>
              <a:r>
                <a:rPr lang="en-US" sz="1800" dirty="0" smtClean="0">
                  <a:solidFill>
                    <a:srgbClr val="000000"/>
                  </a:solidFill>
                </a:rPr>
                <a:t>random variables </a:t>
              </a:r>
              <a:r>
                <a:rPr lang="en-US" sz="1800" i="1" dirty="0" smtClean="0">
                  <a:solidFill>
                    <a:srgbClr val="000000"/>
                  </a:solidFill>
                </a:rPr>
                <a:t>X</a:t>
              </a:r>
              <a:r>
                <a:rPr lang="en-US" sz="1800" dirty="0" smtClean="0">
                  <a:solidFill>
                    <a:srgbClr val="000000"/>
                  </a:solidFill>
                </a:rPr>
                <a:t> and </a:t>
              </a:r>
              <a:r>
                <a:rPr lang="en-US" sz="1800" i="1" dirty="0" smtClean="0">
                  <a:solidFill>
                    <a:srgbClr val="000000"/>
                  </a:solidFill>
                </a:rPr>
                <a:t>Y</a:t>
              </a:r>
              <a:r>
                <a:rPr lang="en-US" sz="1800" dirty="0" smtClean="0">
                  <a:solidFill>
                    <a:srgbClr val="000000"/>
                  </a:solidFill>
                </a:rPr>
                <a:t>, if </a:t>
              </a:r>
              <a:r>
                <a:rPr lang="en-US" sz="1800" i="1" dirty="0" smtClean="0">
                  <a:solidFill>
                    <a:srgbClr val="000000"/>
                  </a:solidFill>
                </a:rPr>
                <a:t>T = X </a:t>
              </a:r>
              <a:r>
                <a:rPr lang="en-US" sz="1800" dirty="0" smtClean="0">
                  <a:solidFill>
                    <a:srgbClr val="000000"/>
                  </a:solidFill>
                </a:rPr>
                <a:t>+</a:t>
              </a:r>
              <a:r>
                <a:rPr lang="en-US" sz="1800" i="1" dirty="0" smtClean="0">
                  <a:solidFill>
                    <a:srgbClr val="000000"/>
                  </a:solidFill>
                </a:rPr>
                <a:t> Y</a:t>
              </a:r>
              <a:r>
                <a:rPr lang="en-US" sz="1800" dirty="0" smtClean="0">
                  <a:solidFill>
                    <a:srgbClr val="000000"/>
                  </a:solidFill>
                </a:rPr>
                <a:t>, then the variance of </a:t>
              </a:r>
              <a:r>
                <a:rPr lang="en-US" sz="1800" i="1" dirty="0" smtClean="0">
                  <a:solidFill>
                    <a:srgbClr val="000000"/>
                  </a:solidFill>
                </a:rPr>
                <a:t>T</a:t>
              </a:r>
              <a:r>
                <a:rPr lang="en-US" sz="1800" dirty="0" smtClean="0">
                  <a:solidFill>
                    <a:srgbClr val="000000"/>
                  </a:solidFill>
                </a:rPr>
                <a:t> is</a:t>
              </a:r>
            </a:p>
            <a:p>
              <a:pPr algn="ctr" eaLnBrk="1" hangingPunct="1">
                <a:spcAft>
                  <a:spcPts val="1200"/>
                </a:spcAft>
                <a:defRPr/>
              </a:pPr>
              <a:endParaRPr lang="en-US" sz="1800" i="1" dirty="0" smtClean="0">
                <a:solidFill>
                  <a:srgbClr val="000000"/>
                </a:solidFill>
              </a:endParaRPr>
            </a:p>
            <a:p>
              <a:pPr eaLnBrk="1" hangingPunct="1">
                <a:spcAft>
                  <a:spcPts val="1200"/>
                </a:spcAft>
                <a:defRPr/>
              </a:pPr>
              <a:r>
                <a:rPr lang="en-US" sz="1800" dirty="0" smtClean="0">
                  <a:solidFill>
                    <a:srgbClr val="000000"/>
                  </a:solidFill>
                </a:rPr>
                <a:t>In general, the variance of the sum of several independent random variables is the sum of their variances.</a:t>
              </a:r>
              <a:endParaRPr lang="en-US" sz="1800" i="1" dirty="0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67594" name="Object 2"/>
            <p:cNvGraphicFramePr>
              <a:graphicFrameLocks noChangeAspect="1"/>
            </p:cNvGraphicFramePr>
            <p:nvPr/>
          </p:nvGraphicFramePr>
          <p:xfrm>
            <a:off x="3498850" y="3619500"/>
            <a:ext cx="1797050" cy="4637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Equation" r:id="rId3" imgW="787400" imgH="203200" progId="Equation.3">
                    <p:embed/>
                  </p:oleObj>
                </mc:Choice>
                <mc:Fallback>
                  <p:oleObj name="Equation" r:id="rId3" imgW="787400" imgH="2032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8850" y="3619500"/>
                          <a:ext cx="1797050" cy="4637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691607" y="-1710531"/>
            <a:ext cx="3233737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Combining Random Variables</a:t>
            </a:r>
            <a:endParaRPr lang="en-US" altLang="en-US" sz="2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So far, we have looked at settings that involve a single random variable. Many interesting statistics problems require us to examine two or more random variables.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Let’s investigate the result of adding and subtracting random variables. Let </a:t>
            </a:r>
            <a:r>
              <a:rPr lang="en-US" altLang="en-US" sz="1800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X </a:t>
            </a:r>
            <a:r>
              <a:rPr lang="en-US" altLang="en-US" sz="18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= the number of passengers on a randomly selected trip with Pete’s Jeep Tours.  </a:t>
            </a:r>
            <a:r>
              <a:rPr lang="en-US" altLang="en-US" sz="1800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Y </a:t>
            </a:r>
            <a:r>
              <a:rPr lang="en-US" altLang="en-US" sz="18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= the number of passengers on a randomly selected trip with Erin’s Adventures.  Define </a:t>
            </a:r>
            <a:r>
              <a:rPr lang="en-US" altLang="en-US" sz="1800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 </a:t>
            </a:r>
            <a:r>
              <a:rPr lang="en-US" altLang="en-US" sz="18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= </a:t>
            </a:r>
            <a:r>
              <a:rPr lang="en-US" altLang="en-US" sz="1800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X </a:t>
            </a:r>
            <a:r>
              <a:rPr lang="en-US" altLang="en-US" sz="18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+ </a:t>
            </a:r>
            <a:r>
              <a:rPr lang="en-US" altLang="en-US" sz="1800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Y.  </a:t>
            </a:r>
            <a:r>
              <a:rPr lang="en-US" altLang="en-US" sz="18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What are the mean and variance of </a:t>
            </a:r>
            <a:r>
              <a:rPr lang="en-US" altLang="en-US" sz="1800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 sz="18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?</a:t>
            </a:r>
          </a:p>
        </p:txBody>
      </p:sp>
      <p:sp>
        <p:nvSpPr>
          <p:cNvPr id="68611" name="Vertical Title 1"/>
          <p:cNvSpPr>
            <a:spLocks noGrp="1"/>
          </p:cNvSpPr>
          <p:nvPr>
            <p:ph type="title" orient="vert"/>
          </p:nvPr>
        </p:nvSpPr>
        <p:spPr>
          <a:xfrm>
            <a:off x="8135938" y="954088"/>
            <a:ext cx="681037" cy="5903912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Transforming and Combining Random Variables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65100" y="3594100"/>
          <a:ext cx="5397500" cy="742950"/>
        </p:xfrm>
        <a:graphic>
          <a:graphicData uri="http://schemas.openxmlformats.org/drawingml/2006/table">
            <a:tbl>
              <a:tblPr/>
              <a:tblGrid>
                <a:gridCol w="1803400"/>
                <a:gridCol w="719138"/>
                <a:gridCol w="719137"/>
                <a:gridCol w="717550"/>
                <a:gridCol w="719138"/>
                <a:gridCol w="7191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Passengers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x</a:t>
                      </a:r>
                      <a:r>
                        <a:rPr kumimoji="0" lang="en-US" sz="18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Probability 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p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0.15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0.35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10" descr="F6.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0" y="3327400"/>
            <a:ext cx="256540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F6.10.jp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238" y="5026025"/>
            <a:ext cx="2570162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65100" y="5207000"/>
          <a:ext cx="4678363" cy="742950"/>
        </p:xfrm>
        <a:graphic>
          <a:graphicData uri="http://schemas.openxmlformats.org/drawingml/2006/table">
            <a:tbl>
              <a:tblPr/>
              <a:tblGrid>
                <a:gridCol w="1803400"/>
                <a:gridCol w="719138"/>
                <a:gridCol w="719137"/>
                <a:gridCol w="717550"/>
                <a:gridCol w="7191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Passengers 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y</a:t>
                      </a:r>
                      <a:r>
                        <a:rPr kumimoji="0" lang="en-US" sz="1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i</a:t>
                      </a:r>
                      <a:endParaRPr kumimoji="0" lang="en-US" sz="18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1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Probability 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p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B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B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B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B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BCC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15900" y="4335463"/>
            <a:ext cx="5118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Mean </a:t>
            </a:r>
            <a:r>
              <a:rPr lang="en-US" altLang="en-US" sz="1800" i="1">
                <a:solidFill>
                  <a:schemeClr val="tx1"/>
                </a:solidFill>
              </a:rPr>
              <a:t>µ</a:t>
            </a:r>
            <a:r>
              <a:rPr lang="en-US" altLang="en-US" sz="1800" i="1" baseline="-25000">
                <a:solidFill>
                  <a:schemeClr val="tx1"/>
                </a:solidFill>
              </a:rPr>
              <a:t>X</a:t>
            </a:r>
            <a:r>
              <a:rPr lang="en-US" altLang="en-US" sz="1800">
                <a:solidFill>
                  <a:schemeClr val="tx1"/>
                </a:solidFill>
              </a:rPr>
              <a:t> = 3.75  Standard Deviation </a:t>
            </a:r>
            <a:r>
              <a:rPr lang="en-US" altLang="en-US" sz="1800" i="1">
                <a:solidFill>
                  <a:schemeClr val="tx1"/>
                </a:solidFill>
              </a:rPr>
              <a:t>σ</a:t>
            </a:r>
            <a:r>
              <a:rPr lang="en-US" altLang="en-US" sz="1800" i="1" baseline="-25000">
                <a:solidFill>
                  <a:schemeClr val="tx1"/>
                </a:solidFill>
              </a:rPr>
              <a:t>X</a:t>
            </a:r>
            <a:r>
              <a:rPr lang="en-US" altLang="en-US" sz="1800">
                <a:solidFill>
                  <a:schemeClr val="tx1"/>
                </a:solidFill>
              </a:rPr>
              <a:t> = 1.090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5100" y="5948363"/>
            <a:ext cx="5011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Mean </a:t>
            </a:r>
            <a:r>
              <a:rPr lang="en-US" altLang="en-US" sz="1800" i="1">
                <a:solidFill>
                  <a:schemeClr val="tx1"/>
                </a:solidFill>
              </a:rPr>
              <a:t>µ</a:t>
            </a:r>
            <a:r>
              <a:rPr lang="en-US" altLang="en-US" sz="1800" i="1" baseline="-25000">
                <a:solidFill>
                  <a:schemeClr val="tx1"/>
                </a:solidFill>
              </a:rPr>
              <a:t>Y</a:t>
            </a:r>
            <a:r>
              <a:rPr lang="en-US" altLang="en-US" sz="1800">
                <a:solidFill>
                  <a:schemeClr val="tx1"/>
                </a:solidFill>
              </a:rPr>
              <a:t> = 3.10  Standard Deviation </a:t>
            </a:r>
            <a:r>
              <a:rPr lang="en-US" altLang="en-US" sz="1800" i="1">
                <a:solidFill>
                  <a:schemeClr val="tx1"/>
                </a:solidFill>
              </a:rPr>
              <a:t>σ</a:t>
            </a:r>
            <a:r>
              <a:rPr lang="en-US" altLang="en-US" sz="1800" i="1" baseline="-25000">
                <a:solidFill>
                  <a:schemeClr val="tx1"/>
                </a:solidFill>
              </a:rPr>
              <a:t>Y</a:t>
            </a:r>
            <a:r>
              <a:rPr lang="en-US" altLang="en-US" sz="1800">
                <a:solidFill>
                  <a:schemeClr val="tx1"/>
                </a:solidFill>
              </a:rPr>
              <a:t> = 0.943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021807" y="-2040731"/>
            <a:ext cx="2573337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Combining Random Variables</a:t>
            </a:r>
            <a:endParaRPr lang="en-US" altLang="en-US" sz="2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We can perform a similar investigation to determine what happens when we define a random variable as the difference of two random variables.  In summary, we find the following:</a:t>
            </a:r>
          </a:p>
        </p:txBody>
      </p:sp>
      <p:sp>
        <p:nvSpPr>
          <p:cNvPr id="69635" name="Vertical Title 1"/>
          <p:cNvSpPr>
            <a:spLocks noGrp="1"/>
          </p:cNvSpPr>
          <p:nvPr>
            <p:ph type="title" orient="vert"/>
          </p:nvPr>
        </p:nvSpPr>
        <p:spPr>
          <a:xfrm>
            <a:off x="8135938" y="954088"/>
            <a:ext cx="681037" cy="5903912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Transforming and Combining Random Variables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582613" y="4547501"/>
            <a:ext cx="7375526" cy="338554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Variance of the Difference of Random Variables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92100" y="4884738"/>
            <a:ext cx="8051800" cy="1784350"/>
            <a:chOff x="292100" y="3100951"/>
            <a:chExt cx="8051800" cy="1785104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292100" y="3100951"/>
              <a:ext cx="8051800" cy="1785104"/>
            </a:xfrm>
            <a:prstGeom prst="rect">
              <a:avLst/>
            </a:prstGeom>
            <a:solidFill>
              <a:srgbClr val="FAEDB8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>
                <a:spcAft>
                  <a:spcPts val="1200"/>
                </a:spcAft>
                <a:defRPr/>
              </a:pPr>
              <a:r>
                <a:rPr lang="en-US" sz="1800" dirty="0" smtClean="0">
                  <a:solidFill>
                    <a:srgbClr val="000000"/>
                  </a:solidFill>
                </a:rPr>
                <a:t>For any two </a:t>
              </a:r>
              <a:r>
                <a:rPr lang="en-US" sz="1800" i="1" dirty="0" smtClean="0">
                  <a:solidFill>
                    <a:srgbClr val="000000"/>
                  </a:solidFill>
                </a:rPr>
                <a:t>independent </a:t>
              </a:r>
              <a:r>
                <a:rPr lang="en-US" sz="1800" dirty="0" smtClean="0">
                  <a:solidFill>
                    <a:srgbClr val="000000"/>
                  </a:solidFill>
                </a:rPr>
                <a:t>random variables </a:t>
              </a:r>
              <a:r>
                <a:rPr lang="en-US" sz="1800" i="1" dirty="0" smtClean="0">
                  <a:solidFill>
                    <a:srgbClr val="000000"/>
                  </a:solidFill>
                </a:rPr>
                <a:t>X</a:t>
              </a:r>
              <a:r>
                <a:rPr lang="en-US" sz="1800" dirty="0" smtClean="0">
                  <a:solidFill>
                    <a:srgbClr val="000000"/>
                  </a:solidFill>
                </a:rPr>
                <a:t> and </a:t>
              </a:r>
              <a:r>
                <a:rPr lang="en-US" sz="1800" i="1" dirty="0" smtClean="0">
                  <a:solidFill>
                    <a:srgbClr val="000000"/>
                  </a:solidFill>
                </a:rPr>
                <a:t>Y</a:t>
              </a:r>
              <a:r>
                <a:rPr lang="en-US" sz="1800" dirty="0" smtClean="0">
                  <a:solidFill>
                    <a:srgbClr val="000000"/>
                  </a:solidFill>
                </a:rPr>
                <a:t>, if </a:t>
              </a:r>
              <a:r>
                <a:rPr lang="en-US" sz="1800" i="1" dirty="0" smtClean="0">
                  <a:solidFill>
                    <a:srgbClr val="000000"/>
                  </a:solidFill>
                </a:rPr>
                <a:t>D = X</a:t>
              </a:r>
              <a:r>
                <a:rPr lang="en-US" sz="1800" dirty="0" smtClean="0">
                  <a:solidFill>
                    <a:srgbClr val="000000"/>
                  </a:solidFill>
                </a:rPr>
                <a:t> - </a:t>
              </a:r>
              <a:r>
                <a:rPr lang="en-US" sz="1800" i="1" dirty="0" smtClean="0">
                  <a:solidFill>
                    <a:srgbClr val="000000"/>
                  </a:solidFill>
                </a:rPr>
                <a:t>Y</a:t>
              </a:r>
              <a:r>
                <a:rPr lang="en-US" sz="1800" dirty="0" smtClean="0">
                  <a:solidFill>
                    <a:srgbClr val="000000"/>
                  </a:solidFill>
                </a:rPr>
                <a:t>, then the variance of </a:t>
              </a:r>
              <a:r>
                <a:rPr lang="en-US" sz="1800" i="1" dirty="0" smtClean="0">
                  <a:solidFill>
                    <a:srgbClr val="000000"/>
                  </a:solidFill>
                </a:rPr>
                <a:t>D</a:t>
              </a:r>
              <a:r>
                <a:rPr lang="en-US" sz="1800" dirty="0" smtClean="0">
                  <a:solidFill>
                    <a:srgbClr val="000000"/>
                  </a:solidFill>
                </a:rPr>
                <a:t> is</a:t>
              </a:r>
            </a:p>
            <a:p>
              <a:pPr algn="ctr" eaLnBrk="1" hangingPunct="1">
                <a:spcAft>
                  <a:spcPts val="1200"/>
                </a:spcAft>
                <a:defRPr/>
              </a:pPr>
              <a:endParaRPr lang="en-US" sz="1800" i="1" dirty="0" smtClean="0">
                <a:solidFill>
                  <a:srgbClr val="000000"/>
                </a:solidFill>
              </a:endParaRPr>
            </a:p>
            <a:p>
              <a:pPr eaLnBrk="1" hangingPunct="1">
                <a:spcAft>
                  <a:spcPts val="1200"/>
                </a:spcAft>
                <a:defRPr/>
              </a:pPr>
              <a:r>
                <a:rPr lang="en-US" sz="1800" dirty="0" smtClean="0">
                  <a:solidFill>
                    <a:srgbClr val="000000"/>
                  </a:solidFill>
                </a:rPr>
                <a:t>In general, the variance of the difference of two independent random variables is the sum of their variances.</a:t>
              </a:r>
              <a:endParaRPr lang="en-US" sz="1800" i="1" dirty="0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69645" name="Object 2"/>
            <p:cNvGraphicFramePr>
              <a:graphicFrameLocks noChangeAspect="1"/>
            </p:cNvGraphicFramePr>
            <p:nvPr/>
          </p:nvGraphicFramePr>
          <p:xfrm>
            <a:off x="3484563" y="3619185"/>
            <a:ext cx="1825625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50" name="Equation" r:id="rId3" imgW="800100" imgH="203200" progId="Equation.3">
                    <p:embed/>
                  </p:oleObj>
                </mc:Choice>
                <mc:Fallback>
                  <p:oleObj name="Equation" r:id="rId3" imgW="800100" imgH="2032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4563" y="3619185"/>
                          <a:ext cx="1825625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Box 10"/>
          <p:cNvSpPr txBox="1"/>
          <p:nvPr/>
        </p:nvSpPr>
        <p:spPr bwMode="auto">
          <a:xfrm>
            <a:off x="330200" y="2393950"/>
            <a:ext cx="8013700" cy="1784350"/>
          </a:xfrm>
          <a:prstGeom prst="rect">
            <a:avLst/>
          </a:prstGeom>
          <a:solidFill>
            <a:srgbClr val="FAEDB8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spcAft>
                <a:spcPts val="1200"/>
              </a:spcAft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For any two random variables </a:t>
            </a:r>
            <a:r>
              <a:rPr lang="en-US" sz="1800" i="1" dirty="0" smtClean="0">
                <a:solidFill>
                  <a:srgbClr val="000000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 and </a:t>
            </a:r>
            <a:r>
              <a:rPr lang="en-US" sz="1800" i="1" dirty="0" smtClean="0">
                <a:solidFill>
                  <a:srgbClr val="000000"/>
                </a:solidFill>
              </a:rPr>
              <a:t>Y</a:t>
            </a:r>
            <a:r>
              <a:rPr lang="en-US" sz="1800" dirty="0" smtClean="0">
                <a:solidFill>
                  <a:srgbClr val="000000"/>
                </a:solidFill>
              </a:rPr>
              <a:t>, if </a:t>
            </a:r>
            <a:r>
              <a:rPr lang="en-US" sz="1800" i="1" dirty="0" smtClean="0">
                <a:solidFill>
                  <a:srgbClr val="000000"/>
                </a:solidFill>
              </a:rPr>
              <a:t>D = X - Y</a:t>
            </a:r>
            <a:r>
              <a:rPr lang="en-US" sz="1800" dirty="0" smtClean="0">
                <a:solidFill>
                  <a:srgbClr val="000000"/>
                </a:solidFill>
              </a:rPr>
              <a:t>, then the expected value of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dirty="0" smtClean="0">
                <a:solidFill>
                  <a:srgbClr val="000000"/>
                </a:solidFill>
              </a:rPr>
              <a:t> is</a:t>
            </a:r>
          </a:p>
          <a:p>
            <a:pPr algn="ctr" eaLnBrk="1" hangingPunct="1">
              <a:spcAft>
                <a:spcPts val="1200"/>
              </a:spcAft>
              <a:defRPr/>
            </a:pP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dirty="0" smtClean="0">
                <a:solidFill>
                  <a:srgbClr val="000000"/>
                </a:solidFill>
              </a:rPr>
              <a:t>) = </a:t>
            </a:r>
            <a:r>
              <a:rPr lang="en-US" sz="1800" i="1" dirty="0" smtClean="0">
                <a:solidFill>
                  <a:srgbClr val="000000"/>
                </a:solidFill>
              </a:rPr>
              <a:t>µ</a:t>
            </a:r>
            <a:r>
              <a:rPr lang="en-US" sz="1800" i="1" baseline="-25000" dirty="0" smtClean="0">
                <a:solidFill>
                  <a:srgbClr val="000000"/>
                </a:solidFill>
              </a:rPr>
              <a:t>D</a:t>
            </a:r>
            <a:r>
              <a:rPr lang="en-US" sz="1800" dirty="0" smtClean="0">
                <a:solidFill>
                  <a:srgbClr val="000000"/>
                </a:solidFill>
              </a:rPr>
              <a:t> = </a:t>
            </a:r>
            <a:r>
              <a:rPr lang="en-US" sz="1800" i="1" dirty="0" smtClean="0">
                <a:solidFill>
                  <a:srgbClr val="000000"/>
                </a:solidFill>
              </a:rPr>
              <a:t>µ</a:t>
            </a:r>
            <a:r>
              <a:rPr lang="en-US" sz="1800" i="1" baseline="-25000" dirty="0" smtClean="0">
                <a:solidFill>
                  <a:srgbClr val="000000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  -  </a:t>
            </a:r>
            <a:r>
              <a:rPr lang="en-US" sz="1800" i="1" dirty="0" smtClean="0">
                <a:solidFill>
                  <a:srgbClr val="000000"/>
                </a:solidFill>
              </a:rPr>
              <a:t>µ</a:t>
            </a:r>
            <a:r>
              <a:rPr lang="en-US" sz="1800" i="1" baseline="-25000" dirty="0" smtClean="0">
                <a:solidFill>
                  <a:srgbClr val="000000"/>
                </a:solidFill>
              </a:rPr>
              <a:t>Y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In general, the mean of the difference of several random variables is the difference of their means. </a:t>
            </a:r>
            <a:r>
              <a:rPr lang="en-US" sz="1800" i="1" dirty="0" smtClean="0">
                <a:solidFill>
                  <a:srgbClr val="000000"/>
                </a:solidFill>
              </a:rPr>
              <a:t>The order of subtraction is important!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620713" y="2057400"/>
            <a:ext cx="7535246" cy="338554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600" b="1">
                <a:solidFill>
                  <a:srgbClr val="FFFFFF"/>
                </a:solidFill>
                <a:ea typeface="ＭＳ Ｐゴシック" pitchFamily="-111" charset="-128"/>
                <a:cs typeface="ＭＳ Ｐゴシック" pitchFamily="-111" charset="-128"/>
              </a:rPr>
              <a:t>Mean of the Difference of Random Variables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5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501107" y="-1885156"/>
            <a:ext cx="3233737" cy="7375525"/>
          </a:xfrm>
        </p:spPr>
        <p:txBody>
          <a:bodyPr/>
          <a:lstStyle/>
          <a:p>
            <a:pPr eaLnBrk="1" hangingPunct="1">
              <a:buFont typeface="Wingdings" pitchFamily="-111" charset="2"/>
              <a:buChar char="n"/>
              <a:defRPr/>
            </a:pPr>
            <a:r>
              <a:rPr lang="en-US" altLang="en-US" sz="2400" b="1" dirty="0" smtClean="0">
                <a:solidFill>
                  <a:srgbClr val="000000"/>
                </a:solidFill>
                <a:ea typeface="ＭＳ Ｐゴシック" pitchFamily="-111" charset="-128"/>
              </a:rPr>
              <a:t>Example: Pete and Erin</a:t>
            </a:r>
            <a:endParaRPr lang="en-US" altLang="en-US" sz="2400" dirty="0" smtClean="0">
              <a:solidFill>
                <a:srgbClr val="000000"/>
              </a:solidFill>
              <a:ea typeface="ＭＳ Ｐゴシック" pitchFamily="-111" charset="-128"/>
            </a:endParaRPr>
          </a:p>
          <a:p>
            <a:pPr>
              <a:buFont typeface="Wingdings" pitchFamily="-111" charset="2"/>
              <a:buNone/>
              <a:defRPr/>
            </a:pPr>
            <a:endParaRPr lang="en-US" altLang="en-US" sz="1800" dirty="0" smtClean="0">
              <a:solidFill>
                <a:srgbClr val="000000"/>
              </a:solidFill>
              <a:ea typeface="ＭＳ Ｐゴシック" pitchFamily="-111" charset="-128"/>
            </a:endParaRPr>
          </a:p>
          <a:p>
            <a:pPr>
              <a:buFont typeface="Wingdings" pitchFamily="-111" charset="2"/>
              <a:buNone/>
              <a:defRPr/>
            </a:pPr>
            <a:endParaRPr lang="en-US" altLang="en-US" sz="1800" dirty="0">
              <a:solidFill>
                <a:srgbClr val="000000"/>
              </a:solidFill>
              <a:ea typeface="ＭＳ Ｐゴシック" pitchFamily="-111" charset="-128"/>
            </a:endParaRPr>
          </a:p>
          <a:p>
            <a:pPr marL="342900" indent="-342900">
              <a:buClr>
                <a:schemeClr val="tx1"/>
              </a:buClr>
              <a:buFont typeface="Wingdings" pitchFamily="-111" charset="2"/>
              <a:buAutoNum type="alphaLcParenR"/>
              <a:defRPr/>
            </a:pPr>
            <a:r>
              <a:rPr lang="en-US" altLang="en-US" sz="1800" dirty="0" smtClean="0">
                <a:solidFill>
                  <a:srgbClr val="000000"/>
                </a:solidFill>
                <a:ea typeface="ＭＳ Ｐゴシック" pitchFamily="-111" charset="-128"/>
              </a:rPr>
              <a:t>Assume Erin charges $175 per passenger.  Find the mean and standard deviation for her daily collections</a:t>
            </a:r>
          </a:p>
          <a:p>
            <a:pPr marL="342900" indent="-342900">
              <a:buClr>
                <a:schemeClr val="tx1"/>
              </a:buClr>
              <a:buFont typeface="Wingdings" pitchFamily="-111" charset="2"/>
              <a:buAutoNum type="alphaLcParenR"/>
              <a:defRPr/>
            </a:pPr>
            <a:endParaRPr lang="en-US" altLang="en-US" sz="1800" dirty="0">
              <a:solidFill>
                <a:srgbClr val="000000"/>
              </a:solidFill>
              <a:ea typeface="ＭＳ Ｐゴシック" pitchFamily="-111" charset="-128"/>
            </a:endParaRPr>
          </a:p>
          <a:p>
            <a:pPr marL="342900" indent="-342900">
              <a:buClr>
                <a:schemeClr val="tx1"/>
              </a:buClr>
              <a:buFont typeface="Wingdings" pitchFamily="-111" charset="2"/>
              <a:buAutoNum type="alphaLcParenR"/>
              <a:defRPr/>
            </a:pPr>
            <a:r>
              <a:rPr lang="en-US" altLang="en-US" sz="1800" dirty="0" smtClean="0">
                <a:solidFill>
                  <a:srgbClr val="000000"/>
                </a:solidFill>
                <a:ea typeface="ＭＳ Ｐゴシック" pitchFamily="-111" charset="-128"/>
              </a:rPr>
              <a:t>Find the mean and standard deviation for the difference between Pete’s daily collection and Erin’s daily collection.  Remember that Pete’s daily collection had a mean of $562.50 and a standard deviation of $163.50.</a:t>
            </a:r>
          </a:p>
        </p:txBody>
      </p:sp>
      <p:sp>
        <p:nvSpPr>
          <p:cNvPr id="70659" name="Vertical Title 1"/>
          <p:cNvSpPr>
            <a:spLocks noGrp="1"/>
          </p:cNvSpPr>
          <p:nvPr>
            <p:ph type="title" orient="vert"/>
          </p:nvPr>
        </p:nvSpPr>
        <p:spPr>
          <a:xfrm>
            <a:off x="8135938" y="954088"/>
            <a:ext cx="681037" cy="5903912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Transforming and Combining Random Variables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5775" y="695325"/>
          <a:ext cx="4678363" cy="742950"/>
        </p:xfrm>
        <a:graphic>
          <a:graphicData uri="http://schemas.openxmlformats.org/drawingml/2006/table">
            <a:tbl>
              <a:tblPr/>
              <a:tblGrid>
                <a:gridCol w="1803400"/>
                <a:gridCol w="719138"/>
                <a:gridCol w="719137"/>
                <a:gridCol w="717550"/>
                <a:gridCol w="7191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Passengers 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y</a:t>
                      </a:r>
                      <a:r>
                        <a:rPr kumimoji="0" lang="en-US" sz="1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i</a:t>
                      </a:r>
                      <a:endParaRPr kumimoji="0" lang="en-US" sz="18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1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Probability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p</a:t>
                      </a:r>
                      <a:r>
                        <a:rPr kumimoji="0" lang="en-US" sz="18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B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B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B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B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BCC"/>
                    </a:solidFill>
                  </a:tcPr>
                </a:tc>
              </a:tr>
            </a:tbl>
          </a:graphicData>
        </a:graphic>
      </p:graphicFrame>
      <p:sp>
        <p:nvSpPr>
          <p:cNvPr id="70680" name="Rectangle 1"/>
          <p:cNvSpPr>
            <a:spLocks noChangeArrowheads="1"/>
          </p:cNvSpPr>
          <p:nvPr/>
        </p:nvSpPr>
        <p:spPr bwMode="auto">
          <a:xfrm>
            <a:off x="430213" y="1452563"/>
            <a:ext cx="5426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Mean </a:t>
            </a:r>
            <a:r>
              <a:rPr lang="en-US" altLang="en-US" sz="1800" i="1"/>
              <a:t>µ</a:t>
            </a:r>
            <a:r>
              <a:rPr lang="en-US" altLang="en-US" sz="1800" i="1" baseline="-25000"/>
              <a:t>Y</a:t>
            </a:r>
            <a:r>
              <a:rPr lang="en-US" altLang="en-US" sz="1800"/>
              <a:t> = 3.10  Standard Deviation </a:t>
            </a:r>
            <a:r>
              <a:rPr lang="en-US" altLang="en-US" sz="1800" i="1"/>
              <a:t>σ</a:t>
            </a:r>
            <a:r>
              <a:rPr lang="en-US" altLang="en-US" sz="1800" i="1" baseline="-25000"/>
              <a:t>Y</a:t>
            </a:r>
            <a:r>
              <a:rPr lang="en-US" altLang="en-US" sz="1800"/>
              <a:t> = 0.943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vantage">
  <a:themeElements>
    <a:clrScheme name="Custom 6">
      <a:dk1>
        <a:sysClr val="windowText" lastClr="000000"/>
      </a:dk1>
      <a:lt1>
        <a:sysClr val="window" lastClr="FFFFFF"/>
      </a:lt1>
      <a:dk2>
        <a:srgbClr val="1B2F7C"/>
      </a:dk2>
      <a:lt2>
        <a:srgbClr val="FAEDB8"/>
      </a:lt2>
      <a:accent1>
        <a:srgbClr val="A2E3DF"/>
      </a:accent1>
      <a:accent2>
        <a:srgbClr val="D7E9C9"/>
      </a:accent2>
      <a:accent3>
        <a:srgbClr val="E81F30"/>
      </a:accent3>
      <a:accent4>
        <a:srgbClr val="ED5A3A"/>
      </a:accent4>
      <a:accent5>
        <a:srgbClr val="F7901E"/>
      </a:accent5>
      <a:accent6>
        <a:srgbClr val="23B0A9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RespondQuestionMaster">
  <a:themeElements>
    <a:clrScheme name="Custom 6">
      <a:dk1>
        <a:sysClr val="windowText" lastClr="000000"/>
      </a:dk1>
      <a:lt1>
        <a:sysClr val="window" lastClr="FFFFFF"/>
      </a:lt1>
      <a:dk2>
        <a:srgbClr val="1B2F7C"/>
      </a:dk2>
      <a:lt2>
        <a:srgbClr val="FAEDB8"/>
      </a:lt2>
      <a:accent1>
        <a:srgbClr val="A2E3DF"/>
      </a:accent1>
      <a:accent2>
        <a:srgbClr val="D7E9C9"/>
      </a:accent2>
      <a:accent3>
        <a:srgbClr val="E81F30"/>
      </a:accent3>
      <a:accent4>
        <a:srgbClr val="ED5A3A"/>
      </a:accent4>
      <a:accent5>
        <a:srgbClr val="F7901E"/>
      </a:accent5>
      <a:accent6>
        <a:srgbClr val="23B0A9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RespondGraphMaster">
  <a:themeElements>
    <a:clrScheme name="Custom 6">
      <a:dk1>
        <a:sysClr val="windowText" lastClr="000000"/>
      </a:dk1>
      <a:lt1>
        <a:sysClr val="window" lastClr="FFFFFF"/>
      </a:lt1>
      <a:dk2>
        <a:srgbClr val="1B2F7C"/>
      </a:dk2>
      <a:lt2>
        <a:srgbClr val="FAEDB8"/>
      </a:lt2>
      <a:accent1>
        <a:srgbClr val="A2E3DF"/>
      </a:accent1>
      <a:accent2>
        <a:srgbClr val="D7E9C9"/>
      </a:accent2>
      <a:accent3>
        <a:srgbClr val="E81F30"/>
      </a:accent3>
      <a:accent4>
        <a:srgbClr val="ED5A3A"/>
      </a:accent4>
      <a:accent5>
        <a:srgbClr val="F7901E"/>
      </a:accent5>
      <a:accent6>
        <a:srgbClr val="23B0A9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8008</TotalTime>
  <Words>837</Words>
  <Application>Microsoft Office PowerPoint</Application>
  <PresentationFormat>On-screen Show (4:3)</PresentationFormat>
  <Paragraphs>90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ＭＳ Ｐゴシック</vt:lpstr>
      <vt:lpstr>Arial</vt:lpstr>
      <vt:lpstr>Calibri</vt:lpstr>
      <vt:lpstr>Rockwell</vt:lpstr>
      <vt:lpstr>Wingdings</vt:lpstr>
      <vt:lpstr>Advantage</vt:lpstr>
      <vt:lpstr>iRespondQuestionMaster</vt:lpstr>
      <vt:lpstr>iRespondGraphMaster</vt:lpstr>
      <vt:lpstr>Equation</vt:lpstr>
      <vt:lpstr>Transforming and Combining Random Variables</vt:lpstr>
      <vt:lpstr>Section 6.2 Transforming and Combining Random Variables</vt:lpstr>
      <vt:lpstr>Transforming and Combining Random Variables</vt:lpstr>
      <vt:lpstr>Transforming and Combining Random Variables</vt:lpstr>
      <vt:lpstr>Transforming and Combining Random Variables</vt:lpstr>
      <vt:lpstr>Transforming and Combining Random Variables</vt:lpstr>
      <vt:lpstr>Transforming and Combining Random Variables</vt:lpstr>
    </vt:vector>
  </TitlesOfParts>
  <Company>Lakeville Area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Hinding</dc:creator>
  <cp:lastModifiedBy>Bruce Nicol</cp:lastModifiedBy>
  <cp:revision>288</cp:revision>
  <dcterms:created xsi:type="dcterms:W3CDTF">2010-11-08T18:53:14Z</dcterms:created>
  <dcterms:modified xsi:type="dcterms:W3CDTF">2017-03-21T11:12:19Z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AutoReflect">
    <vt:bool>false</vt:bool>
  </property>
  <property fmtid="{D5CDD505-2E9C-101B-9397-08002B2CF9AE}" pid="4" name="KeepGraph">
    <vt:bool>false</vt:bool>
  </property>
</Properties>
</file>