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35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4619A0-2E54-41DA-887E-61E6734DB590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9BCB6-5C2A-4A24-96AE-1BF6CEF7F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52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Banking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5C8CFA4-A259-4450-B505-27D50D9A70ED}" type="datetime1">
              <a:rPr lang="en-US"/>
              <a:pPr/>
              <a:t>8/9/2016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315D9F-91CB-4165-8888-90DF9308F2D2}" type="slidenum">
              <a:rPr lang="en-US"/>
              <a:pPr/>
              <a:t>2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026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835E4-CD51-448F-B8B9-B6D6EF915BFA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5200-E930-4B68-8391-96D03A494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16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835E4-CD51-448F-B8B9-B6D6EF915BFA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5200-E930-4B68-8391-96D03A494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43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835E4-CD51-448F-B8B9-B6D6EF915BFA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5200-E930-4B68-8391-96D03A494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020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6477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00200"/>
            <a:ext cx="3810000" cy="4570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810000" cy="4570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010400" y="4114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53200" y="4800600"/>
            <a:ext cx="2362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400800"/>
            <a:ext cx="2011363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  </a:t>
            </a:r>
            <a:r>
              <a:rPr lang="en-US">
                <a:solidFill>
                  <a:srgbClr val="107DBC"/>
                </a:solidFill>
              </a:rPr>
              <a:t>Slide</a:t>
            </a:r>
            <a:r>
              <a:rPr 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F51C5760-DB16-402F-945C-9CA28F6808F1}" type="slidenum">
              <a:rPr lang="en-US">
                <a:solidFill>
                  <a:srgbClr val="107DBC"/>
                </a:solidFill>
              </a:rPr>
              <a:pPr/>
              <a:t>‹#›</a:t>
            </a:fld>
            <a:endParaRPr lang="en-US">
              <a:solidFill>
                <a:srgbClr val="107D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74051"/>
      </p:ext>
    </p:extLst>
  </p:cSld>
  <p:clrMapOvr>
    <a:masterClrMapping/>
  </p:clrMapOvr>
  <p:transition spd="med">
    <p:cover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835E4-CD51-448F-B8B9-B6D6EF915BFA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5200-E930-4B68-8391-96D03A494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4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835E4-CD51-448F-B8B9-B6D6EF915BFA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5200-E930-4B68-8391-96D03A494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492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835E4-CD51-448F-B8B9-B6D6EF915BFA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5200-E930-4B68-8391-96D03A494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7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835E4-CD51-448F-B8B9-B6D6EF915BFA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5200-E930-4B68-8391-96D03A494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6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835E4-CD51-448F-B8B9-B6D6EF915BFA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5200-E930-4B68-8391-96D03A494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441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835E4-CD51-448F-B8B9-B6D6EF915BFA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5200-E930-4B68-8391-96D03A494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12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835E4-CD51-448F-B8B9-B6D6EF915BFA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5200-E930-4B68-8391-96D03A494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64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835E4-CD51-448F-B8B9-B6D6EF915BFA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5200-E930-4B68-8391-96D03A494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1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835E4-CD51-448F-B8B9-B6D6EF915BFA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F5200-E930-4B68-8391-96D03A494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89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cretservice.gov/money_detect.s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</a:t>
            </a:r>
            <a:r>
              <a:rPr lang="en-US">
                <a:solidFill>
                  <a:srgbClr val="107DBC"/>
                </a:solidFill>
              </a:rPr>
              <a:t>Slide</a:t>
            </a:r>
            <a:r>
              <a:rPr 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74FB8D2C-1ACF-4339-8F6A-22C7E989AFEA}" type="slidenum">
              <a:rPr lang="en-US">
                <a:solidFill>
                  <a:srgbClr val="107DBC"/>
                </a:solidFill>
              </a:rPr>
              <a:pPr/>
              <a:t>1</a:t>
            </a:fld>
            <a:endParaRPr lang="en-US">
              <a:solidFill>
                <a:srgbClr val="107DBC"/>
              </a:solidFill>
            </a:endParaRPr>
          </a:p>
        </p:txBody>
      </p:sp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1981200" cy="533400"/>
          </a:xfrm>
          <a:solidFill>
            <a:srgbClr val="CC6600"/>
          </a:solidFill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800" dirty="0" smtClean="0"/>
              <a:t>Warmup</a:t>
            </a:r>
            <a:endParaRPr lang="en-US" sz="2800" dirty="0"/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90600"/>
            <a:ext cx="7239000" cy="457041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   </a:t>
            </a:r>
            <a:r>
              <a:rPr lang="en-US" sz="2800" dirty="0"/>
              <a:t> </a:t>
            </a:r>
            <a:r>
              <a:rPr lang="en-US" sz="2800" dirty="0" smtClean="0"/>
              <a:t>1. Using the Rule of 72, how long will it take to double your money if the interest rate is 6%?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2. If you have a starting balance of $500 and an annual interest rate of 5%, fill in the first 3 months assuming interest is calculated monthly.</a:t>
            </a:r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136" y="4056062"/>
            <a:ext cx="8384188" cy="2116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16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0" y="6400800"/>
            <a:ext cx="2011363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  </a:t>
            </a:r>
            <a:r>
              <a:rPr lang="en-US">
                <a:solidFill>
                  <a:srgbClr val="107DBC"/>
                </a:solidFill>
              </a:rPr>
              <a:t>Slide</a:t>
            </a:r>
            <a:r>
              <a:rPr 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1E918143-9929-407E-8408-D132C32D98CB}" type="slidenum">
              <a:rPr lang="en-US">
                <a:solidFill>
                  <a:srgbClr val="107DBC"/>
                </a:solidFill>
              </a:rPr>
              <a:pPr/>
              <a:t>2</a:t>
            </a:fld>
            <a:endParaRPr lang="en-US">
              <a:solidFill>
                <a:srgbClr val="107DBC"/>
              </a:solidFill>
            </a:endParaRPr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-381000"/>
            <a:ext cx="6094413" cy="2057400"/>
          </a:xfrm>
        </p:spPr>
        <p:txBody>
          <a:bodyPr/>
          <a:lstStyle/>
          <a:p>
            <a:r>
              <a:rPr lang="en-US" sz="3200" dirty="0">
                <a:solidFill>
                  <a:srgbClr val="F7FAFB"/>
                </a:solidFill>
              </a:rPr>
              <a:t>3-1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4000" dirty="0"/>
              <a:t>CHECKING ACCOUNTS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581400"/>
            <a:ext cx="6400800" cy="17526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smtClean="0">
                <a:solidFill>
                  <a:srgbClr val="107DBC"/>
                </a:solidFill>
              </a:rPr>
              <a:t>Understand</a:t>
            </a:r>
            <a:r>
              <a:rPr lang="en-US" b="0" dirty="0" smtClean="0">
                <a:solidFill>
                  <a:srgbClr val="107DBC"/>
                </a:solidFill>
              </a:rPr>
              <a:t>  </a:t>
            </a:r>
            <a:r>
              <a:rPr lang="en-US" dirty="0">
                <a:solidFill>
                  <a:schemeClr val="tx1"/>
                </a:solidFill>
              </a:rPr>
              <a:t>how </a:t>
            </a:r>
            <a:r>
              <a:rPr lang="en-US" dirty="0" smtClean="0">
                <a:solidFill>
                  <a:schemeClr val="tx1"/>
                </a:solidFill>
              </a:rPr>
              <a:t>checking accounts </a:t>
            </a:r>
            <a:r>
              <a:rPr lang="en-US" dirty="0">
                <a:solidFill>
                  <a:schemeClr val="tx1"/>
                </a:solidFill>
              </a:rPr>
              <a:t>work.</a:t>
            </a:r>
            <a:r>
              <a:rPr lang="en-US" dirty="0"/>
              <a:t> </a:t>
            </a:r>
            <a:r>
              <a:rPr lang="en-US" dirty="0" smtClean="0">
                <a:solidFill>
                  <a:srgbClr val="107DBC"/>
                </a:solidFill>
              </a:rPr>
              <a:t>Complete</a:t>
            </a:r>
            <a:r>
              <a:rPr lang="en-US" dirty="0" smtClean="0"/>
              <a:t>  </a:t>
            </a:r>
            <a:r>
              <a:rPr lang="en-US" dirty="0" smtClean="0">
                <a:solidFill>
                  <a:schemeClr val="tx1"/>
                </a:solidFill>
              </a:rPr>
              <a:t>a check register.</a:t>
            </a:r>
          </a:p>
          <a:p>
            <a:pPr algn="l"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>
                <a:solidFill>
                  <a:srgbClr val="660066"/>
                </a:solidFill>
              </a:rPr>
              <a:t>     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1317" name="Oval 5"/>
          <p:cNvSpPr>
            <a:spLocks noChangeArrowheads="1"/>
          </p:cNvSpPr>
          <p:nvPr/>
        </p:nvSpPr>
        <p:spPr bwMode="auto">
          <a:xfrm>
            <a:off x="2819400" y="2133600"/>
            <a:ext cx="3962400" cy="762000"/>
          </a:xfrm>
          <a:prstGeom prst="ellipse">
            <a:avLst/>
          </a:prstGeom>
          <a:solidFill>
            <a:srgbClr val="CC33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135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360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n-US" sz="3600">
                <a:solidFill>
                  <a:srgbClr val="F8F8F8"/>
                </a:solidFill>
                <a:latin typeface="Arial Black" pitchFamily="34" charset="0"/>
              </a:rPr>
              <a:t>OBJECTIVES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34491" y="5867400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http://www.secretservice.gov/money_detect.shtml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965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</a:t>
            </a:r>
            <a:r>
              <a:rPr lang="en-US">
                <a:solidFill>
                  <a:srgbClr val="107DBC"/>
                </a:solidFill>
              </a:rPr>
              <a:t>Slide</a:t>
            </a:r>
            <a:r>
              <a:rPr 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1EE46020-1F1A-432B-A463-957A03D01884}" type="slidenum">
              <a:rPr lang="en-US">
                <a:solidFill>
                  <a:srgbClr val="107DBC"/>
                </a:solidFill>
              </a:rPr>
              <a:pPr/>
              <a:t>3</a:t>
            </a:fld>
            <a:endParaRPr lang="en-US">
              <a:solidFill>
                <a:srgbClr val="107DBC"/>
              </a:solidFill>
            </a:endParaRPr>
          </a:p>
        </p:txBody>
      </p:sp>
      <p:sp>
        <p:nvSpPr>
          <p:cNvPr id="28262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00200"/>
            <a:ext cx="38862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checking account</a:t>
            </a:r>
          </a:p>
          <a:p>
            <a:pPr>
              <a:lnSpc>
                <a:spcPct val="80000"/>
              </a:lnSpc>
            </a:pPr>
            <a:r>
              <a:rPr lang="en-US" sz="2400"/>
              <a:t>check</a:t>
            </a:r>
          </a:p>
          <a:p>
            <a:pPr>
              <a:lnSpc>
                <a:spcPct val="80000"/>
              </a:lnSpc>
            </a:pPr>
            <a:r>
              <a:rPr lang="en-US" sz="2400"/>
              <a:t>electronic funds transfer (EFT)</a:t>
            </a:r>
          </a:p>
          <a:p>
            <a:pPr>
              <a:lnSpc>
                <a:spcPct val="80000"/>
              </a:lnSpc>
            </a:pPr>
            <a:r>
              <a:rPr lang="en-US" sz="2400"/>
              <a:t>payee</a:t>
            </a:r>
          </a:p>
          <a:p>
            <a:pPr>
              <a:lnSpc>
                <a:spcPct val="80000"/>
              </a:lnSpc>
            </a:pPr>
            <a:r>
              <a:rPr lang="en-US" sz="2400"/>
              <a:t>drawer</a:t>
            </a:r>
          </a:p>
          <a:p>
            <a:pPr>
              <a:lnSpc>
                <a:spcPct val="80000"/>
              </a:lnSpc>
            </a:pPr>
            <a:r>
              <a:rPr lang="en-US" sz="2400"/>
              <a:t>check clearing</a:t>
            </a:r>
          </a:p>
          <a:p>
            <a:pPr>
              <a:lnSpc>
                <a:spcPct val="80000"/>
              </a:lnSpc>
            </a:pPr>
            <a:r>
              <a:rPr lang="en-US" sz="2400"/>
              <a:t>deposit slip</a:t>
            </a:r>
          </a:p>
          <a:p>
            <a:pPr>
              <a:lnSpc>
                <a:spcPct val="80000"/>
              </a:lnSpc>
            </a:pPr>
            <a:r>
              <a:rPr lang="en-US" sz="2400"/>
              <a:t>direct deposit</a:t>
            </a:r>
          </a:p>
          <a:p>
            <a:pPr>
              <a:lnSpc>
                <a:spcPct val="80000"/>
              </a:lnSpc>
            </a:pPr>
            <a:r>
              <a:rPr lang="en-US" sz="2400"/>
              <a:t>hold</a:t>
            </a:r>
          </a:p>
          <a:p>
            <a:pPr>
              <a:lnSpc>
                <a:spcPct val="80000"/>
              </a:lnSpc>
            </a:pPr>
            <a:r>
              <a:rPr lang="en-US" sz="2400"/>
              <a:t>endorse</a:t>
            </a:r>
          </a:p>
          <a:p>
            <a:pPr>
              <a:lnSpc>
                <a:spcPct val="80000"/>
              </a:lnSpc>
            </a:pPr>
            <a:r>
              <a:rPr lang="en-US" sz="2400"/>
              <a:t>canceled</a:t>
            </a:r>
          </a:p>
          <a:p>
            <a:pPr>
              <a:lnSpc>
                <a:spcPct val="80000"/>
              </a:lnSpc>
            </a:pPr>
            <a:r>
              <a:rPr lang="en-US" sz="2400"/>
              <a:t>insufficient funds</a:t>
            </a:r>
          </a:p>
        </p:txBody>
      </p:sp>
      <p:sp>
        <p:nvSpPr>
          <p:cNvPr id="28263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overdraft protection</a:t>
            </a:r>
          </a:p>
          <a:p>
            <a:pPr>
              <a:lnSpc>
                <a:spcPct val="80000"/>
              </a:lnSpc>
            </a:pPr>
            <a:r>
              <a:rPr lang="en-US" sz="2400"/>
              <a:t>automated teller machine (ATM)</a:t>
            </a:r>
          </a:p>
          <a:p>
            <a:pPr>
              <a:lnSpc>
                <a:spcPct val="80000"/>
              </a:lnSpc>
            </a:pPr>
            <a:r>
              <a:rPr lang="en-US" sz="2400"/>
              <a:t>personal identification   number (PIN)</a:t>
            </a:r>
          </a:p>
          <a:p>
            <a:pPr>
              <a:lnSpc>
                <a:spcPct val="80000"/>
              </a:lnSpc>
            </a:pPr>
            <a:r>
              <a:rPr lang="en-US" sz="2400"/>
              <a:t>maintenance fee</a:t>
            </a:r>
          </a:p>
          <a:p>
            <a:pPr>
              <a:lnSpc>
                <a:spcPct val="80000"/>
              </a:lnSpc>
            </a:pPr>
            <a:r>
              <a:rPr lang="en-US" sz="2400"/>
              <a:t>interest</a:t>
            </a:r>
          </a:p>
          <a:p>
            <a:pPr>
              <a:lnSpc>
                <a:spcPct val="80000"/>
              </a:lnSpc>
            </a:pPr>
            <a:r>
              <a:rPr lang="en-US" sz="2400"/>
              <a:t>single account</a:t>
            </a:r>
          </a:p>
          <a:p>
            <a:pPr>
              <a:lnSpc>
                <a:spcPct val="80000"/>
              </a:lnSpc>
            </a:pPr>
            <a:r>
              <a:rPr lang="en-US" sz="2400"/>
              <a:t>joint account</a:t>
            </a:r>
          </a:p>
          <a:p>
            <a:pPr>
              <a:lnSpc>
                <a:spcPct val="80000"/>
              </a:lnSpc>
            </a:pPr>
            <a:r>
              <a:rPr lang="en-US" sz="2400"/>
              <a:t>check register</a:t>
            </a:r>
          </a:p>
          <a:p>
            <a:pPr>
              <a:lnSpc>
                <a:spcPct val="80000"/>
              </a:lnSpc>
            </a:pPr>
            <a:r>
              <a:rPr lang="en-US" sz="2400"/>
              <a:t>debit</a:t>
            </a:r>
          </a:p>
          <a:p>
            <a:pPr>
              <a:lnSpc>
                <a:spcPct val="80000"/>
              </a:lnSpc>
            </a:pPr>
            <a:r>
              <a:rPr lang="en-US" sz="2400"/>
              <a:t>credit</a:t>
            </a:r>
          </a:p>
        </p:txBody>
      </p:sp>
      <p:sp>
        <p:nvSpPr>
          <p:cNvPr id="282631" name="Oval 7"/>
          <p:cNvSpPr>
            <a:spLocks noChangeArrowheads="1"/>
          </p:cNvSpPr>
          <p:nvPr/>
        </p:nvSpPr>
        <p:spPr bwMode="auto">
          <a:xfrm>
            <a:off x="609600" y="838200"/>
            <a:ext cx="3505200" cy="609600"/>
          </a:xfrm>
          <a:prstGeom prst="ellipse">
            <a:avLst/>
          </a:prstGeom>
          <a:solidFill>
            <a:srgbClr val="CC33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135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360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n-US" sz="360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n-US" sz="3600">
                <a:solidFill>
                  <a:srgbClr val="F8F8F8"/>
                </a:solidFill>
                <a:latin typeface="Arial Black" pitchFamily="34" charset="0"/>
              </a:rPr>
              <a:t>Key Terms</a:t>
            </a:r>
          </a:p>
        </p:txBody>
      </p:sp>
    </p:spTree>
    <p:extLst>
      <p:ext uri="{BB962C8B-B14F-4D97-AF65-F5344CB8AC3E}">
        <p14:creationId xmlns:p14="http://schemas.microsoft.com/office/powerpoint/2010/main" val="2709978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</a:t>
            </a:r>
            <a:r>
              <a:rPr lang="en-US">
                <a:solidFill>
                  <a:srgbClr val="107DBC"/>
                </a:solidFill>
              </a:rPr>
              <a:t>Slide</a:t>
            </a:r>
            <a:r>
              <a:rPr 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D9181808-6801-4DE3-89B5-9227A595A7EE}" type="slidenum">
              <a:rPr lang="en-US">
                <a:solidFill>
                  <a:srgbClr val="107DBC"/>
                </a:solidFill>
              </a:rPr>
              <a:pPr/>
              <a:t>4</a:t>
            </a:fld>
            <a:endParaRPr lang="en-US">
              <a:solidFill>
                <a:srgbClr val="107DBC"/>
              </a:solidFill>
            </a:endParaRPr>
          </a:p>
        </p:txBody>
      </p:sp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How do people gain access to money they keep in the bank?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What are the responsibilities of having a checking account?</a:t>
            </a:r>
          </a:p>
          <a:p>
            <a:r>
              <a:rPr lang="en-US"/>
              <a:t>What are the ways that account holders access the money in their checking accounts?</a:t>
            </a:r>
          </a:p>
          <a:p>
            <a:r>
              <a:rPr lang="en-US"/>
              <a:t>Why might a person need overdraft protection?</a:t>
            </a:r>
          </a:p>
          <a:p>
            <a:r>
              <a:rPr lang="en-US"/>
              <a:t>Is overdraft protection a form of a loan from a bank?</a:t>
            </a:r>
          </a:p>
          <a:p>
            <a:r>
              <a:rPr lang="en-US"/>
              <a:t>Why is it important to use a check register?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838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</a:t>
            </a:r>
            <a:r>
              <a:rPr lang="en-US">
                <a:solidFill>
                  <a:srgbClr val="107DBC"/>
                </a:solidFill>
              </a:rPr>
              <a:t>Slide</a:t>
            </a:r>
            <a:r>
              <a:rPr 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74FB8D2C-1ACF-4339-8F6A-22C7E989AFEA}" type="slidenum">
              <a:rPr lang="en-US">
                <a:solidFill>
                  <a:srgbClr val="107DBC"/>
                </a:solidFill>
              </a:rPr>
              <a:pPr/>
              <a:t>5</a:t>
            </a:fld>
            <a:endParaRPr lang="en-US">
              <a:solidFill>
                <a:srgbClr val="107DBC"/>
              </a:solidFill>
            </a:endParaRPr>
          </a:p>
        </p:txBody>
      </p:sp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1981200" cy="533400"/>
          </a:xfrm>
          <a:solidFill>
            <a:srgbClr val="CC6600"/>
          </a:solidFill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800"/>
              <a:t>Example 1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90600"/>
            <a:ext cx="7239000" cy="457041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   </a:t>
            </a:r>
            <a:r>
              <a:rPr lang="en-US" sz="2800"/>
              <a:t> Allison currently has a balance of $2,300 in her checking account. She deposits a $425.33 paycheck, a $20 rebate check, and a personal check for $550 into her checking account. She wants to receive $200 in cash. How much will she have in her account after the transaction?</a:t>
            </a:r>
          </a:p>
        </p:txBody>
      </p:sp>
    </p:spTree>
    <p:extLst>
      <p:ext uri="{BB962C8B-B14F-4D97-AF65-F5344CB8AC3E}">
        <p14:creationId xmlns:p14="http://schemas.microsoft.com/office/powerpoint/2010/main" val="2094499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</a:t>
            </a:r>
            <a:r>
              <a:rPr lang="en-US">
                <a:solidFill>
                  <a:srgbClr val="107DBC"/>
                </a:solidFill>
              </a:rPr>
              <a:t>Slide</a:t>
            </a:r>
            <a:r>
              <a:rPr 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23131A05-15F0-4BAD-AD03-FB1EA392AE63}" type="slidenum">
              <a:rPr lang="en-US">
                <a:solidFill>
                  <a:srgbClr val="107DBC"/>
                </a:solidFill>
              </a:rPr>
              <a:pPr/>
              <a:t>6</a:t>
            </a:fld>
            <a:endParaRPr lang="en-US">
              <a:solidFill>
                <a:srgbClr val="107DBC"/>
              </a:solidFill>
            </a:endParaRPr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020763"/>
            <a:ext cx="7162800" cy="3779837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Lizzy has a total of </a:t>
            </a:r>
            <a:r>
              <a:rPr lang="en-US" sz="2800" i="1"/>
              <a:t>x</a:t>
            </a:r>
            <a:r>
              <a:rPr lang="en-US" sz="2800"/>
              <a:t> dollars in her checking account. She makes a deposit of </a:t>
            </a:r>
            <a:r>
              <a:rPr lang="en-US" sz="2800" i="1"/>
              <a:t>b</a:t>
            </a:r>
            <a:r>
              <a:rPr lang="en-US" sz="2800"/>
              <a:t> dollars in cash and two checks each worth </a:t>
            </a:r>
            <a:r>
              <a:rPr lang="en-US" sz="2800" i="1"/>
              <a:t>c</a:t>
            </a:r>
            <a:r>
              <a:rPr lang="en-US" sz="2800"/>
              <a:t> dollars. She would like </a:t>
            </a:r>
            <a:r>
              <a:rPr lang="en-US" sz="2800" i="1"/>
              <a:t>d</a:t>
            </a:r>
            <a:r>
              <a:rPr lang="en-US" sz="2800"/>
              <a:t> dollars in cash from this transaction. She has enough to cover the cash received in her account. Express her new checking account balance after the transaction as an algebraic expression.</a:t>
            </a:r>
          </a:p>
        </p:txBody>
      </p:sp>
      <p:sp>
        <p:nvSpPr>
          <p:cNvPr id="299011" name="Rectangle 3"/>
          <p:cNvSpPr>
            <a:spLocks noChangeArrowheads="1"/>
          </p:cNvSpPr>
          <p:nvPr/>
        </p:nvSpPr>
        <p:spPr bwMode="auto">
          <a:xfrm>
            <a:off x="533400" y="457200"/>
            <a:ext cx="8001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rgbClr val="336600"/>
              </a:buClr>
              <a:buFont typeface="Wingdings 2" pitchFamily="18" charset="2"/>
              <a:buNone/>
            </a:pPr>
            <a:r>
              <a:rPr lang="en-US" sz="3000" b="1"/>
              <a:t>CHECK </a:t>
            </a:r>
            <a:r>
              <a:rPr lang="en-US" sz="3000" b="1">
                <a:solidFill>
                  <a:schemeClr val="tx2"/>
                </a:solidFill>
              </a:rPr>
              <a:t>YOUR UNDERSTANDING</a:t>
            </a:r>
          </a:p>
        </p:txBody>
      </p:sp>
      <p:pic>
        <p:nvPicPr>
          <p:cNvPr id="2990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78" t="72749" r="81927" b="25250"/>
          <a:stretch>
            <a:fillRect/>
          </a:stretch>
        </p:blipFill>
        <p:spPr bwMode="auto">
          <a:xfrm>
            <a:off x="609600" y="533400"/>
            <a:ext cx="40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B871">
                    <a:alpha val="3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699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</a:t>
            </a:r>
            <a:r>
              <a:rPr lang="en-US">
                <a:solidFill>
                  <a:srgbClr val="107DBC"/>
                </a:solidFill>
              </a:rPr>
              <a:t>Slide</a:t>
            </a:r>
            <a:r>
              <a:rPr 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3BB188E4-3CFC-4F6F-B87F-08304D374BA9}" type="slidenum">
              <a:rPr lang="en-US">
                <a:solidFill>
                  <a:srgbClr val="107DBC"/>
                </a:solidFill>
              </a:rPr>
              <a:pPr/>
              <a:t>7</a:t>
            </a:fld>
            <a:endParaRPr lang="en-US">
              <a:solidFill>
                <a:srgbClr val="107DBC"/>
              </a:solidFill>
            </a:endParaRPr>
          </a:p>
        </p:txBody>
      </p:sp>
      <p:sp>
        <p:nvSpPr>
          <p:cNvPr id="4515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838200"/>
            <a:ext cx="7391400" cy="21336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     Nick has a checking account with the Park Slope Savings Bank. He writes both paper and electronic checks. For each transaction, Nick enters the necessary information: check number, date, type of transaction, and amount. He uses E to indicate an electronic transaction. Determine the balance in his account after the Star Cable Co. check is written.</a:t>
            </a:r>
          </a:p>
        </p:txBody>
      </p:sp>
      <p:pic>
        <p:nvPicPr>
          <p:cNvPr id="451591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38" t="45834" r="8594" b="20833"/>
          <a:stretch>
            <a:fillRect/>
          </a:stretch>
        </p:blipFill>
        <p:spPr>
          <a:xfrm>
            <a:off x="1143000" y="3127375"/>
            <a:ext cx="7467600" cy="304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3C518C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1592" name="Rectangle 8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2438400" cy="533400"/>
          </a:xfrm>
          <a:solidFill>
            <a:srgbClr val="CC6600"/>
          </a:solidFill>
          <a:ln/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r>
              <a:rPr lang="en-US"/>
              <a:t>Example 2</a:t>
            </a:r>
          </a:p>
        </p:txBody>
      </p:sp>
    </p:spTree>
    <p:extLst>
      <p:ext uri="{BB962C8B-B14F-4D97-AF65-F5344CB8AC3E}">
        <p14:creationId xmlns:p14="http://schemas.microsoft.com/office/powerpoint/2010/main" val="1270317247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</a:t>
            </a:r>
            <a:r>
              <a:rPr lang="en-US">
                <a:solidFill>
                  <a:srgbClr val="107DBC"/>
                </a:solidFill>
              </a:rPr>
              <a:t>Slide</a:t>
            </a:r>
            <a:r>
              <a:rPr 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25B1F8F3-C2CE-4375-87C1-6C45D8DB488C}" type="slidenum">
              <a:rPr lang="en-US">
                <a:solidFill>
                  <a:srgbClr val="107DBC"/>
                </a:solidFill>
              </a:rPr>
              <a:pPr/>
              <a:t>8</a:t>
            </a:fld>
            <a:endParaRPr lang="en-US">
              <a:solidFill>
                <a:srgbClr val="107DBC"/>
              </a:solidFill>
            </a:endParaRPr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020763"/>
            <a:ext cx="7162800" cy="3779837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Nick writes a check to his friend James Sloan on May 11 for $150.32. What should he write in the check register and what should the new balance be?</a:t>
            </a:r>
          </a:p>
        </p:txBody>
      </p:sp>
      <p:sp>
        <p:nvSpPr>
          <p:cNvPr id="269315" name="Rectangle 3"/>
          <p:cNvSpPr>
            <a:spLocks noChangeArrowheads="1"/>
          </p:cNvSpPr>
          <p:nvPr/>
        </p:nvSpPr>
        <p:spPr bwMode="auto">
          <a:xfrm>
            <a:off x="533400" y="457200"/>
            <a:ext cx="8001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rgbClr val="336600"/>
              </a:buClr>
              <a:buFont typeface="Wingdings 2" pitchFamily="18" charset="2"/>
              <a:buNone/>
            </a:pPr>
            <a:r>
              <a:rPr lang="en-US" sz="3000" b="1"/>
              <a:t>CHECK </a:t>
            </a:r>
            <a:r>
              <a:rPr lang="en-US" sz="3000" b="1">
                <a:solidFill>
                  <a:schemeClr val="tx2"/>
                </a:solidFill>
              </a:rPr>
              <a:t>YOUR UNDERSTANDING</a:t>
            </a:r>
          </a:p>
        </p:txBody>
      </p:sp>
      <p:pic>
        <p:nvPicPr>
          <p:cNvPr id="269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78" t="72749" r="81927" b="25250"/>
          <a:stretch>
            <a:fillRect/>
          </a:stretch>
        </p:blipFill>
        <p:spPr bwMode="auto">
          <a:xfrm>
            <a:off x="609600" y="533400"/>
            <a:ext cx="40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B871">
                    <a:alpha val="3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3773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</a:t>
            </a:r>
            <a:r>
              <a:rPr lang="en-US">
                <a:solidFill>
                  <a:srgbClr val="107DBC"/>
                </a:solidFill>
              </a:rPr>
              <a:t>Slide</a:t>
            </a:r>
            <a:r>
              <a:rPr 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4E8EC09A-B0EA-4CC9-A34D-625DA1B0E5C1}" type="slidenum">
              <a:rPr lang="en-US">
                <a:solidFill>
                  <a:srgbClr val="107DBC"/>
                </a:solidFill>
              </a:rPr>
              <a:pPr/>
              <a:t>9</a:t>
            </a:fld>
            <a:endParaRPr lang="en-US">
              <a:solidFill>
                <a:srgbClr val="107DBC"/>
              </a:solidFill>
            </a:endParaRPr>
          </a:p>
        </p:txBody>
      </p:sp>
      <p:sp>
        <p:nvSpPr>
          <p:cNvPr id="302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096963"/>
            <a:ext cx="7162800" cy="3779837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Would the final balance change if Nick had paid the cable bill before the wireless bill? Explain.</a:t>
            </a:r>
          </a:p>
        </p:txBody>
      </p:sp>
      <p:sp>
        <p:nvSpPr>
          <p:cNvPr id="302083" name="Rectangle 3"/>
          <p:cNvSpPr>
            <a:spLocks noChangeArrowheads="1"/>
          </p:cNvSpPr>
          <p:nvPr/>
        </p:nvSpPr>
        <p:spPr bwMode="auto">
          <a:xfrm>
            <a:off x="457200" y="304800"/>
            <a:ext cx="8305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rgbClr val="336600"/>
              </a:buClr>
              <a:buFont typeface="Wingdings 2" pitchFamily="18" charset="2"/>
              <a:buNone/>
            </a:pPr>
            <a:r>
              <a:rPr lang="en-US" sz="4400" b="1"/>
              <a:t> </a:t>
            </a:r>
            <a:r>
              <a:rPr lang="en-US" sz="2800" b="1"/>
              <a:t>EXTEND </a:t>
            </a:r>
            <a:r>
              <a:rPr lang="en-US" sz="2800" b="1">
                <a:solidFill>
                  <a:schemeClr val="tx2"/>
                </a:solidFill>
              </a:rPr>
              <a:t>YOUR UNDERSTANDING</a:t>
            </a:r>
          </a:p>
        </p:txBody>
      </p:sp>
      <p:pic>
        <p:nvPicPr>
          <p:cNvPr id="3020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78" t="72749" r="81927" b="25250"/>
          <a:stretch>
            <a:fillRect/>
          </a:stretch>
        </p:blipFill>
        <p:spPr bwMode="auto">
          <a:xfrm>
            <a:off x="609600" y="533400"/>
            <a:ext cx="40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B871">
                    <a:alpha val="3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3353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484</Words>
  <Application>Microsoft Office PowerPoint</Application>
  <PresentationFormat>On-screen Show (4:3)</PresentationFormat>
  <Paragraphs>62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Wingdings</vt:lpstr>
      <vt:lpstr>Wingdings 2</vt:lpstr>
      <vt:lpstr>Office Theme</vt:lpstr>
      <vt:lpstr>Warmup</vt:lpstr>
      <vt:lpstr>3-1 CHECKING ACCOUNTS</vt:lpstr>
      <vt:lpstr>PowerPoint Presentation</vt:lpstr>
      <vt:lpstr>How do people gain access to money they keep in the bank?</vt:lpstr>
      <vt:lpstr>Example 1</vt:lpstr>
      <vt:lpstr>PowerPoint Presentation</vt:lpstr>
      <vt:lpstr>Example 2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3-1 CHECKING ACCOUNTS</dc:title>
  <dc:creator>helen.lane</dc:creator>
  <cp:lastModifiedBy>Bruce Nicol</cp:lastModifiedBy>
  <cp:revision>2</cp:revision>
  <dcterms:created xsi:type="dcterms:W3CDTF">2012-08-30T13:53:18Z</dcterms:created>
  <dcterms:modified xsi:type="dcterms:W3CDTF">2016-08-09T11:24:45Z</dcterms:modified>
</cp:coreProperties>
</file>