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7" r:id="rId4"/>
    <p:sldId id="276" r:id="rId5"/>
    <p:sldId id="271" r:id="rId6"/>
    <p:sldId id="279" r:id="rId7"/>
    <p:sldId id="282" r:id="rId8"/>
    <p:sldId id="283" r:id="rId9"/>
    <p:sldId id="284" r:id="rId10"/>
    <p:sldId id="287" r:id="rId11"/>
    <p:sldId id="270" r:id="rId12"/>
    <p:sldId id="278" r:id="rId13"/>
    <p:sldId id="285" r:id="rId14"/>
    <p:sldId id="264" r:id="rId15"/>
    <p:sldId id="273" r:id="rId16"/>
    <p:sldId id="286" r:id="rId17"/>
    <p:sldId id="263" r:id="rId18"/>
    <p:sldId id="275" r:id="rId19"/>
    <p:sldId id="28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E62C9F-C70E-46A1-A838-7BBD467E7313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0977F9C-D718-4303-A29D-A37F0CDDBF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31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552190B-A90B-44A7-A262-7AFD7EF7D019}" type="datetimeFigureOut">
              <a:rPr lang="en-US"/>
              <a:pPr>
                <a:defRPr/>
              </a:pPr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704A61-3F06-42F4-AA09-4115DBA97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849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FD44B1-8127-4838-B973-98BE5648BE51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94922-F4C9-484E-8CEE-802A75A62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660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3B1C-2592-4351-9CFC-3BCB90892787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31A9D-5E88-452C-8799-CEB7AEBD28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35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49AF-314F-489D-B60F-E6E7798E1C3C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95D83-4C83-47E7-9778-FB68DD44DD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03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67F2-EABD-4F79-A7ED-3AA6AF03484D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FF3BF-5148-4BF7-BD17-B19E22A00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30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7A1445-1A46-4246-B523-3F1071E4FD1C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4FD8A81-4EB8-4BCD-B0F7-13D37185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077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3DFD-4BA6-451B-A1B2-D205DB9D31C8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B23C8-9812-4CD0-8752-66DB123CD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63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E9D-81C6-4230-B721-325D30AC209C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ECC1C-8167-478D-BCE4-5368203B2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69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AC76D-03FD-4119-AF81-78195FBE7928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560BB-91DD-4173-92B8-00178AD03D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05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2ACD0-BF13-4C48-95BE-08783939C9FA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2FF2A-38C0-4C92-947A-402193BC8D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31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47FAC2-5EDE-4A35-B886-EBAA0FA0B2EC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E35E6-765C-481F-BE9E-F1902DA07D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1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4C67D2-26C8-41B9-AB30-A329CC159DA9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3F8993CA-F79D-4AD1-84A5-101D6F95A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33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980312-53E7-430F-BA6F-4656B93A0826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C7E3AD0C-D503-4765-851F-654CBAC40F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7" r:id="rId2"/>
    <p:sldLayoutId id="2147483735" r:id="rId3"/>
    <p:sldLayoutId id="2147483728" r:id="rId4"/>
    <p:sldLayoutId id="2147483729" r:id="rId5"/>
    <p:sldLayoutId id="2147483730" r:id="rId6"/>
    <p:sldLayoutId id="2147483731" r:id="rId7"/>
    <p:sldLayoutId id="2147483736" r:id="rId8"/>
    <p:sldLayoutId id="2147483737" r:id="rId9"/>
    <p:sldLayoutId id="2147483732" r:id="rId10"/>
    <p:sldLayoutId id="214748373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My Budget Project</a:t>
            </a:r>
          </a:p>
          <a:p>
            <a:pPr eaLnBrk="1" hangingPunct="1"/>
            <a:r>
              <a:rPr lang="en-US" altLang="en-US" dirty="0" smtClean="0"/>
              <a:t>Math of Finance</a:t>
            </a:r>
          </a:p>
          <a:p>
            <a:pPr eaLnBrk="1" hangingPunct="1"/>
            <a:r>
              <a:rPr lang="en-US" altLang="en-US" dirty="0" smtClean="0"/>
              <a:t>Block:_____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en-US" smtClean="0"/>
              <a:t>Your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F59360-3A88-4372-9226-5613D69EF22D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ECDDEC-46BC-4452-B8A0-20811030362C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Picture </a:t>
            </a:r>
            <a:r>
              <a:rPr lang="en-US" altLang="en-US" dirty="0" smtClean="0"/>
              <a:t>of </a:t>
            </a:r>
            <a:r>
              <a:rPr lang="en-US" altLang="en-US" dirty="0" smtClean="0"/>
              <a:t>Cellphone</a:t>
            </a: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6AC51D-57CF-4B81-9FDC-F83455D41F89}" type="datetime1">
              <a:rPr lang="en-US"/>
              <a:pPr>
                <a:defRPr/>
              </a:pPr>
              <a:t>12/7/2016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709E1E-7824-41EE-A58E-B0F9721E0F39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10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039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655638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Expenses - Groceries</a:t>
            </a:r>
            <a:endParaRPr lang="en-US" altLang="en-US" sz="24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848927" y="10668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Favorite grocery store:</a:t>
            </a:r>
          </a:p>
          <a:p>
            <a:pPr eaLnBrk="1" hangingPunct="1"/>
            <a:r>
              <a:rPr lang="en-US" altLang="en-US" sz="3600" dirty="0" smtClean="0"/>
              <a:t>Favorite foods (list 4 or 5):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  <a:p>
            <a:pPr eaLnBrk="1" hangingPunct="1"/>
            <a:r>
              <a:rPr lang="en-US" altLang="en-US" sz="3600" dirty="0" smtClean="0">
                <a:solidFill>
                  <a:srgbClr val="00B0F0"/>
                </a:solidFill>
              </a:rPr>
              <a:t>Monthly Grocery Budget: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B5B345-7FF0-41A0-9CFE-6A755DFA2D99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1888A2-3690-49BD-A47D-99882EBBA9BA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11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3250" y="152400"/>
            <a:ext cx="7772400" cy="579438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/>
              <a:t>Expenses - </a:t>
            </a:r>
            <a:r>
              <a:rPr lang="en-US" altLang="en-US" sz="2800" dirty="0" smtClean="0"/>
              <a:t>Entertainment</a:t>
            </a:r>
            <a:endParaRPr lang="en-US" altLang="en-US" sz="28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06209" y="8382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Favorite places to dine out:</a:t>
            </a:r>
          </a:p>
          <a:p>
            <a:pPr eaLnBrk="1" hangingPunct="1"/>
            <a:r>
              <a:rPr lang="en-US" altLang="en-US" sz="3200" dirty="0" smtClean="0"/>
              <a:t>How many times a week you dine out:</a:t>
            </a:r>
          </a:p>
          <a:p>
            <a:pPr eaLnBrk="1" hangingPunct="1"/>
            <a:r>
              <a:rPr lang="en-US" altLang="en-US" sz="3200" dirty="0" smtClean="0">
                <a:solidFill>
                  <a:srgbClr val="00B0F0"/>
                </a:solidFill>
              </a:rPr>
              <a:t>Monthly </a:t>
            </a:r>
            <a:r>
              <a:rPr lang="en-US" altLang="en-US" sz="3200" dirty="0" smtClean="0">
                <a:solidFill>
                  <a:srgbClr val="00B0F0"/>
                </a:solidFill>
              </a:rPr>
              <a:t>dining out:</a:t>
            </a:r>
          </a:p>
          <a:p>
            <a:pPr lvl="1" eaLnBrk="1" hangingPunct="1"/>
            <a:r>
              <a:rPr lang="en-US" altLang="en-US" sz="3000" dirty="0" smtClean="0"/>
              <a:t>Includes fast </a:t>
            </a:r>
            <a:r>
              <a:rPr lang="en-US" altLang="en-US" sz="3000" dirty="0" smtClean="0"/>
              <a:t>food</a:t>
            </a:r>
          </a:p>
          <a:p>
            <a:pPr lvl="1" eaLnBrk="1" hangingPunct="1"/>
            <a:endParaRPr lang="en-US" altLang="en-US" sz="3000" dirty="0" smtClean="0"/>
          </a:p>
          <a:p>
            <a:pPr eaLnBrk="1" hangingPunct="1"/>
            <a:r>
              <a:rPr lang="en-US" altLang="en-US" sz="3200" dirty="0" smtClean="0">
                <a:solidFill>
                  <a:srgbClr val="00B0F0"/>
                </a:solidFill>
              </a:rPr>
              <a:t>Monthly expense for going to the movies, concerts, DVD’S or games is</a:t>
            </a:r>
            <a:r>
              <a:rPr lang="en-US" altLang="en-US" sz="3200" dirty="0" smtClean="0">
                <a:solidFill>
                  <a:srgbClr val="00B0F0"/>
                </a:solidFill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en-US" sz="3200" dirty="0" smtClean="0">
                <a:solidFill>
                  <a:srgbClr val="00B0F0"/>
                </a:solidFill>
              </a:rPr>
              <a:t> </a:t>
            </a:r>
            <a:endParaRPr lang="en-US" altLang="en-US" sz="3200" dirty="0" smtClean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166B21-5544-404E-9574-AD4D13CA1015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2324FB-6DF3-4D41-A312-525504433A90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12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03250" y="152400"/>
            <a:ext cx="7772400" cy="579438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/>
              <a:t>Expenses - </a:t>
            </a:r>
            <a:r>
              <a:rPr lang="en-US" altLang="en-US" sz="2800" dirty="0" smtClean="0"/>
              <a:t>Clothing</a:t>
            </a:r>
            <a:endParaRPr lang="en-US" altLang="en-US" sz="28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06209" y="8382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Favorite places to shop for clothes/footwear:</a:t>
            </a:r>
          </a:p>
          <a:p>
            <a:pPr marL="0" indent="0" eaLnBrk="1" hangingPunct="1">
              <a:buNone/>
            </a:pPr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What brands you prefer:</a:t>
            </a:r>
          </a:p>
          <a:p>
            <a:pPr eaLnBrk="1" hangingPunct="1"/>
            <a:endParaRPr lang="en-US" altLang="en-US" sz="3200" dirty="0">
              <a:solidFill>
                <a:srgbClr val="00B0F0"/>
              </a:solidFill>
            </a:endParaRPr>
          </a:p>
          <a:p>
            <a:pPr eaLnBrk="1" hangingPunct="1"/>
            <a:r>
              <a:rPr lang="en-US" altLang="en-US" sz="3200" dirty="0" smtClean="0">
                <a:solidFill>
                  <a:srgbClr val="00B0F0"/>
                </a:solidFill>
              </a:rPr>
              <a:t>Monthly </a:t>
            </a:r>
            <a:r>
              <a:rPr lang="en-US" altLang="en-US" sz="3200" dirty="0" smtClean="0">
                <a:solidFill>
                  <a:srgbClr val="00B0F0"/>
                </a:solidFill>
              </a:rPr>
              <a:t>clothes costs: </a:t>
            </a:r>
          </a:p>
          <a:p>
            <a:pPr lvl="1" eaLnBrk="1" hangingPunct="1"/>
            <a:r>
              <a:rPr lang="en-US" altLang="en-US" sz="3000" dirty="0" smtClean="0"/>
              <a:t>Includes footwear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166B21-5544-404E-9574-AD4D13CA1015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2324FB-6DF3-4D41-A312-525504433A90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13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2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655638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Expenses - Health </a:t>
            </a:r>
            <a:r>
              <a:rPr lang="en-US" altLang="en-US" dirty="0" smtClean="0"/>
              <a:t>&amp; Personal Care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90600"/>
            <a:ext cx="7772400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600" dirty="0" smtClean="0"/>
              <a:t>     </a:t>
            </a:r>
            <a:r>
              <a:rPr lang="en-US" altLang="en-US" sz="3600" u="sng" dirty="0" smtClean="0"/>
              <a:t>Item</a:t>
            </a:r>
            <a:r>
              <a:rPr lang="en-US" altLang="en-US" sz="3600" dirty="0" smtClean="0"/>
              <a:t>                                 </a:t>
            </a:r>
            <a:r>
              <a:rPr lang="en-US" altLang="en-US" sz="3600" u="sng" dirty="0" smtClean="0"/>
              <a:t>Monthly Cost</a:t>
            </a:r>
            <a:endParaRPr lang="en-US" altLang="en-US" sz="3600" u="sng" dirty="0" smtClean="0"/>
          </a:p>
          <a:p>
            <a:pPr eaLnBrk="1" hangingPunct="1"/>
            <a:r>
              <a:rPr lang="en-US" altLang="en-US" sz="3600" dirty="0" smtClean="0"/>
              <a:t> </a:t>
            </a:r>
          </a:p>
          <a:p>
            <a:pPr eaLnBrk="1" hangingPunct="1"/>
            <a:r>
              <a:rPr lang="en-US" altLang="en-US" sz="3600" dirty="0"/>
              <a:t> 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/>
              <a:t> 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/>
              <a:t> </a:t>
            </a:r>
            <a:endParaRPr lang="en-US" altLang="en-US" sz="3600" dirty="0" smtClean="0"/>
          </a:p>
          <a:p>
            <a:pPr eaLnBrk="1" hangingPunct="1"/>
            <a:endParaRPr lang="en-US" altLang="en-US" sz="3600" dirty="0"/>
          </a:p>
          <a:p>
            <a:pPr eaLnBrk="1" hangingPunct="1"/>
            <a:r>
              <a:rPr lang="en-US" altLang="en-US" sz="3600" dirty="0" smtClean="0">
                <a:solidFill>
                  <a:srgbClr val="00B0F0"/>
                </a:solidFill>
              </a:rPr>
              <a:t>Total Monthly Cost: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2E1D69-B53D-441C-9236-CEE1B0886801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48CC6B-95F4-44C7-B707-07AF7ECB521F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14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51886" y="228600"/>
            <a:ext cx="7772400" cy="655638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Expenses - Gifts</a:t>
            </a:r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934375" y="884238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Annual Birthday Amount: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 smtClean="0"/>
              <a:t>Annual Christmas Amount: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 smtClean="0"/>
              <a:t>Annual Miscellaneous Amount: 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 smtClean="0"/>
              <a:t>Annual Total: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 smtClean="0">
                <a:solidFill>
                  <a:srgbClr val="00B0F0"/>
                </a:solidFill>
              </a:rPr>
              <a:t>Monthly Gift Amount:</a:t>
            </a:r>
            <a:endParaRPr lang="en-US" altLang="en-US" sz="3600" dirty="0" smtClean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DD36B3-3E43-4658-AED1-21C59CF9E471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CAEC70-9476-4790-897F-4A2E40866DA9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15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51886" y="228600"/>
            <a:ext cx="7772400" cy="655638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Expenses - Other</a:t>
            </a:r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934375" y="884238"/>
            <a:ext cx="7772400" cy="52117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B0F0"/>
                </a:solidFill>
              </a:rPr>
              <a:t>Monthly Student Loan Payment:</a:t>
            </a:r>
          </a:p>
          <a:p>
            <a:pPr eaLnBrk="1" hangingPunct="1"/>
            <a:endParaRPr lang="en-US" altLang="en-US" sz="3600" dirty="0">
              <a:solidFill>
                <a:srgbClr val="00B0F0"/>
              </a:solidFill>
            </a:endParaRPr>
          </a:p>
          <a:p>
            <a:pPr eaLnBrk="1" hangingPunct="1"/>
            <a:r>
              <a:rPr lang="en-US" altLang="en-US" sz="3600" dirty="0" smtClean="0">
                <a:solidFill>
                  <a:srgbClr val="00B0F0"/>
                </a:solidFill>
              </a:rPr>
              <a:t>Misc Monthly Cost #1:</a:t>
            </a:r>
          </a:p>
          <a:p>
            <a:pPr lvl="1" eaLnBrk="1" hangingPunct="1"/>
            <a:r>
              <a:rPr lang="en-US" altLang="en-US" sz="3400" dirty="0" smtClean="0"/>
              <a:t>For:</a:t>
            </a:r>
            <a:endParaRPr lang="en-US" altLang="en-US" sz="3400" dirty="0"/>
          </a:p>
          <a:p>
            <a:pPr eaLnBrk="1" hangingPunct="1"/>
            <a:r>
              <a:rPr lang="en-US" altLang="en-US" sz="3600" dirty="0">
                <a:solidFill>
                  <a:srgbClr val="00B0F0"/>
                </a:solidFill>
              </a:rPr>
              <a:t>Misc Monthly Cost </a:t>
            </a:r>
            <a:r>
              <a:rPr lang="en-US" altLang="en-US" sz="3600" dirty="0" smtClean="0">
                <a:solidFill>
                  <a:srgbClr val="00B0F0"/>
                </a:solidFill>
              </a:rPr>
              <a:t>#2:</a:t>
            </a:r>
            <a:endParaRPr lang="en-US" altLang="en-US" sz="3600" dirty="0">
              <a:solidFill>
                <a:srgbClr val="00B0F0"/>
              </a:solidFill>
            </a:endParaRPr>
          </a:p>
          <a:p>
            <a:pPr lvl="1" eaLnBrk="1" hangingPunct="1"/>
            <a:r>
              <a:rPr lang="en-US" altLang="en-US" sz="3400" dirty="0"/>
              <a:t>For:</a:t>
            </a:r>
          </a:p>
          <a:p>
            <a:pPr eaLnBrk="1" hangingPunct="1"/>
            <a:r>
              <a:rPr lang="en-US" altLang="en-US" sz="3600" dirty="0">
                <a:solidFill>
                  <a:srgbClr val="00B0F0"/>
                </a:solidFill>
              </a:rPr>
              <a:t>Misc Monthly Cost </a:t>
            </a:r>
            <a:r>
              <a:rPr lang="en-US" altLang="en-US" sz="3600" dirty="0" smtClean="0">
                <a:solidFill>
                  <a:srgbClr val="00B0F0"/>
                </a:solidFill>
              </a:rPr>
              <a:t>#3:</a:t>
            </a:r>
            <a:endParaRPr lang="en-US" altLang="en-US" sz="3600" dirty="0">
              <a:solidFill>
                <a:srgbClr val="00B0F0"/>
              </a:solidFill>
            </a:endParaRPr>
          </a:p>
          <a:p>
            <a:pPr lvl="1" eaLnBrk="1" hangingPunct="1"/>
            <a:r>
              <a:rPr lang="en-US" altLang="en-US" sz="3400" dirty="0"/>
              <a:t>For:</a:t>
            </a:r>
          </a:p>
          <a:p>
            <a:pPr marL="319088" lvl="1" indent="0" eaLnBrk="1" hangingPunct="1">
              <a:buNone/>
            </a:pPr>
            <a:endParaRPr lang="en-US" altLang="en-US" sz="3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DD36B3-3E43-4658-AED1-21C59CF9E471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ACAEC70-9476-4790-897F-4A2E40866DA9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16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85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SAVINGS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Bank:</a:t>
            </a:r>
          </a:p>
          <a:p>
            <a:pPr eaLnBrk="1" hangingPunct="1"/>
            <a:r>
              <a:rPr lang="en-US" altLang="en-US" sz="3600" dirty="0" smtClean="0"/>
              <a:t>Type of savings account: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 smtClean="0"/>
              <a:t>Interest rate: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 smtClean="0">
                <a:solidFill>
                  <a:srgbClr val="00B0F0"/>
                </a:solidFill>
              </a:rPr>
              <a:t>Monthly savings:</a:t>
            </a:r>
            <a:endParaRPr lang="en-US" altLang="en-US" sz="3600" dirty="0" smtClean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0EF0AB-DBF6-46AC-9093-959069E3CBCA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F422EB-7171-47E5-B66C-50DB55977116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17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Monthly </a:t>
            </a:r>
            <a:r>
              <a:rPr lang="en-US" altLang="en-US" dirty="0" smtClean="0"/>
              <a:t>Summary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Monthly </a:t>
            </a:r>
            <a:r>
              <a:rPr lang="en-US" altLang="en-US" sz="2800" dirty="0" smtClean="0"/>
              <a:t>net </a:t>
            </a:r>
            <a:r>
              <a:rPr lang="en-US" altLang="en-US" sz="2800" dirty="0" smtClean="0"/>
              <a:t>income: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Monthly </a:t>
            </a:r>
            <a:r>
              <a:rPr lang="en-US" altLang="en-US" sz="2800" dirty="0" smtClean="0"/>
              <a:t>expenses </a:t>
            </a:r>
            <a:r>
              <a:rPr lang="en-US" altLang="en-US" sz="2800" dirty="0" smtClean="0"/>
              <a:t>(including savings):</a:t>
            </a:r>
          </a:p>
          <a:p>
            <a:pPr eaLnBrk="1" hangingPunct="1"/>
            <a:endParaRPr lang="en-US" altLang="en-US" sz="2800" dirty="0"/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In </a:t>
            </a:r>
            <a:r>
              <a:rPr lang="en-US" altLang="en-US" sz="2800" dirty="0" smtClean="0"/>
              <a:t>the </a:t>
            </a:r>
            <a:r>
              <a:rPr lang="en-US" altLang="en-US" sz="2800" dirty="0" smtClean="0"/>
              <a:t>Black (how much </a:t>
            </a:r>
            <a:r>
              <a:rPr lang="en-US" altLang="en-US" sz="2800" dirty="0" smtClean="0"/>
              <a:t>money </a:t>
            </a:r>
            <a:r>
              <a:rPr lang="en-US" altLang="en-US" sz="2800" dirty="0" smtClean="0"/>
              <a:t>is left over): </a:t>
            </a:r>
          </a:p>
          <a:p>
            <a:pPr marL="0" indent="0" algn="ctr" eaLnBrk="1" hangingPunct="1">
              <a:buNone/>
            </a:pPr>
            <a:r>
              <a:rPr lang="en-US" altLang="en-US" sz="2800" b="1" u="sng" dirty="0" smtClean="0"/>
              <a:t>or</a:t>
            </a:r>
            <a:endParaRPr lang="en-US" altLang="en-US" sz="2800" b="1" u="sng" dirty="0" smtClean="0"/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In the Red (how </a:t>
            </a:r>
            <a:r>
              <a:rPr lang="en-US" altLang="en-US" sz="2800" dirty="0" smtClean="0">
                <a:solidFill>
                  <a:srgbClr val="FF0000"/>
                </a:solidFill>
              </a:rPr>
              <a:t>much </a:t>
            </a:r>
            <a:r>
              <a:rPr lang="en-US" altLang="en-US" sz="2800" dirty="0" smtClean="0">
                <a:solidFill>
                  <a:srgbClr val="FF0000"/>
                </a:solidFill>
              </a:rPr>
              <a:t>money is short):</a:t>
            </a:r>
            <a:endParaRPr lang="en-US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D7C593-1799-44A2-9304-5552D1C52FA1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17FDAA-0D98-4021-A0AA-A36FEEFFFA99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18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Write-up</a:t>
            </a:r>
            <a:br>
              <a:rPr lang="en-US" altLang="en-US" smtClean="0"/>
            </a:br>
            <a:r>
              <a:rPr lang="en-US" altLang="en-US" sz="3200" smtClean="0"/>
              <a:t>State what you learned doing this project.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4DD42F-C060-49FC-B9D6-707030D833B4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C0AEFD-41B1-47F6-96A3-CFC1C9A08EED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19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Salary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Job Title: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Annual </a:t>
            </a:r>
            <a:r>
              <a:rPr lang="en-US" altLang="en-US" dirty="0" smtClean="0"/>
              <a:t>Salary: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Monthly Salary: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Optional</a:t>
            </a:r>
            <a:r>
              <a:rPr lang="en-US" altLang="en-US" dirty="0" smtClean="0"/>
              <a:t>:</a:t>
            </a:r>
          </a:p>
          <a:p>
            <a:pPr eaLnBrk="1" hangingPunct="1"/>
            <a:r>
              <a:rPr lang="en-US" altLang="en-US" dirty="0" smtClean="0"/>
              <a:t>Add Part-time </a:t>
            </a:r>
            <a:r>
              <a:rPr lang="en-US" altLang="en-US" dirty="0" smtClean="0"/>
              <a:t>Job Title:</a:t>
            </a:r>
          </a:p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Monthly </a:t>
            </a:r>
            <a:r>
              <a:rPr lang="en-US" altLang="en-US" dirty="0" smtClean="0">
                <a:solidFill>
                  <a:srgbClr val="00B0F0"/>
                </a:solidFill>
              </a:rPr>
              <a:t>PT Job </a:t>
            </a:r>
            <a:r>
              <a:rPr lang="en-US" altLang="en-US" dirty="0" smtClean="0">
                <a:solidFill>
                  <a:srgbClr val="00B0F0"/>
                </a:solidFill>
              </a:rPr>
              <a:t>Earnings</a:t>
            </a:r>
            <a:r>
              <a:rPr lang="en-US" altLang="en-US" dirty="0">
                <a:solidFill>
                  <a:srgbClr val="00B0F0"/>
                </a:solidFill>
              </a:rPr>
              <a:t>:</a:t>
            </a: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Total Monthly Income</a:t>
            </a:r>
            <a:r>
              <a:rPr lang="en-US" altLang="en-US" dirty="0" smtClean="0">
                <a:solidFill>
                  <a:srgbClr val="00B0F0"/>
                </a:solidFill>
              </a:rPr>
              <a:t>: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5B26A5-8D3A-43C1-95C0-CA9C45E2BD36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F463D2-C596-4823-A1E3-5D4965BA43A5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Expenses: </a:t>
            </a:r>
            <a:r>
              <a:rPr lang="en-US" dirty="0" smtClean="0"/>
              <a:t>House</a:t>
            </a:r>
            <a:endParaRPr lang="en-US" sz="2700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876300" y="695325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Location </a:t>
            </a:r>
            <a:r>
              <a:rPr lang="en-US" altLang="en-US" dirty="0" smtClean="0"/>
              <a:t>of house: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Price of house:</a:t>
            </a:r>
          </a:p>
          <a:p>
            <a:pPr eaLnBrk="1" hangingPunct="1"/>
            <a:r>
              <a:rPr lang="en-US" altLang="en-US" dirty="0" smtClean="0"/>
              <a:t>Down Payment: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Need </a:t>
            </a:r>
            <a:r>
              <a:rPr lang="en-US" altLang="en-US" b="1" u="sng" dirty="0"/>
              <a:t>20% </a:t>
            </a:r>
            <a:r>
              <a:rPr lang="en-US" altLang="en-US" b="1" u="sng" dirty="0" smtClean="0"/>
              <a:t>Down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Mortgage Amount:</a:t>
            </a:r>
          </a:p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Monthly Mortgage Payment</a:t>
            </a:r>
            <a:r>
              <a:rPr lang="en-US" altLang="en-US" dirty="0" smtClean="0">
                <a:solidFill>
                  <a:srgbClr val="00B0F0"/>
                </a:solidFill>
              </a:rPr>
              <a:t>:</a:t>
            </a:r>
          </a:p>
          <a:p>
            <a:pPr lvl="1" eaLnBrk="1" hangingPunct="1"/>
            <a:r>
              <a:rPr lang="en-US" altLang="en-US" dirty="0" smtClean="0"/>
              <a:t>Assume 4%, 30-year mortgage</a:t>
            </a:r>
          </a:p>
          <a:p>
            <a:pPr eaLnBrk="1" hangingPunct="1"/>
            <a:r>
              <a:rPr lang="en-US" altLang="en-US" dirty="0" smtClean="0"/>
              <a:t>Annual Taxes:</a:t>
            </a:r>
          </a:p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Monthly Taxes</a:t>
            </a:r>
            <a:r>
              <a:rPr lang="en-US" altLang="en-US" dirty="0" smtClean="0">
                <a:solidFill>
                  <a:srgbClr val="00B0F0"/>
                </a:solidFill>
              </a:rPr>
              <a:t>:</a:t>
            </a:r>
          </a:p>
          <a:p>
            <a:pPr marL="0" indent="0" eaLnBrk="1" hangingPunct="1">
              <a:buNone/>
            </a:pPr>
            <a:endParaRPr lang="en-US" altLang="en-US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Monthly Home Insurance Payment: </a:t>
            </a:r>
            <a:r>
              <a:rPr lang="en-US" altLang="en-US" dirty="0" smtClean="0"/>
              <a:t>$80</a:t>
            </a:r>
            <a:endParaRPr lang="en-US" alt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FB73FF-68FC-4920-9BAE-CC7E191C1F1B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6C51BC-BCF6-4ECA-A955-A3C725A41444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3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Photo of Home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6AC51D-57CF-4B81-9FDC-F83455D41F89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709E1E-7824-41EE-A58E-B0F9721E0F39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4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3250" y="304800"/>
            <a:ext cx="7772400" cy="579438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Expenses: Utilities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B0F0"/>
                </a:solidFill>
              </a:rPr>
              <a:t>Monthly electric bill: </a:t>
            </a:r>
            <a:r>
              <a:rPr lang="en-US" altLang="en-US" sz="3600" dirty="0" smtClean="0"/>
              <a:t>$150</a:t>
            </a:r>
          </a:p>
          <a:p>
            <a:pPr eaLnBrk="1" hangingPunct="1"/>
            <a:r>
              <a:rPr lang="en-US" altLang="en-US" sz="3600" dirty="0" smtClean="0">
                <a:solidFill>
                  <a:srgbClr val="00B0F0"/>
                </a:solidFill>
              </a:rPr>
              <a:t>Monthly gas bill: </a:t>
            </a:r>
            <a:r>
              <a:rPr lang="en-US" altLang="en-US" sz="3600" dirty="0" smtClean="0"/>
              <a:t>$100</a:t>
            </a:r>
          </a:p>
          <a:p>
            <a:pPr eaLnBrk="1" hangingPunct="1"/>
            <a:r>
              <a:rPr lang="en-US" altLang="en-US" sz="3600" dirty="0" smtClean="0">
                <a:solidFill>
                  <a:srgbClr val="00B0F0"/>
                </a:solidFill>
              </a:rPr>
              <a:t>Monthly water bill: </a:t>
            </a:r>
            <a:r>
              <a:rPr lang="en-US" altLang="en-US" sz="3600" dirty="0" smtClean="0"/>
              <a:t>$60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671B32-F34F-4957-AD83-C679106E3E74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544A23-A1D4-426C-A75B-0D851B3783BB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5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Expenses - Transportation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Make:		Model:		Year:</a:t>
            </a:r>
          </a:p>
          <a:p>
            <a:pPr eaLnBrk="1" hangingPunct="1"/>
            <a:r>
              <a:rPr lang="en-US" altLang="en-US" b="1" dirty="0" smtClean="0"/>
              <a:t>Price:</a:t>
            </a:r>
          </a:p>
          <a:p>
            <a:pPr eaLnBrk="1" hangingPunct="1"/>
            <a:r>
              <a:rPr lang="en-US" altLang="en-US" b="1" dirty="0" smtClean="0"/>
              <a:t>Length of loan:</a:t>
            </a:r>
          </a:p>
          <a:p>
            <a:pPr eaLnBrk="1" hangingPunct="1"/>
            <a:r>
              <a:rPr lang="en-US" altLang="en-US" b="1" dirty="0">
                <a:solidFill>
                  <a:srgbClr val="00B0F0"/>
                </a:solidFill>
              </a:rPr>
              <a:t>Monthly Payment:</a:t>
            </a:r>
          </a:p>
          <a:p>
            <a:pPr lvl="1" eaLnBrk="1" hangingPunct="1"/>
            <a:r>
              <a:rPr lang="en-US" altLang="en-US" b="1" dirty="0"/>
              <a:t>Assume 4.9% interest</a:t>
            </a:r>
          </a:p>
          <a:p>
            <a:pPr eaLnBrk="1" hangingPunct="1"/>
            <a:r>
              <a:rPr lang="en-US" altLang="en-US" b="1" dirty="0">
                <a:solidFill>
                  <a:srgbClr val="00B0F0"/>
                </a:solidFill>
              </a:rPr>
              <a:t>Monthly Insurance:</a:t>
            </a:r>
          </a:p>
          <a:p>
            <a:pPr lvl="1" eaLnBrk="1" hangingPunct="1"/>
            <a:r>
              <a:rPr lang="en-US" altLang="en-US" b="1" dirty="0"/>
              <a:t>Assume $2,000 per year</a:t>
            </a:r>
          </a:p>
          <a:p>
            <a:pPr marL="0" indent="0" eaLnBrk="1" hangingPunct="1">
              <a:buNone/>
            </a:pPr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Insert picture of vehicle on next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1A7930-339C-4B74-BB09-522C3FD81B37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0F6617-9432-47B2-A447-47A96546591B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6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Photo of Vehicle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6AC51D-57CF-4B81-9FDC-F83455D41F89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709E1E-7824-41EE-A58E-B0F9721E0F39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7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40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Expenses - Transportation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Annual mileage:</a:t>
            </a:r>
          </a:p>
          <a:p>
            <a:pPr eaLnBrk="1" hangingPunct="1"/>
            <a:r>
              <a:rPr lang="en-US" altLang="en-US" b="1" dirty="0" smtClean="0"/>
              <a:t>Monthly mileage:</a:t>
            </a:r>
          </a:p>
          <a:p>
            <a:pPr eaLnBrk="1" hangingPunct="1"/>
            <a:r>
              <a:rPr lang="en-US" altLang="en-US" b="1" dirty="0" smtClean="0"/>
              <a:t>Gallons / month:</a:t>
            </a:r>
          </a:p>
          <a:p>
            <a:pPr lvl="1" eaLnBrk="1" hangingPunct="1"/>
            <a:r>
              <a:rPr lang="en-US" altLang="en-US" b="1" dirty="0" smtClean="0"/>
              <a:t>Assume 25 miles per gallon</a:t>
            </a:r>
            <a:r>
              <a:rPr lang="en-US" altLang="en-US" b="1" dirty="0"/>
              <a:t>	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>
                <a:solidFill>
                  <a:srgbClr val="00B0F0"/>
                </a:solidFill>
              </a:rPr>
              <a:t>Monthly Fuel Cost:</a:t>
            </a:r>
          </a:p>
          <a:p>
            <a:pPr lvl="1" eaLnBrk="1" hangingPunct="1"/>
            <a:r>
              <a:rPr lang="en-US" altLang="en-US" b="1" dirty="0" smtClean="0"/>
              <a:t>Assume $</a:t>
            </a:r>
            <a:r>
              <a:rPr lang="en-US" altLang="en-US" b="1" dirty="0" smtClean="0"/>
              <a:t>2.19 </a:t>
            </a:r>
            <a:r>
              <a:rPr lang="en-US" altLang="en-US" b="1" dirty="0" smtClean="0"/>
              <a:t>per gallon</a:t>
            </a:r>
          </a:p>
          <a:p>
            <a:pPr marL="319088" lvl="1" indent="0" eaLnBrk="1" hangingPunct="1">
              <a:buNone/>
            </a:pPr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Annual maintenance costs:</a:t>
            </a:r>
          </a:p>
          <a:p>
            <a:pPr eaLnBrk="1" hangingPunct="1"/>
            <a:r>
              <a:rPr lang="en-US" altLang="en-US" b="1" dirty="0" smtClean="0">
                <a:solidFill>
                  <a:srgbClr val="00B0F0"/>
                </a:solidFill>
              </a:rPr>
              <a:t>Monthly maintenance costs: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1A7930-339C-4B74-BB09-522C3FD81B37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0F6617-9432-47B2-A447-47A96546591B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8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53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0"/>
            <a:ext cx="7772400" cy="7318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Expenses: Electronic Utilities</a:t>
            </a:r>
            <a:endParaRPr lang="en-US" sz="2700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09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Cellphone provider</a:t>
            </a:r>
            <a:r>
              <a:rPr lang="en-US" altLang="en-US" dirty="0" smtClean="0"/>
              <a:t>:</a:t>
            </a:r>
          </a:p>
          <a:p>
            <a:pPr eaLnBrk="1" hangingPunct="1"/>
            <a:r>
              <a:rPr lang="en-US" altLang="en-US" dirty="0" smtClean="0"/>
              <a:t>Cellphone model: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Monthly minutes:</a:t>
            </a:r>
          </a:p>
          <a:p>
            <a:pPr eaLnBrk="1" hangingPunct="1"/>
            <a:r>
              <a:rPr lang="en-US" altLang="en-US" dirty="0" smtClean="0"/>
              <a:t>Monthly data:</a:t>
            </a:r>
          </a:p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Cellphone Monthly Cost</a:t>
            </a:r>
            <a:r>
              <a:rPr lang="en-US" altLang="en-US" dirty="0" smtClean="0">
                <a:solidFill>
                  <a:srgbClr val="00B0F0"/>
                </a:solidFill>
              </a:rPr>
              <a:t>:</a:t>
            </a:r>
          </a:p>
          <a:p>
            <a:pPr lvl="1" eaLnBrk="1" hangingPunct="1"/>
            <a:r>
              <a:rPr lang="en-US" altLang="en-US" dirty="0" smtClean="0"/>
              <a:t>Include monthly cost of phone (if applicable)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TV Content Provider:</a:t>
            </a:r>
          </a:p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TV Monthly Cost:</a:t>
            </a:r>
          </a:p>
          <a:p>
            <a:pPr eaLnBrk="1" hangingPunct="1"/>
            <a:endParaRPr lang="en-US" altLang="en-US" dirty="0">
              <a:solidFill>
                <a:srgbClr val="00B0F0"/>
              </a:solidFill>
            </a:endParaRPr>
          </a:p>
          <a:p>
            <a:pPr eaLnBrk="1" hangingPunct="1"/>
            <a:r>
              <a:rPr lang="en-US" altLang="en-US" dirty="0" smtClean="0"/>
              <a:t>Internet provider:</a:t>
            </a:r>
          </a:p>
          <a:p>
            <a:pPr eaLnBrk="1" hangingPunct="1"/>
            <a:r>
              <a:rPr lang="en-US" altLang="en-US" dirty="0" smtClean="0">
                <a:solidFill>
                  <a:srgbClr val="00B0F0"/>
                </a:solidFill>
              </a:rPr>
              <a:t>Internet Monthly Cost: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FB73FF-68FC-4920-9BAE-CC7E191C1F1B}" type="datetime1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6C51BC-BCF6-4ECA-A955-A3C725A41444}" type="slidenum">
              <a:rPr lang="en-US" altLang="en-US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9</a:t>
            </a:fld>
            <a:endParaRPr lang="en-US" altLang="en-US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524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1594</TotalTime>
  <Words>414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Book</vt:lpstr>
      <vt:lpstr>Perpetua</vt:lpstr>
      <vt:lpstr>Wingdings 2</vt:lpstr>
      <vt:lpstr>Equity</vt:lpstr>
      <vt:lpstr>Your Name</vt:lpstr>
      <vt:lpstr>Salary</vt:lpstr>
      <vt:lpstr>Expenses: House</vt:lpstr>
      <vt:lpstr>Photo of Home</vt:lpstr>
      <vt:lpstr>Expenses: Utilities</vt:lpstr>
      <vt:lpstr>Expenses - Transportation</vt:lpstr>
      <vt:lpstr>Photo of Vehicle</vt:lpstr>
      <vt:lpstr>Expenses - Transportation</vt:lpstr>
      <vt:lpstr>Expenses: Electronic Utilities</vt:lpstr>
      <vt:lpstr>Picture of Cellphone</vt:lpstr>
      <vt:lpstr>Expenses - Groceries</vt:lpstr>
      <vt:lpstr>Expenses - Entertainment</vt:lpstr>
      <vt:lpstr>Expenses - Clothing</vt:lpstr>
      <vt:lpstr>Expenses - Health &amp; Personal Care</vt:lpstr>
      <vt:lpstr>Expenses - Gifts</vt:lpstr>
      <vt:lpstr>Expenses - Other</vt:lpstr>
      <vt:lpstr>SAVINGS </vt:lpstr>
      <vt:lpstr> Monthly Summary</vt:lpstr>
      <vt:lpstr>Write-up State what you learned doing this project.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</dc:title>
  <dc:creator>Teacher</dc:creator>
  <cp:lastModifiedBy>Bruce Nicol</cp:lastModifiedBy>
  <cp:revision>36</cp:revision>
  <dcterms:created xsi:type="dcterms:W3CDTF">2011-10-20T10:54:09Z</dcterms:created>
  <dcterms:modified xsi:type="dcterms:W3CDTF">2016-12-07T14:47:44Z</dcterms:modified>
</cp:coreProperties>
</file>