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2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4961" r:id="rId2"/>
    <p:sldMasterId id="2147484982" r:id="rId3"/>
  </p:sldMasterIdLst>
  <p:notesMasterIdLst>
    <p:notesMasterId r:id="rId11"/>
  </p:notesMasterIdLst>
  <p:sldIdLst>
    <p:sldId id="318" r:id="rId4"/>
    <p:sldId id="261" r:id="rId5"/>
    <p:sldId id="294" r:id="rId6"/>
    <p:sldId id="307" r:id="rId7"/>
    <p:sldId id="308" r:id="rId8"/>
    <p:sldId id="309" r:id="rId9"/>
    <p:sldId id="319" r:id="rId1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135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9148D7EE-D920-40DE-83A1-C03991609C36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1F78485-186C-493D-A337-BC12222144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4985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ＭＳ Ｐゴシック" pitchFamily="-111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8" name="Rectangle 7"/>
          <p:cNvSpPr/>
          <p:nvPr/>
        </p:nvSpPr>
        <p:spPr>
          <a:xfrm>
            <a:off x="4624388" y="228600"/>
            <a:ext cx="2057400" cy="20383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45EC5434-A4A6-4874-A7FA-185390CE669B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680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2E5A1-6942-49AC-9DB2-57B0A83B8BF9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DC849374-4384-4E7C-87B6-0D8C23B298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2911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D95A2-3608-4FE5-A76C-0506D9B4D327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74529B-2DCD-4C96-AD58-1C107ADCB7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5646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5F71D-AFBA-4238-9CDD-37B8A60CB706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DC3E37-8FF6-4B3B-9D96-2B2F63E7A1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81048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BD472F-2888-4EFC-B889-AD093996F832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213" y="6423025"/>
            <a:ext cx="33162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2201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989388" y="3370263"/>
            <a:ext cx="2206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2400" b="1" smtClean="0">
                <a:solidFill>
                  <a:srgbClr val="C7EEEC"/>
                </a:solidFill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C64914-3903-457C-AD2B-4D4E21C1C5DE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3F10D-E56F-49AB-B61F-26B7E12ABB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16509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27025" y="4632325"/>
            <a:ext cx="2206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2400" b="1" smtClean="0">
                <a:solidFill>
                  <a:srgbClr val="C7EEEC"/>
                </a:solidFill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79696-770F-49CC-8232-1A5418F71993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94C873-A6EA-416C-8596-3CC13518A4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8618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2575" y="228600"/>
            <a:ext cx="6386513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>
          <a:xfrm>
            <a:off x="5211763" y="6235700"/>
            <a:ext cx="134937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5B5C3A5-DE52-4656-8962-555B1B19E22D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381000" y="6235700"/>
            <a:ext cx="4648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0725CEEC-9CD7-4FE9-B9BC-7CC5D36892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58801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4535488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6"/>
          </p:nvPr>
        </p:nvSpPr>
        <p:spPr>
          <a:xfrm>
            <a:off x="3048000" y="6235700"/>
            <a:ext cx="134778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BF8EB01-BACD-49E8-8C58-8E8A19A7263E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7"/>
          </p:nvPr>
        </p:nvSpPr>
        <p:spPr>
          <a:xfrm>
            <a:off x="381000" y="6235700"/>
            <a:ext cx="2590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AA3340B8-E28B-4D1A-A8D1-610E119BED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76092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749800" y="3370263"/>
            <a:ext cx="2206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2400" b="1" smtClean="0">
                <a:solidFill>
                  <a:srgbClr val="C7EEEC"/>
                </a:solidFill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C1B86-8FF3-4D35-AD55-DE094BD5E5BB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D8CE959C-32B4-4FB9-9617-DE05890302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60737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E97B9-1F14-45AB-A25F-5F929C89E710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BF8E6F-D64D-4C05-AFD9-71F331885D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2055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4B4D7-CB7C-49E4-9167-02B315D53199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53AB11-661D-4D19-8729-8CE2F75C78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11143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 rot="16200000">
            <a:off x="8593932" y="561181"/>
            <a:ext cx="26035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7C200-EC5E-444A-BF5B-887B283777C7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5C2948-4B95-4D68-AA05-36C3A8F576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31758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484188"/>
            <a:ext cx="7556500" cy="11160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1981200"/>
            <a:ext cx="7556500" cy="4144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EEC87A8B-E1A4-4305-BFC0-F8B5CFA9657B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D38B17F-6219-403B-AC28-9881630540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30902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  <a:prstGeom prst="rect">
            <a:avLst/>
          </a:prstGeo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1981200"/>
            <a:ext cx="7556500" cy="4144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AE167459-76D8-413C-8B36-4B8D4AB4A916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9329A09-9668-4E42-8C54-7CFA2BF73D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16028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  <a:prstGeom prst="rect">
            <a:avLst/>
          </a:prstGeom>
        </p:spPr>
        <p:txBody>
          <a:bodyPr lIns="45720" rIns="45720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4"/>
          </p:nvPr>
        </p:nvSpPr>
        <p:spPr>
          <a:xfrm>
            <a:off x="4800600" y="6426200"/>
            <a:ext cx="12319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8995A1A2-8834-4FE6-97B4-B8E58715F805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6311900" y="6426200"/>
            <a:ext cx="2616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5379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8813" y="228600"/>
            <a:ext cx="82010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2003425" y="3111500"/>
            <a:ext cx="260350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40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8813" y="6248400"/>
            <a:ext cx="1474787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0F46C1FA-1274-41E8-80BB-03832A9CA567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400"/>
            <a:ext cx="5638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400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5BB7B87-4908-4570-9AF3-B906CC4BCB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01061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8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484188"/>
            <a:ext cx="7556500" cy="11160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8BEB7739-E91F-47ED-BBC3-7D02A8CEB69C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855D9E5-1A6A-4878-BE24-7B326FA7CB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607434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484188"/>
            <a:ext cx="7556500" cy="11160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E1234846-A1F9-48AC-8A6F-28F3CAB4C437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30FAFAA-66D1-476E-BB95-4DEEBD5DD7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19221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484188"/>
            <a:ext cx="7556500" cy="11160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47DF3270-F6EC-49CA-A7F5-D38624D7F7EB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B42B350-2604-43C1-91AF-0E1FF2528B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64655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484188"/>
            <a:ext cx="7556500" cy="11160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7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F668EAF1-0366-406E-A269-12FA48593DD3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8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9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95AD28A-BB39-454C-A30A-5C7EBFD8C2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112501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484188"/>
            <a:ext cx="7556500" cy="11160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9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3ABFB1BD-2A63-4A64-B565-47A0B1D80DE5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20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21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EFD0B5A-694B-4736-81A3-7459C7A2CA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4192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rtlCol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862E7-4D11-49FB-8B17-FE0A8631FD82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FEF0E5-BB4C-4DE3-8BFE-AB6C77AC90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614394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484188"/>
            <a:ext cx="7556500" cy="11160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E1DC05CC-2637-4714-9BE7-3AB19531E8BE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B64924E-8F6B-4E84-AED9-441BB4780B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290498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C9FBAEA5-53B3-4A2A-95F1-2D4F54D38BE5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AE36464-8A18-4C87-B066-B61B08D3FA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238669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8CCD0B79-03D7-44DA-AC8C-DD8C86FF9C41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213" y="6423025"/>
            <a:ext cx="33162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60796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3989388" y="3370263"/>
            <a:ext cx="2206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2400" b="1" smtClean="0">
                <a:solidFill>
                  <a:srgbClr val="C7EEEC"/>
                </a:solidFill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59F45590-9A28-4446-9D26-C463039FD5B4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025"/>
            <a:ext cx="3005138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B6BC475-F410-489D-B9C8-672652D172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998001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8"/>
          <p:cNvSpPr txBox="1">
            <a:spLocks noChangeArrowheads="1"/>
          </p:cNvSpPr>
          <p:nvPr/>
        </p:nvSpPr>
        <p:spPr bwMode="auto">
          <a:xfrm>
            <a:off x="327025" y="4632325"/>
            <a:ext cx="2206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2400" b="1" smtClean="0">
                <a:solidFill>
                  <a:srgbClr val="C7EEEC"/>
                </a:solidFill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31A97EE4-68B7-417E-8473-2621B57D8885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075B1EC-E25F-452D-A88E-03F6155633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116995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2575" y="228600"/>
            <a:ext cx="6386513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>
          <a:xfrm>
            <a:off x="5211763" y="6235700"/>
            <a:ext cx="134937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C935E120-3E2F-4D26-8C67-222A6CFF27F5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381000" y="6235700"/>
            <a:ext cx="4648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308EC5E-2787-44F2-885C-0A737ECB80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390508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4535488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6"/>
          </p:nvPr>
        </p:nvSpPr>
        <p:spPr>
          <a:xfrm>
            <a:off x="3048000" y="6235700"/>
            <a:ext cx="134778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66024C6E-92C3-4426-991F-9EB8ACF8B24B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7"/>
          </p:nvPr>
        </p:nvSpPr>
        <p:spPr>
          <a:xfrm>
            <a:off x="381000" y="6235700"/>
            <a:ext cx="2590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8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AAF5E0B-B838-4F8C-AFAB-7CDCB8DEA8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208120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749800" y="3370263"/>
            <a:ext cx="2206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2400" b="1" smtClean="0">
                <a:solidFill>
                  <a:srgbClr val="C7EEEC"/>
                </a:solidFill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>
          <a:xfrm>
            <a:off x="7391400" y="6423025"/>
            <a:ext cx="15367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EB467127-7F46-4DFB-8247-758FE3E79D2C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4191000" y="6423025"/>
            <a:ext cx="3005138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622E836-7464-49C9-8B81-75346CA355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525622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484188"/>
            <a:ext cx="7556500" cy="11160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8475" y="1981200"/>
            <a:ext cx="7556500" cy="4144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1B07F526-6353-4510-A0F1-9F58F15A9204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8FEB911-26AE-4974-9A34-F4DC2A615B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387113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 rot="16200000">
            <a:off x="8593932" y="561181"/>
            <a:ext cx="26035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1C2EF29D-6E12-4A36-A0A8-E6F671CBCD5F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B5AAF28-DC3B-4191-A3AA-6D96101363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7737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rIns="45720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4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99259389-6C7E-443B-B86C-9E83C075741F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01954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484188"/>
            <a:ext cx="7556500" cy="11160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1981200"/>
            <a:ext cx="7556500" cy="4144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A2C7C921-5762-4033-8057-7EE6DE5EF4B0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889DB5F-92B0-4459-B99E-60DDC2128B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377215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  <a:prstGeom prst="rect">
            <a:avLst/>
          </a:prstGeo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1981200"/>
            <a:ext cx="7556500" cy="4144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B61BF603-8532-4703-AAE7-767255338B65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0F34562-44E2-442B-8EF1-2CA043C18C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936807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  <a:prstGeom prst="rect">
            <a:avLst/>
          </a:prstGeom>
        </p:spPr>
        <p:txBody>
          <a:bodyPr lIns="45720" rIns="45720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4"/>
          </p:nvPr>
        </p:nvSpPr>
        <p:spPr>
          <a:xfrm>
            <a:off x="4800600" y="6426200"/>
            <a:ext cx="12319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61D7E97E-6E14-469C-AEAD-F6BC14781099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6311900" y="6426200"/>
            <a:ext cx="2616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986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8813" y="228600"/>
            <a:ext cx="82010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2003425" y="3111500"/>
            <a:ext cx="260350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40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8813" y="6248400"/>
            <a:ext cx="1474787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5150A889-B48D-48D8-8FF3-D396611F3E6A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400"/>
            <a:ext cx="5638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400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95405CD-9C1E-4134-9BF1-EBF267865D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41494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8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484188"/>
            <a:ext cx="7556500" cy="11160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909307C4-7B9C-44F6-9F9D-E397BBC96BBB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C406C5E-0916-4A56-9253-555CFD3263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434909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484188"/>
            <a:ext cx="7556500" cy="11160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183CFD55-CEFE-4A35-B585-491D7B34360B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846F0B1-19B0-4859-A45E-1DF65185F0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334493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484188"/>
            <a:ext cx="7556500" cy="11160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8FB937C6-D15A-43F1-A57D-5A71EAC18792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8D407CC-F251-4E1B-A3C5-5F7D9B95C8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470524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484188"/>
            <a:ext cx="7556500" cy="11160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7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C6EED8A2-44DE-4D59-95DB-945355CEBB17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8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9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DD4C77A-82CC-4671-9FCA-C0632580FB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343561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484188"/>
            <a:ext cx="7556500" cy="11160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9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9A95DC17-ED0F-41B5-A613-C25268D71EDC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20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21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029C750-5136-4F8D-9477-EA758F4A1B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977449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484188"/>
            <a:ext cx="7556500" cy="11160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2A6F8729-CFA8-4D2F-B7C6-EB06518B01CF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2178719-38A9-418D-86B2-E31B8362BB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8008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8813" y="228600"/>
            <a:ext cx="82010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003425" y="3111500"/>
            <a:ext cx="260350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40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8813" y="6248400"/>
            <a:ext cx="1474787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A7A6B66-EF14-4CE6-85DE-B9A25F106A2D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400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400"/>
            <a:ext cx="554038" cy="365125"/>
          </a:xfrm>
        </p:spPr>
        <p:txBody>
          <a:bodyPr/>
          <a:lstStyle>
            <a:lvl1pPr>
              <a:defRPr/>
            </a:lvl1pPr>
          </a:lstStyle>
          <a:p>
            <a:fld id="{40341E41-5190-48EB-94FB-D023931A69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914540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A5889535-AA24-4DE6-BC63-19D337EB630A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5758969-C214-4DE7-913E-3581D5CEC3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518727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C54E5021-9D75-4111-9CB5-82B988540605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213" y="6423025"/>
            <a:ext cx="33162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92431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3989388" y="3370263"/>
            <a:ext cx="2206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2400" b="1" smtClean="0">
                <a:solidFill>
                  <a:srgbClr val="C7EEEC"/>
                </a:solidFill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5AF4445C-BAB9-4BBC-BFB1-3B65100D845E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025"/>
            <a:ext cx="3005138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3415297-3CCB-480A-88A5-A7E265CC18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332694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8"/>
          <p:cNvSpPr txBox="1">
            <a:spLocks noChangeArrowheads="1"/>
          </p:cNvSpPr>
          <p:nvPr/>
        </p:nvSpPr>
        <p:spPr bwMode="auto">
          <a:xfrm>
            <a:off x="327025" y="4632325"/>
            <a:ext cx="2206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2400" b="1" smtClean="0">
                <a:solidFill>
                  <a:srgbClr val="C7EEEC"/>
                </a:solidFill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DE6D860B-A9C2-43AA-8C5B-09356A99DFEF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F2A13EE-2E76-4FA6-AB24-43A663E2E9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341361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2575" y="228600"/>
            <a:ext cx="6386513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>
          <a:xfrm>
            <a:off x="5211763" y="6235700"/>
            <a:ext cx="134937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4E02C337-0014-45D6-85C5-1D20B565D75E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381000" y="6235700"/>
            <a:ext cx="4648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7CB1D84-5CEE-4BDC-887A-D1F61E5F04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984030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4535488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6"/>
          </p:nvPr>
        </p:nvSpPr>
        <p:spPr>
          <a:xfrm>
            <a:off x="3048000" y="6235700"/>
            <a:ext cx="134778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B45A1F8B-C72F-4AEE-AF61-7DC3AF098CF5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7"/>
          </p:nvPr>
        </p:nvSpPr>
        <p:spPr>
          <a:xfrm>
            <a:off x="381000" y="6235700"/>
            <a:ext cx="2590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8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82F1AA4-76A9-4D17-9881-D939720DE2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352227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749800" y="3370263"/>
            <a:ext cx="2206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2400" b="1" smtClean="0">
                <a:solidFill>
                  <a:srgbClr val="C7EEEC"/>
                </a:solidFill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>
          <a:xfrm>
            <a:off x="7391400" y="6423025"/>
            <a:ext cx="15367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23B37FCE-7F23-4585-92A6-BBAE33DF9571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4191000" y="6423025"/>
            <a:ext cx="3005138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84D8D14-F52D-4CB0-ABE5-0E2CA62140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157560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484188"/>
            <a:ext cx="7556500" cy="11160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8475" y="1981200"/>
            <a:ext cx="7556500" cy="4144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96557B76-C14B-41D3-AC2D-3176238A4D51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049F120-5DCA-417F-ADD6-34DD490617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080421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 rot="16200000">
            <a:off x="8593932" y="561181"/>
            <a:ext cx="26035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1E3E0B3B-21AE-43C0-A63D-9170CCEE20EC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9F47C5C-E173-4343-9EC9-94785924EF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2301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10A4A-8D2A-46CD-B133-B87C1E019F99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D81A4D-6F9A-4797-8BA4-9193EE97BE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2856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C5268-1D7B-45CA-8D50-0453E3595E7E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AD5F0-6597-4493-970A-97105287E2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1258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F619B-FDCD-45E4-AB75-D6E506F46144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5E8E2B9A-CABC-47A2-B146-691CCE5211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60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7E85F-9885-457D-B593-69C67FD31CBE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fld id="{71AEDC7E-08E4-4725-A902-8C64F86D06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4987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33.xml"/><Relationship Id="rId1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1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2.xml"/><Relationship Id="rId16" Type="http://schemas.openxmlformats.org/officeDocument/2006/relationships/slideLayout" Target="../slideLayouts/slideLayout36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0.xml"/><Relationship Id="rId19" Type="http://schemas.openxmlformats.org/officeDocument/2006/relationships/slideLayout" Target="../slideLayouts/slideLayout39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slideLayout" Target="../slideLayouts/slideLayout3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52.xml"/><Relationship Id="rId18" Type="http://schemas.openxmlformats.org/officeDocument/2006/relationships/slideLayout" Target="../slideLayouts/slideLayout57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1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41.xml"/><Relationship Id="rId16" Type="http://schemas.openxmlformats.org/officeDocument/2006/relationships/slideLayout" Target="../slideLayouts/slideLayout55.xml"/><Relationship Id="rId20" Type="http://schemas.openxmlformats.org/officeDocument/2006/relationships/theme" Target="../theme/theme3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49.xml"/><Relationship Id="rId19" Type="http://schemas.openxmlformats.org/officeDocument/2006/relationships/slideLayout" Target="../slideLayouts/slideLayout58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8475" y="484188"/>
            <a:ext cx="7556500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8475" y="1981200"/>
            <a:ext cx="7556500" cy="414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595959"/>
                </a:solidFill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87E5DD39-201C-4FDA-A9B1-068182866869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B30593BE-1DF5-411C-8180-B6BC87C154E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77" r:id="rId1"/>
    <p:sldLayoutId id="2147485178" r:id="rId2"/>
    <p:sldLayoutId id="2147485179" r:id="rId3"/>
    <p:sldLayoutId id="2147485180" r:id="rId4"/>
    <p:sldLayoutId id="2147485181" r:id="rId5"/>
    <p:sldLayoutId id="2147485182" r:id="rId6"/>
    <p:sldLayoutId id="2147485183" r:id="rId7"/>
    <p:sldLayoutId id="2147485184" r:id="rId8"/>
    <p:sldLayoutId id="2147485185" r:id="rId9"/>
    <p:sldLayoutId id="2147485186" r:id="rId10"/>
    <p:sldLayoutId id="2147485187" r:id="rId11"/>
    <p:sldLayoutId id="2147485188" r:id="rId12"/>
    <p:sldLayoutId id="2147485189" r:id="rId13"/>
    <p:sldLayoutId id="2147485190" r:id="rId14"/>
    <p:sldLayoutId id="2147485191" r:id="rId15"/>
    <p:sldLayoutId id="2147485192" r:id="rId16"/>
    <p:sldLayoutId id="2147485193" r:id="rId17"/>
    <p:sldLayoutId id="2147485194" r:id="rId18"/>
    <p:sldLayoutId id="2147485195" r:id="rId19"/>
    <p:sldLayoutId id="2147485196" r:id="rId2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9pPr>
    </p:titleStyle>
    <p:bodyStyle>
      <a:lvl1pPr marL="228600" indent="-228600" algn="l" rtl="0" eaLnBrk="0" fontAlgn="base" hangingPunct="0">
        <a:spcBef>
          <a:spcPts val="2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000" kern="1200">
          <a:solidFill>
            <a:srgbClr val="595959"/>
          </a:solidFill>
          <a:latin typeface="+mn-lt"/>
          <a:ea typeface="ＭＳ Ｐゴシック" charset="-128"/>
          <a:cs typeface="ＭＳ Ｐゴシック" charset="-128"/>
        </a:defRPr>
      </a:lvl1pPr>
      <a:lvl2pPr marL="457200" indent="-228600" algn="l" rtl="0" eaLnBrk="0" fontAlgn="base" hangingPunct="0">
        <a:spcBef>
          <a:spcPts val="600"/>
        </a:spcBef>
        <a:spcAft>
          <a:spcPct val="0"/>
        </a:spcAft>
        <a:buClr>
          <a:srgbClr val="C7EEEC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2pPr>
      <a:lvl3pPr marL="6858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3pPr>
      <a:lvl4pPr marL="914400" indent="-228600" algn="l" rtl="0" eaLnBrk="0" fontAlgn="base" hangingPunct="0">
        <a:spcBef>
          <a:spcPts val="600"/>
        </a:spcBef>
        <a:spcAft>
          <a:spcPct val="0"/>
        </a:spcAft>
        <a:buClr>
          <a:srgbClr val="C7EEEC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4pPr>
      <a:lvl5pPr marL="11430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QuestionShape"/>
          <p:cNvSpPr>
            <a:spLocks noChangeArrowheads="1"/>
          </p:cNvSpPr>
          <p:nvPr userDrawn="1"/>
        </p:nvSpPr>
        <p:spPr bwMode="auto">
          <a:xfrm>
            <a:off x="127000" y="127000"/>
            <a:ext cx="8890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>
              <a:defRPr/>
            </a:pPr>
            <a:r>
              <a:rPr lang="en-US" altLang="en-US" sz="3600" smtClean="0">
                <a:solidFill>
                  <a:schemeClr val="accent1"/>
                </a:solidFill>
              </a:rPr>
              <a:t>iRespond Question Master</a:t>
            </a:r>
          </a:p>
        </p:txBody>
      </p:sp>
      <p:sp>
        <p:nvSpPr>
          <p:cNvPr id="2051" name="AShape"/>
          <p:cNvSpPr>
            <a:spLocks noChangeArrowheads="1"/>
          </p:cNvSpPr>
          <p:nvPr userDrawn="1"/>
        </p:nvSpPr>
        <p:spPr bwMode="auto">
          <a:xfrm>
            <a:off x="127000" y="31115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>
              <a:spcBef>
                <a:spcPts val="2000"/>
              </a:spcBef>
              <a:buClr>
                <a:schemeClr val="accent1"/>
              </a:buClr>
              <a:buSzPct val="75000"/>
              <a:buFont typeface="Wingdings" pitchFamily="-111" charset="2"/>
              <a:buNone/>
              <a:defRPr/>
            </a:pPr>
            <a:r>
              <a:rPr lang="en-US" altLang="en-US" sz="2000" smtClean="0">
                <a:solidFill>
                  <a:srgbClr val="595959"/>
                </a:solidFill>
              </a:rPr>
              <a:t>A.) Response A</a:t>
            </a:r>
          </a:p>
        </p:txBody>
      </p:sp>
      <p:sp>
        <p:nvSpPr>
          <p:cNvPr id="2052" name="BShape"/>
          <p:cNvSpPr>
            <a:spLocks noChangeArrowheads="1"/>
          </p:cNvSpPr>
          <p:nvPr userDrawn="1"/>
        </p:nvSpPr>
        <p:spPr bwMode="auto">
          <a:xfrm>
            <a:off x="127000" y="38354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>
              <a:spcBef>
                <a:spcPts val="2000"/>
              </a:spcBef>
              <a:buClr>
                <a:schemeClr val="accent1"/>
              </a:buClr>
              <a:buSzPct val="75000"/>
              <a:buFont typeface="Wingdings" pitchFamily="-111" charset="2"/>
              <a:buNone/>
              <a:defRPr/>
            </a:pPr>
            <a:r>
              <a:rPr lang="en-US" altLang="en-US" sz="2000" smtClean="0">
                <a:solidFill>
                  <a:srgbClr val="595959"/>
                </a:solidFill>
              </a:rPr>
              <a:t>B.) Response B</a:t>
            </a:r>
          </a:p>
        </p:txBody>
      </p:sp>
      <p:sp>
        <p:nvSpPr>
          <p:cNvPr id="2053" name="CShape"/>
          <p:cNvSpPr>
            <a:spLocks noChangeArrowheads="1"/>
          </p:cNvSpPr>
          <p:nvPr userDrawn="1"/>
        </p:nvSpPr>
        <p:spPr bwMode="auto">
          <a:xfrm>
            <a:off x="127000" y="45593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>
              <a:spcBef>
                <a:spcPts val="2000"/>
              </a:spcBef>
              <a:buClr>
                <a:schemeClr val="accent1"/>
              </a:buClr>
              <a:buSzPct val="75000"/>
              <a:buFont typeface="Wingdings" pitchFamily="-111" charset="2"/>
              <a:buNone/>
              <a:defRPr/>
            </a:pPr>
            <a:r>
              <a:rPr lang="en-US" altLang="en-US" sz="2000" smtClean="0">
                <a:solidFill>
                  <a:srgbClr val="595959"/>
                </a:solidFill>
              </a:rPr>
              <a:t>C.) Response C</a:t>
            </a:r>
          </a:p>
        </p:txBody>
      </p:sp>
      <p:sp>
        <p:nvSpPr>
          <p:cNvPr id="2054" name="DShape"/>
          <p:cNvSpPr>
            <a:spLocks noChangeArrowheads="1"/>
          </p:cNvSpPr>
          <p:nvPr userDrawn="1"/>
        </p:nvSpPr>
        <p:spPr bwMode="auto">
          <a:xfrm>
            <a:off x="127000" y="52832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>
              <a:spcBef>
                <a:spcPts val="2000"/>
              </a:spcBef>
              <a:buClr>
                <a:schemeClr val="accent1"/>
              </a:buClr>
              <a:buSzPct val="75000"/>
              <a:buFont typeface="Wingdings" pitchFamily="-111" charset="2"/>
              <a:buNone/>
              <a:defRPr/>
            </a:pPr>
            <a:r>
              <a:rPr lang="en-US" altLang="en-US" sz="2000" smtClean="0">
                <a:solidFill>
                  <a:srgbClr val="595959"/>
                </a:solidFill>
              </a:rPr>
              <a:t>D.) Response D</a:t>
            </a:r>
          </a:p>
        </p:txBody>
      </p:sp>
      <p:sp>
        <p:nvSpPr>
          <p:cNvPr id="2055" name="EShape"/>
          <p:cNvSpPr>
            <a:spLocks noChangeArrowheads="1"/>
          </p:cNvSpPr>
          <p:nvPr userDrawn="1"/>
        </p:nvSpPr>
        <p:spPr bwMode="auto">
          <a:xfrm>
            <a:off x="127000" y="60071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>
              <a:spcBef>
                <a:spcPts val="2000"/>
              </a:spcBef>
              <a:buClr>
                <a:schemeClr val="accent1"/>
              </a:buClr>
              <a:buSzPct val="75000"/>
              <a:buFont typeface="Wingdings" pitchFamily="-111" charset="2"/>
              <a:buNone/>
              <a:defRPr/>
            </a:pPr>
            <a:r>
              <a:rPr lang="en-US" altLang="en-US" sz="2000" smtClean="0">
                <a:solidFill>
                  <a:srgbClr val="595959"/>
                </a:solidFill>
              </a:rPr>
              <a:t>E.) Response E</a:t>
            </a:r>
          </a:p>
        </p:txBody>
      </p:sp>
      <p:sp>
        <p:nvSpPr>
          <p:cNvPr id="11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40000"/>
                  <a:satMod val="150000"/>
                  <a:lumMod val="100000"/>
                  <a:alpha val="0"/>
                </a:schemeClr>
              </a:gs>
              <a:gs pos="100000">
                <a:schemeClr val="accent1">
                  <a:tint val="70000"/>
                  <a:shade val="100000"/>
                  <a:satMod val="200000"/>
                  <a:lumMod val="100000"/>
                  <a:alpha val="0"/>
                </a:schemeClr>
              </a:gs>
            </a:gsLst>
            <a:lin ang="5400000" scaled="1"/>
            <a:tileRect/>
          </a:gradFill>
          <a:ln w="12700" cap="flat" cmpd="sng" algn="ctr">
            <a:noFill/>
            <a:prstDash val="solid"/>
          </a:ln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12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40000"/>
                  <a:satMod val="150000"/>
                  <a:lumMod val="100000"/>
                  <a:alpha val="0"/>
                </a:schemeClr>
              </a:gs>
              <a:gs pos="100000">
                <a:schemeClr val="accent1">
                  <a:tint val="70000"/>
                  <a:shade val="100000"/>
                  <a:satMod val="200000"/>
                  <a:lumMod val="100000"/>
                  <a:alpha val="0"/>
                </a:schemeClr>
              </a:gs>
            </a:gsLst>
            <a:lin ang="5400000" scaled="1"/>
            <a:tileRect/>
          </a:gradFill>
          <a:ln w="12700" cap="flat" cmpd="sng" algn="ctr">
            <a:noFill/>
            <a:prstDash val="solid"/>
          </a:ln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>
                <a:solidFill>
                  <a:srgbClr val="000000"/>
                </a:solidFill>
              </a:rPr>
              <a:t>00:30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97" r:id="rId1"/>
    <p:sldLayoutId id="2147485198" r:id="rId2"/>
    <p:sldLayoutId id="2147485199" r:id="rId3"/>
    <p:sldLayoutId id="2147485200" r:id="rId4"/>
    <p:sldLayoutId id="2147485201" r:id="rId5"/>
    <p:sldLayoutId id="2147485202" r:id="rId6"/>
    <p:sldLayoutId id="2147485203" r:id="rId7"/>
    <p:sldLayoutId id="2147485204" r:id="rId8"/>
    <p:sldLayoutId id="2147485205" r:id="rId9"/>
    <p:sldLayoutId id="2147485206" r:id="rId10"/>
    <p:sldLayoutId id="2147485207" r:id="rId11"/>
    <p:sldLayoutId id="2147485208" r:id="rId12"/>
    <p:sldLayoutId id="2147485209" r:id="rId13"/>
    <p:sldLayoutId id="2147485210" r:id="rId14"/>
    <p:sldLayoutId id="2147485211" r:id="rId15"/>
    <p:sldLayoutId id="2147485212" r:id="rId16"/>
    <p:sldLayoutId id="2147485213" r:id="rId17"/>
    <p:sldLayoutId id="2147485214" r:id="rId18"/>
    <p:sldLayoutId id="2147485215" r:id="rId1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9pPr>
    </p:titleStyle>
    <p:bodyStyle>
      <a:lvl1pPr marL="228600" indent="-228600" algn="l" rtl="0" eaLnBrk="0" fontAlgn="base" hangingPunct="0">
        <a:spcBef>
          <a:spcPts val="2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000" kern="1200">
          <a:solidFill>
            <a:srgbClr val="595959"/>
          </a:solidFill>
          <a:latin typeface="+mn-lt"/>
          <a:ea typeface="ＭＳ Ｐゴシック" charset="-128"/>
          <a:cs typeface="ＭＳ Ｐゴシック" charset="-128"/>
        </a:defRPr>
      </a:lvl1pPr>
      <a:lvl2pPr marL="457200" indent="-228600" algn="l" rtl="0" eaLnBrk="0" fontAlgn="base" hangingPunct="0">
        <a:spcBef>
          <a:spcPts val="600"/>
        </a:spcBef>
        <a:spcAft>
          <a:spcPct val="0"/>
        </a:spcAft>
        <a:buClr>
          <a:srgbClr val="C7EEEC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2pPr>
      <a:lvl3pPr marL="6858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3pPr>
      <a:lvl4pPr marL="914400" indent="-228600" algn="l" rtl="0" eaLnBrk="0" fontAlgn="base" hangingPunct="0">
        <a:spcBef>
          <a:spcPts val="600"/>
        </a:spcBef>
        <a:spcAft>
          <a:spcPct val="0"/>
        </a:spcAft>
        <a:buClr>
          <a:srgbClr val="C7EEEC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4pPr>
      <a:lvl5pPr marL="11430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/>
              <a:t>iRespond Graph</a:t>
            </a:r>
          </a:p>
        </p:txBody>
      </p:sp>
      <p:grpSp>
        <p:nvGrpSpPr>
          <p:cNvPr id="3077" name="CorrectBarGroup"/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7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gradFill flip="none" rotWithShape="1">
              <a:gsLst>
                <a:gs pos="0">
                  <a:srgbClr val="22FF22"/>
                </a:gs>
                <a:gs pos="100000">
                  <a:schemeClr val="accent1">
                    <a:tint val="70000"/>
                    <a:shade val="100000"/>
                    <a:satMod val="200000"/>
                    <a:lumMod val="10000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</a:ln>
            <a:effectLst>
              <a:innerShdw blurRad="50800" dist="25400" dir="13500000">
                <a:srgbClr val="FFFFFF">
                  <a:alpha val="75000"/>
                </a:srgbClr>
              </a:innerShdw>
              <a:outerShdw blurRad="63500" dist="25400" dir="5400000" rotWithShape="0">
                <a:srgbClr val="808080">
                  <a:alpha val="7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gradFill flip="none" rotWithShape="1">
              <a:gsLst>
                <a:gs pos="0">
                  <a:srgbClr val="22FF22"/>
                </a:gs>
                <a:gs pos="100000">
                  <a:schemeClr val="accent1">
                    <a:tint val="70000"/>
                    <a:shade val="100000"/>
                    <a:satMod val="200000"/>
                    <a:lumMod val="10000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</a:ln>
            <a:effectLst>
              <a:innerShdw blurRad="50800" dist="25400" dir="13500000">
                <a:srgbClr val="FFFFFF">
                  <a:alpha val="75000"/>
                </a:srgbClr>
              </a:innerShdw>
              <a:outerShdw blurRad="63500" dist="25400" dir="5400000" rotWithShape="0">
                <a:srgbClr val="808080">
                  <a:alpha val="7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078" name="PercentLabelGroup"/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40000"/>
                    <a:satMod val="150000"/>
                    <a:lumMod val="100000"/>
                    <a:alpha val="0"/>
                  </a:schemeClr>
                </a:gs>
                <a:gs pos="100000">
                  <a:schemeClr val="accent1">
                    <a:tint val="70000"/>
                    <a:shade val="100000"/>
                    <a:satMod val="200000"/>
                    <a:lumMod val="100000"/>
                    <a:alpha val="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</a:ln>
            <a:effectLst>
              <a:innerShdw blurRad="50800" dist="25400" dir="13500000">
                <a:srgbClr val="FFFFFF">
                  <a:alpha val="75000"/>
                </a:srgbClr>
              </a:innerShdw>
              <a:outerShdw blurRad="63500" dist="25400" dir="5400000" rotWithShape="0">
                <a:srgbClr val="808080">
                  <a:alpha val="7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9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40000"/>
                    <a:satMod val="150000"/>
                    <a:lumMod val="100000"/>
                    <a:alpha val="0"/>
                  </a:schemeClr>
                </a:gs>
                <a:gs pos="100000">
                  <a:schemeClr val="accent1">
                    <a:tint val="70000"/>
                    <a:shade val="100000"/>
                    <a:satMod val="200000"/>
                    <a:lumMod val="100000"/>
                    <a:alpha val="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</a:ln>
            <a:effectLst>
              <a:innerShdw blurRad="50800" dist="25400" dir="13500000">
                <a:srgbClr val="FFFFFF">
                  <a:alpha val="75000"/>
                </a:srgbClr>
              </a:innerShdw>
              <a:outerShdw blurRad="63500" dist="25400" dir="5400000" rotWithShape="0">
                <a:srgbClr val="808080">
                  <a:alpha val="7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12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40000"/>
                    <a:satMod val="150000"/>
                    <a:lumMod val="100000"/>
                    <a:alpha val="0"/>
                  </a:schemeClr>
                </a:gs>
                <a:gs pos="100000">
                  <a:schemeClr val="accent1">
                    <a:tint val="70000"/>
                    <a:shade val="100000"/>
                    <a:satMod val="200000"/>
                    <a:lumMod val="100000"/>
                    <a:alpha val="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</a:ln>
            <a:effectLst>
              <a:innerShdw blurRad="50800" dist="25400" dir="13500000">
                <a:srgbClr val="FFFFFF">
                  <a:alpha val="75000"/>
                </a:srgbClr>
              </a:innerShdw>
              <a:outerShdw blurRad="63500" dist="25400" dir="5400000" rotWithShape="0">
                <a:srgbClr val="808080">
                  <a:alpha val="7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5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40000"/>
                    <a:satMod val="150000"/>
                    <a:lumMod val="100000"/>
                    <a:alpha val="0"/>
                  </a:schemeClr>
                </a:gs>
                <a:gs pos="100000">
                  <a:schemeClr val="accent1">
                    <a:tint val="70000"/>
                    <a:shade val="100000"/>
                    <a:satMod val="200000"/>
                    <a:lumMod val="100000"/>
                    <a:alpha val="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</a:ln>
            <a:effectLst>
              <a:innerShdw blurRad="50800" dist="25400" dir="13500000">
                <a:srgbClr val="FFFFFF">
                  <a:alpha val="75000"/>
                </a:srgbClr>
              </a:innerShdw>
              <a:outerShdw blurRad="63500" dist="25400" dir="5400000" rotWithShape="0">
                <a:srgbClr val="808080">
                  <a:alpha val="7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8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40000"/>
                    <a:satMod val="150000"/>
                    <a:lumMod val="100000"/>
                    <a:alpha val="0"/>
                  </a:schemeClr>
                </a:gs>
                <a:gs pos="100000">
                  <a:schemeClr val="accent1">
                    <a:tint val="70000"/>
                    <a:shade val="100000"/>
                    <a:satMod val="200000"/>
                    <a:lumMod val="100000"/>
                    <a:alpha val="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</a:ln>
            <a:effectLst>
              <a:innerShdw blurRad="50800" dist="25400" dir="13500000">
                <a:srgbClr val="FFFFFF">
                  <a:alpha val="75000"/>
                </a:srgbClr>
              </a:innerShdw>
              <a:outerShdw blurRad="63500" dist="25400" dir="5400000" rotWithShape="0">
                <a:srgbClr val="808080">
                  <a:alpha val="7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079" name="IncorrectBarGroup"/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3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gradFill flip="none" rotWithShape="1">
              <a:gsLst>
                <a:gs pos="0">
                  <a:srgbClr val="FF2222"/>
                </a:gs>
                <a:gs pos="100000">
                  <a:schemeClr val="accent1">
                    <a:tint val="70000"/>
                    <a:shade val="100000"/>
                    <a:satMod val="200000"/>
                    <a:lumMod val="10000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</a:ln>
            <a:effectLst>
              <a:innerShdw blurRad="50800" dist="25400" dir="13500000">
                <a:srgbClr val="FFFFFF">
                  <a:alpha val="75000"/>
                </a:srgbClr>
              </a:innerShdw>
              <a:outerShdw blurRad="63500" dist="25400" dir="5400000" rotWithShape="0">
                <a:srgbClr val="808080">
                  <a:alpha val="7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gradFill flip="none" rotWithShape="1">
              <a:gsLst>
                <a:gs pos="0">
                  <a:srgbClr val="FF2222"/>
                </a:gs>
                <a:gs pos="100000">
                  <a:schemeClr val="accent1">
                    <a:tint val="70000"/>
                    <a:shade val="100000"/>
                    <a:satMod val="200000"/>
                    <a:lumMod val="10000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</a:ln>
            <a:effectLst>
              <a:innerShdw blurRad="50800" dist="25400" dir="13500000">
                <a:srgbClr val="FFFFFF">
                  <a:alpha val="75000"/>
                </a:srgbClr>
              </a:innerShdw>
              <a:outerShdw blurRad="63500" dist="25400" dir="5400000" rotWithShape="0">
                <a:srgbClr val="808080">
                  <a:alpha val="7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gradFill flip="none" rotWithShape="1">
              <a:gsLst>
                <a:gs pos="0">
                  <a:srgbClr val="FF2222"/>
                </a:gs>
                <a:gs pos="100000">
                  <a:schemeClr val="accent1">
                    <a:tint val="70000"/>
                    <a:shade val="100000"/>
                    <a:satMod val="200000"/>
                    <a:lumMod val="10000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</a:ln>
            <a:effectLst>
              <a:innerShdw blurRad="50800" dist="25400" dir="13500000">
                <a:srgbClr val="FFFFFF">
                  <a:alpha val="75000"/>
                </a:srgbClr>
              </a:innerShdw>
              <a:outerShdw blurRad="63500" dist="25400" dir="5400000" rotWithShape="0">
                <a:srgbClr val="808080">
                  <a:alpha val="7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080" name="XLabelGroup"/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8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40000"/>
                    <a:satMod val="150000"/>
                    <a:lumMod val="100000"/>
                    <a:alpha val="0"/>
                  </a:schemeClr>
                </a:gs>
                <a:gs pos="100000">
                  <a:schemeClr val="accent1">
                    <a:tint val="70000"/>
                    <a:shade val="100000"/>
                    <a:satMod val="200000"/>
                    <a:lumMod val="100000"/>
                    <a:alpha val="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</a:ln>
            <a:effectLst>
              <a:innerShdw blurRad="50800" dist="25400" dir="13500000">
                <a:srgbClr val="FFFFFF">
                  <a:alpha val="75000"/>
                </a:srgbClr>
              </a:innerShdw>
              <a:outerShdw blurRad="63500" dist="25400" dir="5400000" rotWithShape="0">
                <a:srgbClr val="808080">
                  <a:alpha val="7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11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40000"/>
                    <a:satMod val="150000"/>
                    <a:lumMod val="100000"/>
                    <a:alpha val="0"/>
                  </a:schemeClr>
                </a:gs>
                <a:gs pos="100000">
                  <a:schemeClr val="accent1">
                    <a:tint val="70000"/>
                    <a:shade val="100000"/>
                    <a:satMod val="200000"/>
                    <a:lumMod val="100000"/>
                    <a:alpha val="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</a:ln>
            <a:effectLst>
              <a:innerShdw blurRad="50800" dist="25400" dir="13500000">
                <a:srgbClr val="FFFFFF">
                  <a:alpha val="75000"/>
                </a:srgbClr>
              </a:innerShdw>
              <a:outerShdw blurRad="63500" dist="25400" dir="5400000" rotWithShape="0">
                <a:srgbClr val="808080">
                  <a:alpha val="7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4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40000"/>
                    <a:satMod val="150000"/>
                    <a:lumMod val="100000"/>
                    <a:alpha val="0"/>
                  </a:schemeClr>
                </a:gs>
                <a:gs pos="100000">
                  <a:schemeClr val="accent1">
                    <a:tint val="70000"/>
                    <a:shade val="100000"/>
                    <a:satMod val="200000"/>
                    <a:lumMod val="100000"/>
                    <a:alpha val="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</a:ln>
            <a:effectLst>
              <a:innerShdw blurRad="50800" dist="25400" dir="13500000">
                <a:srgbClr val="FFFFFF">
                  <a:alpha val="75000"/>
                </a:srgbClr>
              </a:innerShdw>
              <a:outerShdw blurRad="63500" dist="25400" dir="5400000" rotWithShape="0">
                <a:srgbClr val="808080">
                  <a:alpha val="7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7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40000"/>
                    <a:satMod val="150000"/>
                    <a:lumMod val="100000"/>
                    <a:alpha val="0"/>
                  </a:schemeClr>
                </a:gs>
                <a:gs pos="100000">
                  <a:schemeClr val="accent1">
                    <a:tint val="70000"/>
                    <a:shade val="100000"/>
                    <a:satMod val="200000"/>
                    <a:lumMod val="100000"/>
                    <a:alpha val="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</a:ln>
            <a:effectLst>
              <a:innerShdw blurRad="50800" dist="25400" dir="13500000">
                <a:srgbClr val="FFFFFF">
                  <a:alpha val="75000"/>
                </a:srgbClr>
              </a:innerShdw>
              <a:outerShdw blurRad="63500" dist="25400" dir="5400000" rotWithShape="0">
                <a:srgbClr val="808080">
                  <a:alpha val="7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0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40000"/>
                    <a:satMod val="150000"/>
                    <a:lumMod val="100000"/>
                    <a:alpha val="0"/>
                  </a:schemeClr>
                </a:gs>
                <a:gs pos="100000">
                  <a:schemeClr val="accent1">
                    <a:tint val="70000"/>
                    <a:shade val="100000"/>
                    <a:satMod val="200000"/>
                    <a:lumMod val="100000"/>
                    <a:alpha val="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</a:ln>
            <a:effectLst>
              <a:innerShdw blurRad="50800" dist="25400" dir="13500000">
                <a:srgbClr val="FFFFFF">
                  <a:alpha val="75000"/>
                </a:srgbClr>
              </a:innerShdw>
              <a:outerShdw blurRad="63500" dist="25400" dir="5400000" rotWithShape="0">
                <a:srgbClr val="808080">
                  <a:alpha val="7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081" name="AxisLineGroup"/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1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82" name="YLabelGroup"/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4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40000"/>
                    <a:satMod val="150000"/>
                    <a:lumMod val="100000"/>
                    <a:alpha val="0"/>
                  </a:schemeClr>
                </a:gs>
                <a:gs pos="100000">
                  <a:schemeClr val="accent1">
                    <a:tint val="70000"/>
                    <a:shade val="100000"/>
                    <a:satMod val="200000"/>
                    <a:lumMod val="100000"/>
                    <a:alpha val="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</a:ln>
            <a:effectLst>
              <a:innerShdw blurRad="50800" dist="25400" dir="13500000">
                <a:srgbClr val="FFFFFF">
                  <a:alpha val="75000"/>
                </a:srgbClr>
              </a:innerShdw>
              <a:outerShdw blurRad="63500" dist="25400" dir="5400000" rotWithShape="0">
                <a:srgbClr val="808080">
                  <a:alpha val="7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6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40000"/>
                    <a:satMod val="150000"/>
                    <a:lumMod val="100000"/>
                    <a:alpha val="0"/>
                  </a:schemeClr>
                </a:gs>
                <a:gs pos="100000">
                  <a:schemeClr val="accent1">
                    <a:tint val="70000"/>
                    <a:shade val="100000"/>
                    <a:satMod val="200000"/>
                    <a:lumMod val="100000"/>
                    <a:alpha val="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</a:ln>
            <a:effectLst>
              <a:innerShdw blurRad="50800" dist="25400" dir="13500000">
                <a:srgbClr val="FFFFFF">
                  <a:alpha val="75000"/>
                </a:srgbClr>
              </a:innerShdw>
              <a:outerShdw blurRad="63500" dist="25400" dir="5400000" rotWithShape="0">
                <a:srgbClr val="808080">
                  <a:alpha val="7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8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40000"/>
                    <a:satMod val="150000"/>
                    <a:lumMod val="100000"/>
                    <a:alpha val="0"/>
                  </a:schemeClr>
                </a:gs>
                <a:gs pos="100000">
                  <a:schemeClr val="accent1">
                    <a:tint val="70000"/>
                    <a:shade val="100000"/>
                    <a:satMod val="200000"/>
                    <a:lumMod val="100000"/>
                    <a:alpha val="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</a:ln>
            <a:effectLst>
              <a:innerShdw blurRad="50800" dist="25400" dir="13500000">
                <a:srgbClr val="FFFFFF">
                  <a:alpha val="75000"/>
                </a:srgbClr>
              </a:innerShdw>
              <a:outerShdw blurRad="63500" dist="25400" dir="5400000" rotWithShape="0">
                <a:srgbClr val="808080">
                  <a:alpha val="7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0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40000"/>
                    <a:satMod val="150000"/>
                    <a:lumMod val="100000"/>
                    <a:alpha val="0"/>
                  </a:schemeClr>
                </a:gs>
                <a:gs pos="100000">
                  <a:schemeClr val="accent1">
                    <a:tint val="70000"/>
                    <a:shade val="100000"/>
                    <a:satMod val="200000"/>
                    <a:lumMod val="100000"/>
                    <a:alpha val="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</a:ln>
            <a:effectLst>
              <a:innerShdw blurRad="50800" dist="25400" dir="13500000">
                <a:srgbClr val="FFFFFF">
                  <a:alpha val="75000"/>
                </a:srgbClr>
              </a:innerShdw>
              <a:outerShdw blurRad="63500" dist="25400" dir="5400000" rotWithShape="0">
                <a:srgbClr val="808080">
                  <a:alpha val="7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16" r:id="rId1"/>
    <p:sldLayoutId id="2147485217" r:id="rId2"/>
    <p:sldLayoutId id="2147485218" r:id="rId3"/>
    <p:sldLayoutId id="2147485219" r:id="rId4"/>
    <p:sldLayoutId id="2147485220" r:id="rId5"/>
    <p:sldLayoutId id="2147485221" r:id="rId6"/>
    <p:sldLayoutId id="2147485222" r:id="rId7"/>
    <p:sldLayoutId id="2147485223" r:id="rId8"/>
    <p:sldLayoutId id="2147485224" r:id="rId9"/>
    <p:sldLayoutId id="2147485225" r:id="rId10"/>
    <p:sldLayoutId id="2147485226" r:id="rId11"/>
    <p:sldLayoutId id="2147485227" r:id="rId12"/>
    <p:sldLayoutId id="2147485228" r:id="rId13"/>
    <p:sldLayoutId id="2147485229" r:id="rId14"/>
    <p:sldLayoutId id="2147485230" r:id="rId15"/>
    <p:sldLayoutId id="2147485231" r:id="rId16"/>
    <p:sldLayoutId id="2147485232" r:id="rId17"/>
    <p:sldLayoutId id="2147485233" r:id="rId18"/>
    <p:sldLayoutId id="2147485234" r:id="rId1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9pPr>
    </p:titleStyle>
    <p:bodyStyle>
      <a:lvl1pPr marL="228600" indent="-228600" algn="l" rtl="0" eaLnBrk="0" fontAlgn="base" hangingPunct="0">
        <a:spcBef>
          <a:spcPts val="2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000" kern="1200">
          <a:solidFill>
            <a:srgbClr val="595959"/>
          </a:solidFill>
          <a:latin typeface="+mn-lt"/>
          <a:ea typeface="ＭＳ Ｐゴシック" charset="-128"/>
          <a:cs typeface="ＭＳ Ｐゴシック" charset="-128"/>
        </a:defRPr>
      </a:lvl1pPr>
      <a:lvl2pPr marL="457200" indent="-228600" algn="l" rtl="0" eaLnBrk="0" fontAlgn="base" hangingPunct="0">
        <a:spcBef>
          <a:spcPts val="600"/>
        </a:spcBef>
        <a:spcAft>
          <a:spcPct val="0"/>
        </a:spcAft>
        <a:buClr>
          <a:srgbClr val="C7EEEC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2pPr>
      <a:lvl3pPr marL="6858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3pPr>
      <a:lvl4pPr marL="914400" indent="-228600" algn="l" rtl="0" eaLnBrk="0" fontAlgn="base" hangingPunct="0">
        <a:spcBef>
          <a:spcPts val="600"/>
        </a:spcBef>
        <a:spcAft>
          <a:spcPct val="0"/>
        </a:spcAft>
        <a:buClr>
          <a:srgbClr val="C7EEEC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4pPr>
      <a:lvl5pPr marL="11430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4.jpeg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3771901" y="-2790825"/>
            <a:ext cx="1954212" cy="8256587"/>
          </a:xfrm>
        </p:spPr>
        <p:txBody>
          <a:bodyPr/>
          <a:lstStyle/>
          <a:p>
            <a:pPr marL="0" indent="0" eaLnBrk="1" hangingPunct="1">
              <a:buFont typeface="Wingdings" pitchFamily="-111" charset="2"/>
              <a:buNone/>
              <a:defRPr/>
            </a:pPr>
            <a:r>
              <a:rPr lang="en-US" altLang="en-US" sz="3600" b="1" dirty="0" smtClean="0">
                <a:solidFill>
                  <a:srgbClr val="E81F30"/>
                </a:solidFill>
                <a:ea typeface="ＭＳ Ｐゴシック" pitchFamily="-111" charset="-128"/>
              </a:rPr>
              <a:t>Warmup</a:t>
            </a:r>
            <a:endParaRPr lang="en-US" altLang="en-US" sz="3600" dirty="0" smtClean="0">
              <a:solidFill>
                <a:srgbClr val="E81F30"/>
              </a:solidFill>
              <a:ea typeface="ＭＳ Ｐゴシック" pitchFamily="-111" charset="-128"/>
            </a:endParaRPr>
          </a:p>
          <a:p>
            <a:pPr>
              <a:buFont typeface="Wingdings" pitchFamily="-111" charset="2"/>
              <a:buNone/>
              <a:defRPr/>
            </a:pPr>
            <a:r>
              <a:rPr lang="en-US" altLang="en-US" sz="1800" dirty="0">
                <a:solidFill>
                  <a:srgbClr val="000000"/>
                </a:solidFill>
                <a:ea typeface="ＭＳ Ｐゴシック" pitchFamily="-111" charset="-128"/>
              </a:rPr>
              <a:t>A (blindfolded) marksman finds that on the average he hits the target 4 times out of 5. If he fires 4 shots, what is the probability of</a:t>
            </a:r>
          </a:p>
          <a:p>
            <a:pPr>
              <a:buFont typeface="Wingdings" pitchFamily="-111" charset="2"/>
              <a:buNone/>
              <a:defRPr/>
            </a:pPr>
            <a:endParaRPr lang="en-US" altLang="en-US" sz="1800" dirty="0">
              <a:solidFill>
                <a:srgbClr val="000000"/>
              </a:solidFill>
              <a:ea typeface="ＭＳ Ｐゴシック" pitchFamily="-111" charset="-128"/>
            </a:endParaRPr>
          </a:p>
          <a:p>
            <a:pPr marL="342900" indent="-342900">
              <a:buFont typeface="Wingdings" pitchFamily="-111" charset="2"/>
              <a:buAutoNum type="alphaLcParenBoth"/>
              <a:defRPr/>
            </a:pPr>
            <a:r>
              <a:rPr lang="en-US" altLang="en-US" sz="1800" dirty="0" smtClean="0">
                <a:solidFill>
                  <a:srgbClr val="000000"/>
                </a:solidFill>
                <a:ea typeface="ＭＳ Ｐゴシック" pitchFamily="-111" charset="-128"/>
              </a:rPr>
              <a:t>exactly one hit?</a:t>
            </a:r>
          </a:p>
          <a:p>
            <a:pPr marL="342900" indent="-342900">
              <a:buFont typeface="Wingdings" pitchFamily="-111" charset="2"/>
              <a:buAutoNum type="alphaLcParenBoth"/>
              <a:defRPr/>
            </a:pPr>
            <a:endParaRPr lang="en-US" altLang="en-US" sz="1800" dirty="0">
              <a:solidFill>
                <a:srgbClr val="000000"/>
              </a:solidFill>
              <a:ea typeface="ＭＳ Ｐゴシック" pitchFamily="-111" charset="-128"/>
            </a:endParaRPr>
          </a:p>
          <a:p>
            <a:pPr marL="342900" indent="-342900">
              <a:buFont typeface="Wingdings" pitchFamily="-111" charset="2"/>
              <a:buAutoNum type="alphaLcParenBoth"/>
              <a:defRPr/>
            </a:pPr>
            <a:r>
              <a:rPr lang="en-US" altLang="en-US" sz="1800" dirty="0" smtClean="0">
                <a:solidFill>
                  <a:srgbClr val="000000"/>
                </a:solidFill>
                <a:ea typeface="ＭＳ Ｐゴシック" pitchFamily="-111" charset="-128"/>
              </a:rPr>
              <a:t>more </a:t>
            </a:r>
            <a:r>
              <a:rPr lang="en-US" altLang="en-US" sz="1800" dirty="0">
                <a:solidFill>
                  <a:srgbClr val="000000"/>
                </a:solidFill>
                <a:ea typeface="ＭＳ Ｐゴシック" pitchFamily="-111" charset="-128"/>
              </a:rPr>
              <a:t>than </a:t>
            </a:r>
            <a:r>
              <a:rPr lang="en-US" altLang="en-US" sz="1800" dirty="0" smtClean="0">
                <a:solidFill>
                  <a:srgbClr val="000000"/>
                </a:solidFill>
                <a:ea typeface="ＭＳ Ｐゴシック" pitchFamily="-111" charset="-128"/>
              </a:rPr>
              <a:t>3 hits? (set up formula, don’t calculate) </a:t>
            </a:r>
          </a:p>
          <a:p>
            <a:pPr marL="342900" indent="-342900">
              <a:buFont typeface="Wingdings" pitchFamily="-111" charset="2"/>
              <a:buAutoNum type="alphaLcParenBoth"/>
              <a:defRPr/>
            </a:pPr>
            <a:endParaRPr lang="en-US" altLang="en-US" sz="1800" dirty="0">
              <a:solidFill>
                <a:srgbClr val="000000"/>
              </a:solidFill>
              <a:ea typeface="ＭＳ Ｐゴシック" pitchFamily="-111" charset="-128"/>
            </a:endParaRPr>
          </a:p>
          <a:p>
            <a:pPr marL="342900" indent="-342900">
              <a:buFont typeface="Wingdings" pitchFamily="-111" charset="2"/>
              <a:buAutoNum type="alphaLcParenBoth"/>
              <a:defRPr/>
            </a:pPr>
            <a:r>
              <a:rPr lang="en-US" altLang="en-US" sz="1800" dirty="0">
                <a:solidFill>
                  <a:srgbClr val="000000"/>
                </a:solidFill>
                <a:ea typeface="ＭＳ Ｐゴシック" pitchFamily="-111" charset="-128"/>
              </a:rPr>
              <a:t>l</a:t>
            </a:r>
            <a:r>
              <a:rPr lang="en-US" altLang="en-US" sz="1800" dirty="0" smtClean="0">
                <a:solidFill>
                  <a:srgbClr val="000000"/>
                </a:solidFill>
                <a:ea typeface="ＭＳ Ｐゴシック" pitchFamily="-111" charset="-128"/>
              </a:rPr>
              <a:t>ess than 3 </a:t>
            </a:r>
            <a:r>
              <a:rPr lang="en-US" altLang="en-US" sz="1800" dirty="0">
                <a:solidFill>
                  <a:srgbClr val="000000"/>
                </a:solidFill>
                <a:ea typeface="ＭＳ Ｐゴシック" pitchFamily="-111" charset="-128"/>
              </a:rPr>
              <a:t>misses</a:t>
            </a:r>
            <a:r>
              <a:rPr lang="en-US" altLang="en-US" sz="1800" dirty="0" smtClean="0">
                <a:solidFill>
                  <a:srgbClr val="000000"/>
                </a:solidFill>
                <a:ea typeface="ＭＳ Ｐゴシック" pitchFamily="-111" charset="-128"/>
              </a:rPr>
              <a:t>? (</a:t>
            </a:r>
            <a:r>
              <a:rPr lang="en-US" altLang="en-US" sz="1800" dirty="0">
                <a:solidFill>
                  <a:srgbClr val="000000"/>
                </a:solidFill>
                <a:ea typeface="ＭＳ Ｐゴシック" pitchFamily="-111" charset="-128"/>
              </a:rPr>
              <a:t>set up formula, don’t calculate) </a:t>
            </a:r>
            <a:endParaRPr lang="en-US" altLang="en-US" sz="1800" b="1" dirty="0" smtClean="0">
              <a:solidFill>
                <a:srgbClr val="000000"/>
              </a:solidFill>
              <a:ea typeface="ＭＳ Ｐゴシック" pitchFamily="-111" charset="-12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>
          <a:xfrm>
            <a:off x="498475" y="484188"/>
            <a:ext cx="7681913" cy="1116012"/>
          </a:xfrm>
        </p:spPr>
        <p:txBody>
          <a:bodyPr/>
          <a:lstStyle/>
          <a:p>
            <a:pPr eaLnBrk="1" hangingPunct="1"/>
            <a:r>
              <a:rPr lang="en-US" altLang="en-US" sz="2400" b="1" smtClean="0">
                <a:solidFill>
                  <a:srgbClr val="E81F30"/>
                </a:solidFill>
                <a:ea typeface="ＭＳ Ｐゴシック" panose="020B0600070205080204" pitchFamily="34" charset="-128"/>
              </a:rPr>
              <a:t>Section 6.3</a:t>
            </a:r>
            <a:br>
              <a:rPr lang="en-US" altLang="en-US" sz="2400" b="1" smtClean="0">
                <a:solidFill>
                  <a:srgbClr val="E81F30"/>
                </a:solidFill>
                <a:ea typeface="ＭＳ Ｐゴシック" panose="020B0600070205080204" pitchFamily="34" charset="-128"/>
              </a:rPr>
            </a:br>
            <a:r>
              <a:rPr lang="en-US" altLang="en-US" sz="2400" b="1" smtClean="0">
                <a:solidFill>
                  <a:srgbClr val="E81F30"/>
                </a:solidFill>
                <a:ea typeface="ＭＳ Ｐゴシック" panose="020B0600070205080204" pitchFamily="34" charset="-128"/>
              </a:rPr>
              <a:t>Binomial and Geometric Random Variables</a:t>
            </a:r>
          </a:p>
        </p:txBody>
      </p:sp>
      <p:sp>
        <p:nvSpPr>
          <p:cNvPr id="64515" name="Content Placeholder 2"/>
          <p:cNvSpPr>
            <a:spLocks noGrp="1"/>
          </p:cNvSpPr>
          <p:nvPr>
            <p:ph sz="half" idx="2"/>
          </p:nvPr>
        </p:nvSpPr>
        <p:spPr>
          <a:xfrm>
            <a:off x="496888" y="2447925"/>
            <a:ext cx="8402637" cy="4102100"/>
          </a:xfrm>
        </p:spPr>
        <p:txBody>
          <a:bodyPr/>
          <a:lstStyle/>
          <a:p>
            <a:pPr eaLnBrk="1" hangingPunct="1">
              <a:spcAft>
                <a:spcPts val="2400"/>
              </a:spcAft>
              <a:buFont typeface="Wingdings" panose="05000000000000000000" pitchFamily="2" charset="2"/>
              <a:buNone/>
            </a:pPr>
            <a:r>
              <a:rPr lang="en-US" altLang="en-US" sz="200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After this section, you should be able to…</a:t>
            </a:r>
          </a:p>
          <a:p>
            <a:pPr lvl="1" eaLnBrk="1" hangingPunct="1">
              <a:spcAft>
                <a:spcPts val="1200"/>
              </a:spcAft>
              <a:buClr>
                <a:srgbClr val="E81F30"/>
              </a:buClr>
              <a:buFont typeface="Wingdings" panose="05000000000000000000" pitchFamily="2" charset="2"/>
              <a:buChar char="ü"/>
            </a:pPr>
            <a:r>
              <a:rPr lang="en-US" altLang="en-US" sz="200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DETERMINE whether the conditions for a binomial setting are met</a:t>
            </a:r>
          </a:p>
          <a:p>
            <a:pPr lvl="1" eaLnBrk="1" hangingPunct="1">
              <a:spcAft>
                <a:spcPts val="1200"/>
              </a:spcAft>
              <a:buClr>
                <a:srgbClr val="E81F30"/>
              </a:buClr>
              <a:buFont typeface="Wingdings" panose="05000000000000000000" pitchFamily="2" charset="2"/>
              <a:buChar char="ü"/>
            </a:pPr>
            <a:r>
              <a:rPr lang="en-US" altLang="en-US" sz="200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COMPUTE and INTERPRET probabilities involving binomial random variables</a:t>
            </a:r>
          </a:p>
          <a:p>
            <a:pPr lvl="1" eaLnBrk="1" hangingPunct="1">
              <a:spcAft>
                <a:spcPts val="1200"/>
              </a:spcAft>
              <a:buClr>
                <a:srgbClr val="E81F30"/>
              </a:buClr>
              <a:buFont typeface="Wingdings" panose="05000000000000000000" pitchFamily="2" charset="2"/>
              <a:buChar char="ü"/>
            </a:pPr>
            <a:r>
              <a:rPr lang="en-US" altLang="en-US" sz="200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CALCULATE the mean and standard deviation of a binomial random variable and INTERPRET these values in context</a:t>
            </a:r>
          </a:p>
          <a:p>
            <a:pPr lvl="1" eaLnBrk="1" hangingPunct="1">
              <a:spcAft>
                <a:spcPts val="1200"/>
              </a:spcAft>
              <a:buClr>
                <a:srgbClr val="E81F30"/>
              </a:buClr>
              <a:buFont typeface="Wingdings" panose="05000000000000000000" pitchFamily="2" charset="2"/>
              <a:buChar char="ü"/>
            </a:pPr>
            <a:r>
              <a:rPr lang="en-US" altLang="en-US" sz="200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CALCULATE probabilities involving geometric random variables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96888" y="2070100"/>
            <a:ext cx="7683500" cy="323850"/>
          </a:xfrm>
        </p:spPr>
        <p:txBody>
          <a:bodyPr/>
          <a:lstStyle/>
          <a:p>
            <a:pPr algn="l" eaLnBrk="1" hangingPunct="1">
              <a:spcBef>
                <a:spcPct val="0"/>
              </a:spcBef>
              <a:buFont typeface="Wingdings" pitchFamily="-111" charset="2"/>
              <a:buNone/>
              <a:defRPr/>
            </a:pPr>
            <a:r>
              <a:rPr lang="en-US" b="1" smtClean="0">
                <a:ea typeface="ＭＳ Ｐゴシック" pitchFamily="-111" charset="-128"/>
              </a:rPr>
              <a:t>Learning Objectives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3201988" y="-2220912"/>
            <a:ext cx="2212975" cy="7375525"/>
          </a:xfrm>
        </p:spPr>
        <p:txBody>
          <a:bodyPr/>
          <a:lstStyle/>
          <a:p>
            <a:pPr eaLnBrk="1" hangingPunct="1"/>
            <a:r>
              <a:rPr lang="en-US" altLang="en-US" sz="2400" b="1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Mean and Standard Deviation of a Binomial Distribution</a:t>
            </a:r>
            <a:endParaRPr lang="en-US" altLang="en-US" sz="2400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60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We describe the probability distribution of a binomial random variable just like any other distribution – by looking at the shape, center, and spread. Consider the probability distribution of </a:t>
            </a:r>
            <a:r>
              <a:rPr lang="en-US" altLang="en-US" sz="1600" i="1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X</a:t>
            </a:r>
            <a:r>
              <a:rPr lang="en-US" altLang="en-US" sz="160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 = number of children with type O blood in a family with 5 children.</a:t>
            </a:r>
          </a:p>
        </p:txBody>
      </p:sp>
      <p:sp>
        <p:nvSpPr>
          <p:cNvPr id="65539" name="Vertical Title 1"/>
          <p:cNvSpPr>
            <a:spLocks noGrp="1"/>
          </p:cNvSpPr>
          <p:nvPr>
            <p:ph type="title" orient="vert"/>
          </p:nvPr>
        </p:nvSpPr>
        <p:spPr>
          <a:xfrm>
            <a:off x="8135938" y="954088"/>
            <a:ext cx="681037" cy="5903912"/>
          </a:xfrm>
        </p:spPr>
        <p:txBody>
          <a:bodyPr/>
          <a:lstStyle/>
          <a:p>
            <a:pPr eaLnBrk="1" hangingPunct="1"/>
            <a:r>
              <a:rPr lang="en-US" altLang="en-US" sz="2000" smtClean="0">
                <a:solidFill>
                  <a:srgbClr val="E81F30"/>
                </a:solidFill>
                <a:ea typeface="ＭＳ Ｐゴシック" panose="020B0600070205080204" pitchFamily="34" charset="-128"/>
              </a:rPr>
              <a:t>Binomial and Geometric Random Variables</a:t>
            </a:r>
          </a:p>
        </p:txBody>
      </p:sp>
      <p:pic>
        <p:nvPicPr>
          <p:cNvPr id="65540" name="Picture 5" descr="F6.15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38" y="3052763"/>
            <a:ext cx="3136900" cy="220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6" name="TextBox 8"/>
          <p:cNvSpPr txBox="1">
            <a:spLocks noChangeArrowheads="1"/>
          </p:cNvSpPr>
          <p:nvPr/>
        </p:nvSpPr>
        <p:spPr bwMode="auto">
          <a:xfrm>
            <a:off x="3454400" y="3030538"/>
            <a:ext cx="500221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ts val="600"/>
              </a:spcBef>
              <a:buClr>
                <a:srgbClr val="C7EEEC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ts val="600"/>
              </a:spcBef>
              <a:buClr>
                <a:srgbClr val="C7EEEC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chemeClr val="tx1"/>
                </a:solidFill>
              </a:rPr>
              <a:t>Shape</a:t>
            </a:r>
            <a:r>
              <a:rPr lang="en-US" altLang="en-US" sz="1600">
                <a:solidFill>
                  <a:schemeClr val="tx1"/>
                </a:solidFill>
              </a:rPr>
              <a:t>: The probability distribution of </a:t>
            </a:r>
            <a:r>
              <a:rPr lang="en-US" altLang="en-US" sz="1600" i="1">
                <a:solidFill>
                  <a:schemeClr val="tx1"/>
                </a:solidFill>
              </a:rPr>
              <a:t>X</a:t>
            </a:r>
            <a:r>
              <a:rPr lang="en-US" altLang="en-US" sz="1600">
                <a:solidFill>
                  <a:schemeClr val="tx1"/>
                </a:solidFill>
              </a:rPr>
              <a:t> is skewed to the right. It is more likely to have 0, 1, or 2 children with type O blood than a larger value.</a:t>
            </a:r>
            <a:endParaRPr lang="en-US" altLang="en-US" sz="1600" b="1">
              <a:solidFill>
                <a:schemeClr val="tx1"/>
              </a:solidFill>
            </a:endParaRPr>
          </a:p>
        </p:txBody>
      </p:sp>
      <p:sp>
        <p:nvSpPr>
          <p:cNvPr id="32777" name="TextBox 9"/>
          <p:cNvSpPr txBox="1">
            <a:spLocks noChangeArrowheads="1"/>
          </p:cNvSpPr>
          <p:nvPr/>
        </p:nvSpPr>
        <p:spPr bwMode="auto">
          <a:xfrm>
            <a:off x="3454400" y="3927475"/>
            <a:ext cx="5002213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ts val="600"/>
              </a:spcBef>
              <a:buClr>
                <a:srgbClr val="C7EEEC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ts val="600"/>
              </a:spcBef>
              <a:buClr>
                <a:srgbClr val="C7EEEC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chemeClr val="tx1"/>
                </a:solidFill>
              </a:rPr>
              <a:t>Center</a:t>
            </a:r>
            <a:r>
              <a:rPr lang="en-US" altLang="en-US" sz="1600">
                <a:solidFill>
                  <a:schemeClr val="tx1"/>
                </a:solidFill>
              </a:rPr>
              <a:t>: The median number of children with type O blood is 1.  Based on our formula for the mean:</a:t>
            </a:r>
            <a:endParaRPr lang="en-US" altLang="en-US" sz="1600" b="1">
              <a:solidFill>
                <a:schemeClr val="tx1"/>
              </a:solidFill>
            </a:endParaRPr>
          </a:p>
        </p:txBody>
      </p:sp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3560763" y="4568825"/>
          <a:ext cx="4716462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85" name="Equation" r:id="rId4" imgW="3530600" imgH="457200" progId="Equation.3">
                  <p:embed/>
                </p:oleObj>
              </mc:Choice>
              <mc:Fallback>
                <p:oleObj name="Equation" r:id="rId4" imgW="3530600" imgH="457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0763" y="4568825"/>
                        <a:ext cx="4716462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211138" y="5445125"/>
            <a:ext cx="8245475" cy="704850"/>
            <a:chOff x="211138" y="5445125"/>
            <a:chExt cx="8245475" cy="704850"/>
          </a:xfrm>
        </p:grpSpPr>
        <p:sp>
          <p:nvSpPr>
            <p:cNvPr id="65574" name="TextBox 12"/>
            <p:cNvSpPr txBox="1">
              <a:spLocks noChangeArrowheads="1"/>
            </p:cNvSpPr>
            <p:nvPr/>
          </p:nvSpPr>
          <p:spPr bwMode="auto">
            <a:xfrm>
              <a:off x="211138" y="5445125"/>
              <a:ext cx="2816225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ts val="2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rgbClr val="59595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ts val="600"/>
                </a:spcBef>
                <a:buClr>
                  <a:srgbClr val="C7EEEC"/>
                </a:buClr>
                <a:buSzPct val="75000"/>
                <a:buFont typeface="Wingdings" panose="05000000000000000000" pitchFamily="2" charset="2"/>
                <a:buChar char="n"/>
                <a:defRPr>
                  <a:solidFill>
                    <a:srgbClr val="59595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spcBef>
                  <a:spcPts val="6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>
                  <a:solidFill>
                    <a:srgbClr val="59595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ts val="600"/>
                </a:spcBef>
                <a:buClr>
                  <a:srgbClr val="C7EEEC"/>
                </a:buClr>
                <a:buSzPct val="75000"/>
                <a:buFont typeface="Wingdings" panose="05000000000000000000" pitchFamily="2" charset="2"/>
                <a:buChar char="n"/>
                <a:defRPr>
                  <a:solidFill>
                    <a:srgbClr val="59595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ts val="6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>
                  <a:solidFill>
                    <a:srgbClr val="59595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ts val="6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>
                  <a:solidFill>
                    <a:srgbClr val="59595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ts val="6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>
                  <a:solidFill>
                    <a:srgbClr val="59595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ts val="6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>
                  <a:solidFill>
                    <a:srgbClr val="59595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ts val="6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>
                  <a:solidFill>
                    <a:srgbClr val="59595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tx1"/>
                  </a:solidFill>
                </a:rPr>
                <a:t>Spread:</a:t>
              </a:r>
              <a:r>
                <a:rPr lang="en-US" altLang="en-US" sz="1600">
                  <a:solidFill>
                    <a:schemeClr val="tx1"/>
                  </a:solidFill>
                </a:rPr>
                <a:t> The variance of </a:t>
              </a:r>
              <a:r>
                <a:rPr lang="en-US" altLang="en-US" sz="1600" i="1">
                  <a:solidFill>
                    <a:schemeClr val="tx1"/>
                  </a:solidFill>
                </a:rPr>
                <a:t>X</a:t>
              </a:r>
              <a:r>
                <a:rPr lang="en-US" altLang="en-US" sz="1600">
                  <a:solidFill>
                    <a:schemeClr val="tx1"/>
                  </a:solidFill>
                </a:rPr>
                <a:t> is </a:t>
              </a:r>
              <a:endParaRPr lang="en-US" altLang="en-US" sz="1600" b="1">
                <a:solidFill>
                  <a:schemeClr val="tx1"/>
                </a:solidFill>
              </a:endParaRPr>
            </a:p>
          </p:txBody>
        </p:sp>
        <p:graphicFrame>
          <p:nvGraphicFramePr>
            <p:cNvPr id="65575" name="Object 4"/>
            <p:cNvGraphicFramePr>
              <a:graphicFrameLocks noChangeAspect="1"/>
            </p:cNvGraphicFramePr>
            <p:nvPr/>
          </p:nvGraphicFramePr>
          <p:xfrm>
            <a:off x="3027363" y="5445125"/>
            <a:ext cx="5429250" cy="704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5586" name="Equation" r:id="rId6" imgW="4165600" imgH="508000" progId="Equation.3">
                    <p:embed/>
                  </p:oleObj>
                </mc:Choice>
                <mc:Fallback>
                  <p:oleObj name="Equation" r:id="rId6" imgW="4165600" imgH="50800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27363" y="5445125"/>
                          <a:ext cx="5429250" cy="7048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1038225" y="6272213"/>
            <a:ext cx="4784725" cy="338137"/>
            <a:chOff x="1038908" y="6272214"/>
            <a:chExt cx="4783700" cy="338554"/>
          </a:xfrm>
        </p:grpSpPr>
        <p:sp>
          <p:nvSpPr>
            <p:cNvPr id="65572" name="TextBox 14"/>
            <p:cNvSpPr txBox="1">
              <a:spLocks noChangeArrowheads="1"/>
            </p:cNvSpPr>
            <p:nvPr/>
          </p:nvSpPr>
          <p:spPr bwMode="auto">
            <a:xfrm>
              <a:off x="1038908" y="6272214"/>
              <a:ext cx="295625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ts val="2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rgbClr val="59595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ts val="600"/>
                </a:spcBef>
                <a:buClr>
                  <a:srgbClr val="C7EEEC"/>
                </a:buClr>
                <a:buSzPct val="75000"/>
                <a:buFont typeface="Wingdings" panose="05000000000000000000" pitchFamily="2" charset="2"/>
                <a:buChar char="n"/>
                <a:defRPr>
                  <a:solidFill>
                    <a:srgbClr val="59595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spcBef>
                  <a:spcPts val="6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>
                  <a:solidFill>
                    <a:srgbClr val="59595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ts val="600"/>
                </a:spcBef>
                <a:buClr>
                  <a:srgbClr val="C7EEEC"/>
                </a:buClr>
                <a:buSzPct val="75000"/>
                <a:buFont typeface="Wingdings" panose="05000000000000000000" pitchFamily="2" charset="2"/>
                <a:buChar char="n"/>
                <a:defRPr>
                  <a:solidFill>
                    <a:srgbClr val="59595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ts val="6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>
                  <a:solidFill>
                    <a:srgbClr val="59595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ts val="6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>
                  <a:solidFill>
                    <a:srgbClr val="59595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ts val="6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>
                  <a:solidFill>
                    <a:srgbClr val="59595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ts val="6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>
                  <a:solidFill>
                    <a:srgbClr val="59595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ts val="6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>
                  <a:solidFill>
                    <a:srgbClr val="59595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</a:rPr>
                <a:t>The standard deviation  of </a:t>
              </a:r>
              <a:r>
                <a:rPr lang="en-US" altLang="en-US" sz="1600" i="1">
                  <a:solidFill>
                    <a:schemeClr val="tx1"/>
                  </a:solidFill>
                </a:rPr>
                <a:t>X </a:t>
              </a:r>
              <a:r>
                <a:rPr lang="en-US" altLang="en-US" sz="1600">
                  <a:solidFill>
                    <a:schemeClr val="tx1"/>
                  </a:solidFill>
                </a:rPr>
                <a:t>is</a:t>
              </a:r>
            </a:p>
          </p:txBody>
        </p:sp>
        <p:graphicFrame>
          <p:nvGraphicFramePr>
            <p:cNvPr id="65573" name="Object 3"/>
            <p:cNvGraphicFramePr>
              <a:graphicFrameLocks noChangeAspect="1"/>
            </p:cNvGraphicFramePr>
            <p:nvPr/>
          </p:nvGraphicFramePr>
          <p:xfrm>
            <a:off x="4017620" y="6310313"/>
            <a:ext cx="1804988" cy="3000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5587" name="Equation" r:id="rId8" imgW="1384300" imgH="215900" progId="Equation.3">
                    <p:embed/>
                  </p:oleObj>
                </mc:Choice>
                <mc:Fallback>
                  <p:oleObj name="Equation" r:id="rId8" imgW="1384300" imgH="215900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17620" y="6310313"/>
                          <a:ext cx="1804988" cy="3000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2903538" y="2379663"/>
          <a:ext cx="5429250" cy="609600"/>
        </p:xfrm>
        <a:graphic>
          <a:graphicData uri="http://schemas.openxmlformats.org/drawingml/2006/table">
            <a:tbl>
              <a:tblPr/>
              <a:tblGrid>
                <a:gridCol w="536575"/>
                <a:gridCol w="815975"/>
                <a:gridCol w="814387"/>
                <a:gridCol w="815975"/>
                <a:gridCol w="815975"/>
                <a:gridCol w="814388"/>
                <a:gridCol w="815975"/>
              </a:tblGrid>
              <a:tr h="185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1" charset="0"/>
                          <a:ea typeface="ＭＳ Ｐゴシック" pitchFamily="-111" charset="-128"/>
                          <a:cs typeface="Times New Roman" pitchFamily="-111" charset="0"/>
                        </a:rPr>
                        <a:t>x</a:t>
                      </a:r>
                      <a:r>
                        <a:rPr kumimoji="0" lang="en-US" sz="14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1" charset="0"/>
                          <a:ea typeface="ＭＳ Ｐゴシック" pitchFamily="-111" charset="-128"/>
                          <a:cs typeface="Times New Roman" pitchFamily="-111" charset="0"/>
                        </a:rPr>
                        <a:t>i</a:t>
                      </a:r>
                      <a:endParaRPr kumimoji="0" lang="en-US" sz="14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11" charset="0"/>
                        <a:ea typeface="ＭＳ Ｐゴシック" pitchFamily="-111" charset="-128"/>
                        <a:cs typeface="Times New Roman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790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0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0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790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1" charset="0"/>
                          <a:ea typeface="ＭＳ Ｐゴシック" pitchFamily="-111" charset="-128"/>
                          <a:cs typeface="Times New Roman" pitchFamily="-111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0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0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0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790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1" charset="0"/>
                          <a:ea typeface="ＭＳ Ｐゴシック" pitchFamily="-111" charset="-128"/>
                          <a:cs typeface="Times New Roman" pitchFamily="-111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0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0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0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790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1" charset="0"/>
                          <a:ea typeface="ＭＳ Ｐゴシック" pitchFamily="-111" charset="-128"/>
                          <a:cs typeface="Times New Roman" pitchFamily="-111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0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0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0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790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1" charset="0"/>
                          <a:ea typeface="ＭＳ Ｐゴシック" pitchFamily="-111" charset="-128"/>
                          <a:cs typeface="Times New Roman" pitchFamily="-111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0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0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0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790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1" charset="0"/>
                          <a:ea typeface="ＭＳ Ｐゴシック" pitchFamily="-111" charset="-128"/>
                          <a:cs typeface="Times New Roman" pitchFamily="-111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0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0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0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790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1" charset="0"/>
                          <a:ea typeface="ＭＳ Ｐゴシック" pitchFamily="-111" charset="-128"/>
                          <a:cs typeface="Times New Roman" pitchFamily="-111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0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0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0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790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1" charset="0"/>
                          <a:ea typeface="Zapf Dingbats" pitchFamily="-111" charset="2"/>
                        </a:rPr>
                        <a:t>p</a:t>
                      </a:r>
                      <a:r>
                        <a:rPr kumimoji="0" lang="en-US" sz="14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1" charset="0"/>
                          <a:ea typeface="Zapf Dingbats" pitchFamily="-111" charset="2"/>
                        </a:rPr>
                        <a:t>i</a:t>
                      </a:r>
                      <a:endParaRPr kumimoji="0" lang="en-US" sz="1400" b="1" i="1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11" charset="0"/>
                        <a:ea typeface="ＭＳ Ｐゴシック" pitchFamily="-111" charset="-128"/>
                        <a:cs typeface="Times New Roman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790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0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790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0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01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1" charset="0"/>
                          <a:ea typeface="ＭＳ Ｐゴシック" pitchFamily="-111" charset="-128"/>
                          <a:cs typeface="Times New Roman" pitchFamily="-111" charset="0"/>
                        </a:rPr>
                        <a:t>0.2373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0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0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790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0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01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1" charset="0"/>
                          <a:ea typeface="ＭＳ Ｐゴシック" pitchFamily="-111" charset="-128"/>
                          <a:cs typeface="Times New Roman" pitchFamily="-111" charset="0"/>
                        </a:rPr>
                        <a:t>0.3955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0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0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790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0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01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1" charset="0"/>
                          <a:ea typeface="Zapf Dingbats" pitchFamily="-111" charset="2"/>
                        </a:rPr>
                        <a:t>0.2637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11" charset="0"/>
                        <a:ea typeface="Zapf Dingbats" pitchFamily="-111" charset="2"/>
                        <a:cs typeface="Times New Roman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790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0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790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0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01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1" charset="0"/>
                          <a:ea typeface="ＭＳ Ｐゴシック" pitchFamily="-111" charset="-128"/>
                          <a:cs typeface="Times New Roman" pitchFamily="-111" charset="0"/>
                        </a:rPr>
                        <a:t>0.0879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0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0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790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0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01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1" charset="0"/>
                          <a:ea typeface="ＭＳ Ｐゴシック" pitchFamily="-111" charset="-128"/>
                          <a:cs typeface="Times New Roman" pitchFamily="-111" charset="0"/>
                        </a:rPr>
                        <a:t>0.0147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0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0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790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0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01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1" charset="0"/>
                          <a:ea typeface="Zapf Dingbats" pitchFamily="-111" charset="2"/>
                        </a:rPr>
                        <a:t>0.00098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11" charset="0"/>
                        <a:ea typeface="Zapf Dingbats" pitchFamily="-111" charset="2"/>
                        <a:cs typeface="Times New Roman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790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0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790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0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01E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6" grpId="0"/>
      <p:bldP spid="3277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2981326" y="-2001838"/>
            <a:ext cx="2794000" cy="7515225"/>
          </a:xfrm>
        </p:spPr>
        <p:txBody>
          <a:bodyPr/>
          <a:lstStyle/>
          <a:p>
            <a:pPr eaLnBrk="1" hangingPunct="1"/>
            <a:r>
              <a:rPr lang="en-US" altLang="en-US" sz="2400" b="1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Mean and Standard Deviation of a Binomial Distribution</a:t>
            </a:r>
            <a:endParaRPr lang="en-US" altLang="en-US" sz="2400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Notice, the mean </a:t>
            </a:r>
            <a:r>
              <a:rPr lang="en-US" altLang="en-US" i="1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µ</a:t>
            </a:r>
            <a:r>
              <a:rPr lang="en-US" altLang="en-US" i="1" baseline="-2500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X</a:t>
            </a:r>
            <a:r>
              <a:rPr lang="en-US" altLang="en-US" i="1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= 1.25 can be found another way. Since each child has a 0.25 chance of inheriting type O blood, we’d expect one-fourth of the 5 children to have this blood type.  That is, </a:t>
            </a:r>
            <a:r>
              <a:rPr lang="en-US" altLang="en-US" i="1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µ</a:t>
            </a:r>
            <a:r>
              <a:rPr lang="en-US" altLang="en-US" i="1" baseline="-2500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X</a:t>
            </a:r>
            <a:r>
              <a:rPr lang="en-US" altLang="en-US" i="1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= 5(0.25) = 1.25. This method can be used to find the mean of any binomial random variable with parameters </a:t>
            </a:r>
            <a:r>
              <a:rPr lang="en-US" altLang="en-US" i="1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n </a:t>
            </a:r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and </a:t>
            </a:r>
            <a:r>
              <a:rPr lang="en-US" altLang="en-US" i="1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p</a:t>
            </a:r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.</a:t>
            </a:r>
            <a:endParaRPr lang="en-US" altLang="en-US" sz="3600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66563" name="Vertical Title 1"/>
          <p:cNvSpPr>
            <a:spLocks noGrp="1"/>
          </p:cNvSpPr>
          <p:nvPr>
            <p:ph type="title" orient="vert"/>
          </p:nvPr>
        </p:nvSpPr>
        <p:spPr>
          <a:xfrm>
            <a:off x="8135938" y="954088"/>
            <a:ext cx="681037" cy="5903912"/>
          </a:xfrm>
        </p:spPr>
        <p:txBody>
          <a:bodyPr/>
          <a:lstStyle/>
          <a:p>
            <a:pPr eaLnBrk="1" hangingPunct="1"/>
            <a:r>
              <a:rPr lang="en-US" altLang="en-US" sz="2000" smtClean="0">
                <a:solidFill>
                  <a:srgbClr val="E81F30"/>
                </a:solidFill>
                <a:ea typeface="ＭＳ Ｐゴシック" panose="020B0600070205080204" pitchFamily="34" charset="-128"/>
              </a:rPr>
              <a:t>Binomial and Geometric Random Variables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92100" y="3556000"/>
            <a:ext cx="7843838" cy="2276475"/>
            <a:chOff x="292100" y="3555386"/>
            <a:chExt cx="7843838" cy="2277089"/>
          </a:xfrm>
        </p:grpSpPr>
        <p:sp>
          <p:nvSpPr>
            <p:cNvPr id="9" name="TextBox 8"/>
            <p:cNvSpPr txBox="1"/>
            <p:nvPr/>
          </p:nvSpPr>
          <p:spPr bwMode="auto">
            <a:xfrm>
              <a:off x="292100" y="3893615"/>
              <a:ext cx="7843838" cy="1938860"/>
            </a:xfrm>
            <a:prstGeom prst="rect">
              <a:avLst/>
            </a:prstGeom>
            <a:solidFill>
              <a:srgbClr val="FAEDB8"/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pPr eaLnBrk="1" hangingPunct="1">
                <a:spcAft>
                  <a:spcPts val="1200"/>
                </a:spcAft>
                <a:defRPr/>
              </a:pPr>
              <a:r>
                <a:rPr lang="en-US" sz="1800" dirty="0" smtClean="0">
                  <a:solidFill>
                    <a:srgbClr val="000000"/>
                  </a:solidFill>
                </a:rPr>
                <a:t>If a count </a:t>
              </a:r>
              <a:r>
                <a:rPr lang="en-US" sz="1800" i="1" dirty="0" smtClean="0">
                  <a:solidFill>
                    <a:srgbClr val="000000"/>
                  </a:solidFill>
                </a:rPr>
                <a:t>X</a:t>
              </a:r>
              <a:r>
                <a:rPr lang="en-US" sz="1800" dirty="0" smtClean="0">
                  <a:solidFill>
                    <a:srgbClr val="000000"/>
                  </a:solidFill>
                </a:rPr>
                <a:t> has the binomial distribution with number of trials </a:t>
              </a:r>
              <a:r>
                <a:rPr lang="en-US" sz="1800" i="1" dirty="0" smtClean="0">
                  <a:solidFill>
                    <a:srgbClr val="000000"/>
                  </a:solidFill>
                </a:rPr>
                <a:t>n </a:t>
              </a:r>
              <a:r>
                <a:rPr lang="en-US" sz="1800" dirty="0" smtClean="0">
                  <a:solidFill>
                    <a:srgbClr val="000000"/>
                  </a:solidFill>
                </a:rPr>
                <a:t>and probability of success </a:t>
              </a:r>
              <a:r>
                <a:rPr lang="en-US" sz="1800" i="1" dirty="0" smtClean="0">
                  <a:solidFill>
                    <a:srgbClr val="000000"/>
                  </a:solidFill>
                </a:rPr>
                <a:t>p</a:t>
              </a:r>
              <a:r>
                <a:rPr lang="en-US" sz="1800" dirty="0" smtClean="0">
                  <a:solidFill>
                    <a:srgbClr val="000000"/>
                  </a:solidFill>
                </a:rPr>
                <a:t>, the </a:t>
              </a:r>
              <a:r>
                <a:rPr lang="en-US" sz="1800" b="1" dirty="0" smtClean="0">
                  <a:solidFill>
                    <a:srgbClr val="000000"/>
                  </a:solidFill>
                </a:rPr>
                <a:t>mean</a:t>
              </a:r>
              <a:r>
                <a:rPr lang="en-US" sz="1800" dirty="0" smtClean="0">
                  <a:solidFill>
                    <a:srgbClr val="000000"/>
                  </a:solidFill>
                </a:rPr>
                <a:t> and </a:t>
              </a:r>
              <a:r>
                <a:rPr lang="en-US" sz="1800" b="1" dirty="0" smtClean="0">
                  <a:solidFill>
                    <a:srgbClr val="000000"/>
                  </a:solidFill>
                </a:rPr>
                <a:t>standard deviation</a:t>
              </a:r>
              <a:r>
                <a:rPr lang="en-US" sz="1800" dirty="0" smtClean="0">
                  <a:solidFill>
                    <a:srgbClr val="000000"/>
                  </a:solidFill>
                </a:rPr>
                <a:t> of </a:t>
              </a:r>
              <a:r>
                <a:rPr lang="en-US" sz="1800" i="1" dirty="0" smtClean="0">
                  <a:solidFill>
                    <a:srgbClr val="000000"/>
                  </a:solidFill>
                </a:rPr>
                <a:t>X </a:t>
              </a:r>
              <a:r>
                <a:rPr lang="en-US" sz="1800" dirty="0" smtClean="0">
                  <a:solidFill>
                    <a:srgbClr val="000000"/>
                  </a:solidFill>
                </a:rPr>
                <a:t>are</a:t>
              </a:r>
            </a:p>
            <a:p>
              <a:pPr eaLnBrk="1" hangingPunct="1">
                <a:spcAft>
                  <a:spcPts val="1200"/>
                </a:spcAft>
                <a:defRPr/>
              </a:pPr>
              <a:endParaRPr lang="en-US" sz="1800" dirty="0" smtClean="0">
                <a:solidFill>
                  <a:srgbClr val="000000"/>
                </a:solidFill>
              </a:endParaRPr>
            </a:p>
            <a:p>
              <a:pPr eaLnBrk="1" hangingPunct="1">
                <a:spcAft>
                  <a:spcPts val="1200"/>
                </a:spcAft>
                <a:defRPr/>
              </a:pPr>
              <a:endParaRPr lang="en-US" sz="1800" dirty="0" smtClean="0">
                <a:solidFill>
                  <a:srgbClr val="000000"/>
                </a:solidFill>
              </a:endParaRPr>
            </a:p>
            <a:p>
              <a:pPr eaLnBrk="1" hangingPunct="1">
                <a:spcAft>
                  <a:spcPts val="1200"/>
                </a:spcAft>
                <a:defRPr/>
              </a:pPr>
              <a:endParaRPr lang="en-US" sz="18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757590" y="3555386"/>
              <a:ext cx="6896297" cy="338554"/>
            </a:xfrm>
            <a:prstGeom prst="rect">
              <a:avLst/>
            </a:prstGeom>
            <a:solidFill>
              <a:schemeClr val="tx2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/>
                <a:t>Mean and Standard Deviation of a Binomial Random Variable</a:t>
              </a:r>
            </a:p>
          </p:txBody>
        </p:sp>
        <p:graphicFrame>
          <p:nvGraphicFramePr>
            <p:cNvPr id="66571" name="Object 2"/>
            <p:cNvGraphicFramePr>
              <a:graphicFrameLocks noChangeAspect="1"/>
            </p:cNvGraphicFramePr>
            <p:nvPr/>
          </p:nvGraphicFramePr>
          <p:xfrm>
            <a:off x="3332163" y="4740275"/>
            <a:ext cx="1990725" cy="8969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6575" name="Equation" r:id="rId3" imgW="1016000" imgH="457200" progId="Equation.3">
                    <p:embed/>
                  </p:oleObj>
                </mc:Choice>
                <mc:Fallback>
                  <p:oleObj name="Equation" r:id="rId3" imgW="1016000" imgH="45720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32163" y="4740275"/>
                          <a:ext cx="1990725" cy="8969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6565" name="TextBox 17"/>
          <p:cNvSpPr txBox="1">
            <a:spLocks noChangeArrowheads="1"/>
          </p:cNvSpPr>
          <p:nvPr/>
        </p:nvSpPr>
        <p:spPr bwMode="auto">
          <a:xfrm>
            <a:off x="893763" y="583247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2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ts val="600"/>
              </a:spcBef>
              <a:buClr>
                <a:srgbClr val="C7EEEC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ts val="600"/>
              </a:spcBef>
              <a:buClr>
                <a:srgbClr val="C7EEEC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92100" y="5986463"/>
            <a:ext cx="79375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ts val="600"/>
              </a:spcBef>
              <a:buClr>
                <a:srgbClr val="C7EEEC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ts val="600"/>
              </a:spcBef>
              <a:buClr>
                <a:srgbClr val="C7EEEC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 u="sng">
                <a:solidFill>
                  <a:srgbClr val="E81F30"/>
                </a:solidFill>
              </a:rPr>
              <a:t>Note:</a:t>
            </a:r>
            <a:r>
              <a:rPr lang="en-US" altLang="en-US" sz="1800" b="1" i="1">
                <a:solidFill>
                  <a:srgbClr val="E81F30"/>
                </a:solidFill>
              </a:rPr>
              <a:t> These formulas work ONLY for binomial distributions. 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>
                <a:solidFill>
                  <a:srgbClr val="E81F30"/>
                </a:solidFill>
              </a:rPr>
              <a:t>They can’t be used for other distributions!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3771901" y="-2790825"/>
            <a:ext cx="1954212" cy="8256587"/>
          </a:xfrm>
        </p:spPr>
        <p:txBody>
          <a:bodyPr/>
          <a:lstStyle/>
          <a:p>
            <a:pPr eaLnBrk="1" hangingPunct="1"/>
            <a:r>
              <a:rPr lang="en-US" altLang="en-US" sz="2400" b="1" smtClean="0">
                <a:solidFill>
                  <a:srgbClr val="E81F30"/>
                </a:solidFill>
                <a:ea typeface="ＭＳ Ｐゴシック" panose="020B0600070205080204" pitchFamily="34" charset="-128"/>
              </a:rPr>
              <a:t>Example: Bottled Water versus Tap Water</a:t>
            </a:r>
            <a:endParaRPr lang="en-US" altLang="en-US" sz="2400" smtClean="0">
              <a:solidFill>
                <a:srgbClr val="E81F30"/>
              </a:solidFill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60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Mr. Nicol’s 21 AP Statistics students did the Activity on page 340, in which each tasted 3 cups of water, two with tap water and one with bottled water. If we assume the students in his class </a:t>
            </a:r>
            <a:r>
              <a:rPr lang="en-US" altLang="en-US" sz="1600" i="1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cannot</a:t>
            </a:r>
            <a:r>
              <a:rPr lang="en-US" altLang="en-US" sz="160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 tell tap water from bottled water, then each has a 1/3 chance of correctly identifying the different type of water by guessing.  Let </a:t>
            </a:r>
            <a:r>
              <a:rPr lang="en-US" altLang="en-US" sz="1600" i="1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X</a:t>
            </a:r>
            <a:r>
              <a:rPr lang="en-US" altLang="en-US" sz="160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 = the number of students who correctly identify the cup containing the different type of water.</a:t>
            </a:r>
          </a:p>
        </p:txBody>
      </p:sp>
      <p:sp>
        <p:nvSpPr>
          <p:cNvPr id="67587" name="TextBox 11"/>
          <p:cNvSpPr txBox="1">
            <a:spLocks noChangeArrowheads="1"/>
          </p:cNvSpPr>
          <p:nvPr/>
        </p:nvSpPr>
        <p:spPr bwMode="auto">
          <a:xfrm>
            <a:off x="357188" y="2311400"/>
            <a:ext cx="49037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2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ts val="600"/>
              </a:spcBef>
              <a:buClr>
                <a:srgbClr val="C7EEEC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ts val="600"/>
              </a:spcBef>
              <a:buClr>
                <a:srgbClr val="C7EEEC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chemeClr val="tx1"/>
                </a:solidFill>
              </a:rPr>
              <a:t>Find the mean and standard deviation of </a:t>
            </a:r>
            <a:r>
              <a:rPr lang="en-US" altLang="en-US" sz="1800" b="1" i="1">
                <a:solidFill>
                  <a:schemeClr val="tx1"/>
                </a:solidFill>
              </a:rPr>
              <a:t>X</a:t>
            </a:r>
            <a:r>
              <a:rPr lang="en-US" altLang="en-US" sz="1800" b="1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7588" name="TextBox 14"/>
          <p:cNvSpPr txBox="1">
            <a:spLocks noChangeArrowheads="1"/>
          </p:cNvSpPr>
          <p:nvPr/>
        </p:nvSpPr>
        <p:spPr bwMode="auto">
          <a:xfrm>
            <a:off x="357188" y="2719388"/>
            <a:ext cx="864235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ts val="600"/>
              </a:spcBef>
              <a:buClr>
                <a:srgbClr val="C7EEEC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ts val="600"/>
              </a:spcBef>
              <a:buClr>
                <a:srgbClr val="C7EEEC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Since </a:t>
            </a:r>
            <a:r>
              <a:rPr lang="en-US" altLang="en-US" sz="1800" i="1">
                <a:solidFill>
                  <a:schemeClr val="tx1"/>
                </a:solidFill>
              </a:rPr>
              <a:t>X</a:t>
            </a:r>
            <a:r>
              <a:rPr lang="en-US" altLang="en-US" sz="1800">
                <a:solidFill>
                  <a:schemeClr val="tx1"/>
                </a:solidFill>
              </a:rPr>
              <a:t> is a binomial random variable with parameters </a:t>
            </a:r>
            <a:r>
              <a:rPr lang="en-US" altLang="en-US" sz="1800" i="1">
                <a:solidFill>
                  <a:schemeClr val="tx1"/>
                </a:solidFill>
              </a:rPr>
              <a:t>n</a:t>
            </a:r>
            <a:r>
              <a:rPr lang="en-US" altLang="en-US" sz="1800">
                <a:solidFill>
                  <a:schemeClr val="tx1"/>
                </a:solidFill>
              </a:rPr>
              <a:t> = 21 and </a:t>
            </a:r>
            <a:r>
              <a:rPr lang="en-US" altLang="en-US" sz="1800" i="1">
                <a:solidFill>
                  <a:schemeClr val="tx1"/>
                </a:solidFill>
              </a:rPr>
              <a:t>p</a:t>
            </a:r>
            <a:r>
              <a:rPr lang="en-US" altLang="en-US" sz="1800">
                <a:solidFill>
                  <a:schemeClr val="tx1"/>
                </a:solidFill>
              </a:rPr>
              <a:t> = 1/3, we can use the formulas for the mean and standard deviation of a binomial random variable.</a:t>
            </a:r>
          </a:p>
        </p:txBody>
      </p:sp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792163" y="3641725"/>
          <a:ext cx="1990725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03" name="Equation" r:id="rId3" imgW="1016000" imgH="406400" progId="Equation.3">
                  <p:embed/>
                </p:oleObj>
              </mc:Choice>
              <mc:Fallback>
                <p:oleObj name="Equation" r:id="rId3" imgW="1016000" imgH="406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163" y="3641725"/>
                        <a:ext cx="1990725" cy="798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5057775" y="3511550"/>
          <a:ext cx="3235325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04" name="Equation" r:id="rId5" imgW="1651000" imgH="482600" progId="Equation.3">
                  <p:embed/>
                </p:oleObj>
              </mc:Choice>
              <mc:Fallback>
                <p:oleObj name="Equation" r:id="rId5" imgW="1651000" imgH="482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7775" y="3511550"/>
                        <a:ext cx="3235325" cy="94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3" name="TextBox 16"/>
          <p:cNvSpPr txBox="1">
            <a:spLocks noChangeArrowheads="1"/>
          </p:cNvSpPr>
          <p:nvPr/>
        </p:nvSpPr>
        <p:spPr bwMode="auto">
          <a:xfrm>
            <a:off x="357188" y="4778135"/>
            <a:ext cx="3832225" cy="923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sz="1800" smtClean="0">
                <a:solidFill>
                  <a:srgbClr val="000000"/>
                </a:solidFill>
              </a:rPr>
              <a:t>We’d expect about one-third of his 21 students, about 7, to guess correctly.</a:t>
            </a:r>
          </a:p>
        </p:txBody>
      </p:sp>
      <p:sp>
        <p:nvSpPr>
          <p:cNvPr id="34824" name="TextBox 17"/>
          <p:cNvSpPr txBox="1">
            <a:spLocks noChangeArrowheads="1"/>
          </p:cNvSpPr>
          <p:nvPr/>
        </p:nvSpPr>
        <p:spPr bwMode="auto">
          <a:xfrm>
            <a:off x="4833938" y="4696496"/>
            <a:ext cx="3832225" cy="17541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If the activity were repeated many times with groups of 21 students who were just guessing, the number of correct identifications would differ from 7 by an average of 2.16.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363538" y="2982913"/>
            <a:ext cx="7937500" cy="1905000"/>
            <a:chOff x="362857" y="2983498"/>
            <a:chExt cx="7937500" cy="1904867"/>
          </a:xfrm>
        </p:grpSpPr>
        <p:grpSp>
          <p:nvGrpSpPr>
            <p:cNvPr id="68627" name="Group 19"/>
            <p:cNvGrpSpPr>
              <a:grpSpLocks/>
            </p:cNvGrpSpPr>
            <p:nvPr/>
          </p:nvGrpSpPr>
          <p:grpSpPr bwMode="auto">
            <a:xfrm>
              <a:off x="6712858" y="2983498"/>
              <a:ext cx="1528036" cy="1087562"/>
              <a:chOff x="6712858" y="2983498"/>
              <a:chExt cx="1528036" cy="108756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7476876" y="2983498"/>
                <a:ext cx="764018" cy="338554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6712858" y="3732506"/>
                <a:ext cx="764018" cy="338554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68628" name="TextBox 15"/>
            <p:cNvSpPr txBox="1">
              <a:spLocks noChangeArrowheads="1"/>
            </p:cNvSpPr>
            <p:nvPr/>
          </p:nvSpPr>
          <p:spPr bwMode="auto">
            <a:xfrm>
              <a:off x="362857" y="4303589"/>
              <a:ext cx="7937500" cy="584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ts val="2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rgbClr val="59595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ts val="600"/>
                </a:spcBef>
                <a:buClr>
                  <a:srgbClr val="C7EEEC"/>
                </a:buClr>
                <a:buSzPct val="75000"/>
                <a:buFont typeface="Wingdings" panose="05000000000000000000" pitchFamily="2" charset="2"/>
                <a:buChar char="n"/>
                <a:defRPr>
                  <a:solidFill>
                    <a:srgbClr val="59595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spcBef>
                  <a:spcPts val="6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>
                  <a:solidFill>
                    <a:srgbClr val="59595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ts val="600"/>
                </a:spcBef>
                <a:buClr>
                  <a:srgbClr val="C7EEEC"/>
                </a:buClr>
                <a:buSzPct val="75000"/>
                <a:buFont typeface="Wingdings" panose="05000000000000000000" pitchFamily="2" charset="2"/>
                <a:buChar char="n"/>
                <a:defRPr>
                  <a:solidFill>
                    <a:srgbClr val="59595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ts val="6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>
                  <a:solidFill>
                    <a:srgbClr val="59595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ts val="6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>
                  <a:solidFill>
                    <a:srgbClr val="59595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ts val="6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>
                  <a:solidFill>
                    <a:srgbClr val="59595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ts val="6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>
                  <a:solidFill>
                    <a:srgbClr val="59595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ts val="6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>
                  <a:solidFill>
                    <a:srgbClr val="59595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</a:rPr>
                <a:t>In practice, the binomial distribution gives a good approximation as long as we don’t sample more than 10% of the population.</a:t>
              </a:r>
            </a:p>
          </p:txBody>
        </p:sp>
      </p:grpSp>
      <p:sp>
        <p:nvSpPr>
          <p:cNvPr id="68611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2981326" y="-2001838"/>
            <a:ext cx="2794000" cy="7515225"/>
          </a:xfrm>
        </p:spPr>
        <p:txBody>
          <a:bodyPr/>
          <a:lstStyle/>
          <a:p>
            <a:pPr eaLnBrk="1" hangingPunct="1"/>
            <a:r>
              <a:rPr lang="en-US" altLang="en-US" sz="2400" b="1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Binomial Distributions in Statistical Sampling</a:t>
            </a:r>
            <a:endParaRPr lang="en-US" altLang="en-US" sz="2400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80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The binomial distributions are important in statistics when we want to make inferences about the proportion </a:t>
            </a:r>
            <a:r>
              <a:rPr lang="en-US" altLang="en-US" sz="1800" i="1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p</a:t>
            </a:r>
            <a:r>
              <a:rPr lang="en-US" altLang="en-US" sz="180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 of successes in a population.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60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Suppose 10% of CDs have defective copy-protection schemes that can harm computers. A music distributor inspects an SRS of 10 CDs from a shipment of 10,000.  Let </a:t>
            </a:r>
            <a:r>
              <a:rPr lang="en-US" altLang="en-US" sz="1600" i="1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X </a:t>
            </a:r>
            <a:r>
              <a:rPr lang="en-US" altLang="en-US" sz="160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= number of defective CDs.  </a:t>
            </a:r>
            <a:r>
              <a:rPr lang="en-US" altLang="en-US" sz="1600" b="1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What is </a:t>
            </a:r>
            <a:r>
              <a:rPr lang="en-US" altLang="en-US" sz="1600" b="1" i="1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P</a:t>
            </a:r>
            <a:r>
              <a:rPr lang="en-US" altLang="en-US" sz="1600" b="1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(</a:t>
            </a:r>
            <a:r>
              <a:rPr lang="en-US" altLang="en-US" sz="1600" b="1" i="1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X </a:t>
            </a:r>
            <a:r>
              <a:rPr lang="en-US" altLang="en-US" sz="1600" b="1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= 0)? </a:t>
            </a:r>
            <a:r>
              <a:rPr lang="en-US" altLang="en-US" sz="1600" i="1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Note, this is not quite a binomial setting.  Why?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1600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68612" name="Vertical Title 1"/>
          <p:cNvSpPr>
            <a:spLocks noGrp="1"/>
          </p:cNvSpPr>
          <p:nvPr>
            <p:ph type="title" orient="vert"/>
          </p:nvPr>
        </p:nvSpPr>
        <p:spPr>
          <a:xfrm>
            <a:off x="8135938" y="954088"/>
            <a:ext cx="681037" cy="5903912"/>
          </a:xfrm>
        </p:spPr>
        <p:txBody>
          <a:bodyPr/>
          <a:lstStyle/>
          <a:p>
            <a:pPr eaLnBrk="1" hangingPunct="1"/>
            <a:r>
              <a:rPr lang="en-US" altLang="en-US" sz="2000" smtClean="0">
                <a:solidFill>
                  <a:srgbClr val="E81F30"/>
                </a:solidFill>
                <a:ea typeface="ＭＳ Ｐゴシック" panose="020B0600070205080204" pitchFamily="34" charset="-128"/>
              </a:rPr>
              <a:t>Binomial and Geometric Random Variables</a:t>
            </a:r>
          </a:p>
        </p:txBody>
      </p:sp>
      <p:sp>
        <p:nvSpPr>
          <p:cNvPr id="68613" name="TextBox 17"/>
          <p:cNvSpPr txBox="1">
            <a:spLocks noChangeArrowheads="1"/>
          </p:cNvSpPr>
          <p:nvPr/>
        </p:nvSpPr>
        <p:spPr bwMode="auto">
          <a:xfrm>
            <a:off x="893763" y="583247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2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ts val="600"/>
              </a:spcBef>
              <a:buClr>
                <a:srgbClr val="C7EEEC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ts val="600"/>
              </a:spcBef>
              <a:buClr>
                <a:srgbClr val="C7EEEC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292100" y="2855913"/>
            <a:ext cx="7880350" cy="593725"/>
            <a:chOff x="292100" y="2855912"/>
            <a:chExt cx="7880125" cy="593725"/>
          </a:xfrm>
        </p:grpSpPr>
        <p:sp>
          <p:nvSpPr>
            <p:cNvPr id="68625" name="Rectangle 11"/>
            <p:cNvSpPr>
              <a:spLocks noChangeArrowheads="1"/>
            </p:cNvSpPr>
            <p:nvPr/>
          </p:nvSpPr>
          <p:spPr bwMode="auto">
            <a:xfrm>
              <a:off x="292100" y="2983498"/>
              <a:ext cx="2340204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ts val="2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rgbClr val="59595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ts val="600"/>
                </a:spcBef>
                <a:buClr>
                  <a:srgbClr val="C7EEEC"/>
                </a:buClr>
                <a:buSzPct val="75000"/>
                <a:buFont typeface="Wingdings" panose="05000000000000000000" pitchFamily="2" charset="2"/>
                <a:buChar char="n"/>
                <a:defRPr>
                  <a:solidFill>
                    <a:srgbClr val="59595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spcBef>
                  <a:spcPts val="6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>
                  <a:solidFill>
                    <a:srgbClr val="59595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ts val="600"/>
                </a:spcBef>
                <a:buClr>
                  <a:srgbClr val="C7EEEC"/>
                </a:buClr>
                <a:buSzPct val="75000"/>
                <a:buFont typeface="Wingdings" panose="05000000000000000000" pitchFamily="2" charset="2"/>
                <a:buChar char="n"/>
                <a:defRPr>
                  <a:solidFill>
                    <a:srgbClr val="59595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ts val="6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>
                  <a:solidFill>
                    <a:srgbClr val="59595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ts val="6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>
                  <a:solidFill>
                    <a:srgbClr val="59595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ts val="6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>
                  <a:solidFill>
                    <a:srgbClr val="59595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ts val="6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>
                  <a:solidFill>
                    <a:srgbClr val="59595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ts val="6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>
                  <a:solidFill>
                    <a:srgbClr val="59595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 typeface="Wingdings" panose="05000000000000000000" pitchFamily="2" charset="2"/>
                <a:buNone/>
              </a:pPr>
              <a:r>
                <a:rPr lang="en-US" altLang="en-US" sz="1600">
                  <a:solidFill>
                    <a:srgbClr val="000000"/>
                  </a:solidFill>
                </a:rPr>
                <a:t>The actual probability is</a:t>
              </a:r>
              <a:endParaRPr lang="en-US" altLang="en-US" sz="2800">
                <a:solidFill>
                  <a:srgbClr val="000000"/>
                </a:solidFill>
              </a:endParaRPr>
            </a:p>
          </p:txBody>
        </p:sp>
        <p:graphicFrame>
          <p:nvGraphicFramePr>
            <p:cNvPr id="68626" name="Object 4"/>
            <p:cNvGraphicFramePr>
              <a:graphicFrameLocks noChangeAspect="1"/>
            </p:cNvGraphicFramePr>
            <p:nvPr/>
          </p:nvGraphicFramePr>
          <p:xfrm>
            <a:off x="2686730" y="2855912"/>
            <a:ext cx="5485495" cy="593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8644" name="Equation" r:id="rId3" imgW="3543300" imgH="355600" progId="Equation.3">
                    <p:embed/>
                  </p:oleObj>
                </mc:Choice>
                <mc:Fallback>
                  <p:oleObj name="Equation" r:id="rId3" imgW="3543300" imgH="35560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86730" y="2855912"/>
                          <a:ext cx="5485495" cy="5937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292100" y="3560763"/>
            <a:ext cx="7185025" cy="742950"/>
            <a:chOff x="292100" y="3560347"/>
            <a:chExt cx="7184776" cy="743242"/>
          </a:xfrm>
        </p:grpSpPr>
        <p:graphicFrame>
          <p:nvGraphicFramePr>
            <p:cNvPr id="68623" name="Object 3"/>
            <p:cNvGraphicFramePr>
              <a:graphicFrameLocks noChangeAspect="1"/>
            </p:cNvGraphicFramePr>
            <p:nvPr/>
          </p:nvGraphicFramePr>
          <p:xfrm>
            <a:off x="3386343" y="3560347"/>
            <a:ext cx="4090533" cy="7432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8645" name="Equation" r:id="rId5" imgW="2451100" imgH="444500" progId="Equation.3">
                    <p:embed/>
                  </p:oleObj>
                </mc:Choice>
                <mc:Fallback>
                  <p:oleObj name="Equation" r:id="rId5" imgW="2451100" imgH="444500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86343" y="3560347"/>
                          <a:ext cx="4090533" cy="74324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8624" name="Rectangle 16"/>
            <p:cNvSpPr>
              <a:spLocks noChangeArrowheads="1"/>
            </p:cNvSpPr>
            <p:nvPr/>
          </p:nvSpPr>
          <p:spPr bwMode="auto">
            <a:xfrm>
              <a:off x="292100" y="3732506"/>
              <a:ext cx="302448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ts val="2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rgbClr val="59595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ts val="600"/>
                </a:spcBef>
                <a:buClr>
                  <a:srgbClr val="C7EEEC"/>
                </a:buClr>
                <a:buSzPct val="75000"/>
                <a:buFont typeface="Wingdings" panose="05000000000000000000" pitchFamily="2" charset="2"/>
                <a:buChar char="n"/>
                <a:defRPr>
                  <a:solidFill>
                    <a:srgbClr val="59595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spcBef>
                  <a:spcPts val="6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>
                  <a:solidFill>
                    <a:srgbClr val="59595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ts val="600"/>
                </a:spcBef>
                <a:buClr>
                  <a:srgbClr val="C7EEEC"/>
                </a:buClr>
                <a:buSzPct val="75000"/>
                <a:buFont typeface="Wingdings" panose="05000000000000000000" pitchFamily="2" charset="2"/>
                <a:buChar char="n"/>
                <a:defRPr>
                  <a:solidFill>
                    <a:srgbClr val="59595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ts val="6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>
                  <a:solidFill>
                    <a:srgbClr val="59595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ts val="6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>
                  <a:solidFill>
                    <a:srgbClr val="59595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ts val="6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>
                  <a:solidFill>
                    <a:srgbClr val="59595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ts val="6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>
                  <a:solidFill>
                    <a:srgbClr val="59595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ts val="6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>
                  <a:solidFill>
                    <a:srgbClr val="59595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 typeface="Wingdings" panose="05000000000000000000" pitchFamily="2" charset="2"/>
                <a:buNone/>
              </a:pPr>
              <a:r>
                <a:rPr lang="en-US" altLang="en-US" sz="1600">
                  <a:solidFill>
                    <a:srgbClr val="000000"/>
                  </a:solidFill>
                </a:rPr>
                <a:t>Using the binomial distribution,</a:t>
              </a:r>
              <a:endParaRPr lang="en-US" alt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292100" y="5038725"/>
            <a:ext cx="7843838" cy="1638300"/>
            <a:chOff x="292100" y="5038203"/>
            <a:chExt cx="7843838" cy="1638345"/>
          </a:xfrm>
        </p:grpSpPr>
        <p:grpSp>
          <p:nvGrpSpPr>
            <p:cNvPr id="68617" name="Group 21"/>
            <p:cNvGrpSpPr>
              <a:grpSpLocks/>
            </p:cNvGrpSpPr>
            <p:nvPr/>
          </p:nvGrpSpPr>
          <p:grpSpPr bwMode="auto">
            <a:xfrm>
              <a:off x="292100" y="5322331"/>
              <a:ext cx="7843838" cy="1354217"/>
              <a:chOff x="292100" y="5322331"/>
              <a:chExt cx="7843838" cy="1354217"/>
            </a:xfrm>
          </p:grpSpPr>
          <p:sp>
            <p:nvSpPr>
              <p:cNvPr id="9" name="TextBox 8"/>
              <p:cNvSpPr txBox="1"/>
              <p:nvPr/>
            </p:nvSpPr>
            <p:spPr bwMode="auto">
              <a:xfrm>
                <a:off x="292100" y="5322374"/>
                <a:ext cx="7843838" cy="1354174"/>
              </a:xfrm>
              <a:prstGeom prst="rect">
                <a:avLst/>
              </a:prstGeom>
              <a:solidFill>
                <a:srgbClr val="FAEDB8"/>
              </a:solidFill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>
                <a:lvl1pPr marL="342900" indent="-3429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pPr eaLnBrk="1" hangingPunct="1">
                  <a:spcAft>
                    <a:spcPts val="1200"/>
                  </a:spcAft>
                  <a:defRPr/>
                </a:pPr>
                <a:r>
                  <a:rPr lang="en-US" sz="1800" dirty="0" smtClean="0">
                    <a:solidFill>
                      <a:srgbClr val="000000"/>
                    </a:solidFill>
                  </a:rPr>
                  <a:t>When taking an SRS of size </a:t>
                </a:r>
                <a:r>
                  <a:rPr lang="en-US" sz="1800" i="1" dirty="0" smtClean="0">
                    <a:solidFill>
                      <a:srgbClr val="000000"/>
                    </a:solidFill>
                  </a:rPr>
                  <a:t>n</a:t>
                </a:r>
                <a:r>
                  <a:rPr lang="en-US" sz="1800" dirty="0" smtClean="0">
                    <a:solidFill>
                      <a:srgbClr val="000000"/>
                    </a:solidFill>
                  </a:rPr>
                  <a:t> from a population of size </a:t>
                </a:r>
                <a:r>
                  <a:rPr lang="en-US" sz="1800" i="1" dirty="0" smtClean="0">
                    <a:solidFill>
                      <a:srgbClr val="000000"/>
                    </a:solidFill>
                  </a:rPr>
                  <a:t>N</a:t>
                </a:r>
                <a:r>
                  <a:rPr lang="en-US" sz="1800" dirty="0" smtClean="0">
                    <a:solidFill>
                      <a:srgbClr val="000000"/>
                    </a:solidFill>
                  </a:rPr>
                  <a:t>, we can use a binomial distribution to model the count of successes in the sample as long as</a:t>
                </a:r>
              </a:p>
              <a:p>
                <a:pPr eaLnBrk="1" hangingPunct="1">
                  <a:spcAft>
                    <a:spcPts val="1200"/>
                  </a:spcAft>
                  <a:defRPr/>
                </a:pPr>
                <a:endParaRPr lang="en-US" sz="1800" dirty="0" smtClean="0">
                  <a:solidFill>
                    <a:srgbClr val="000000"/>
                  </a:solidFill>
                </a:endParaRPr>
              </a:p>
            </p:txBody>
          </p:sp>
          <p:graphicFrame>
            <p:nvGraphicFramePr>
              <p:cNvPr id="68622" name="Object 2"/>
              <p:cNvGraphicFramePr>
                <a:graphicFrameLocks noChangeAspect="1"/>
              </p:cNvGraphicFramePr>
              <p:nvPr/>
            </p:nvGraphicFramePr>
            <p:xfrm>
              <a:off x="1672769" y="5877830"/>
              <a:ext cx="1095375" cy="7239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8646" name="Equation" r:id="rId7" imgW="558800" imgH="368300" progId="Equation.3">
                      <p:embed/>
                    </p:oleObj>
                  </mc:Choice>
                  <mc:Fallback>
                    <p:oleObj name="Equation" r:id="rId7" imgW="558800" imgH="368300" progId="Equation.3">
                      <p:embed/>
                      <p:pic>
                        <p:nvPicPr>
                          <p:cNvPr id="0" name="Object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672769" y="5877830"/>
                            <a:ext cx="1095375" cy="7239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0" name="TextBox 9"/>
            <p:cNvSpPr txBox="1"/>
            <p:nvPr/>
          </p:nvSpPr>
          <p:spPr bwMode="auto">
            <a:xfrm>
              <a:off x="716643" y="5038203"/>
              <a:ext cx="6896297" cy="338554"/>
            </a:xfrm>
            <a:prstGeom prst="rect">
              <a:avLst/>
            </a:prstGeom>
            <a:solidFill>
              <a:schemeClr val="tx2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/>
                <a:t>Sampling Without Replacement Condition</a:t>
              </a: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3559176" y="-2933700"/>
            <a:ext cx="1954212" cy="8256587"/>
          </a:xfrm>
        </p:spPr>
        <p:txBody>
          <a:bodyPr/>
          <a:lstStyle/>
          <a:p>
            <a:pPr marL="0" indent="0" eaLnBrk="1" hangingPunct="1">
              <a:buFont typeface="Wingdings" pitchFamily="-111" charset="2"/>
              <a:buNone/>
              <a:defRPr/>
            </a:pPr>
            <a:r>
              <a:rPr lang="en-US" altLang="en-US" sz="3600" b="1" dirty="0" smtClean="0">
                <a:solidFill>
                  <a:srgbClr val="E81F30"/>
                </a:solidFill>
                <a:ea typeface="ＭＳ Ｐゴシック" pitchFamily="-111" charset="-128"/>
              </a:rPr>
              <a:t>Example</a:t>
            </a:r>
            <a:endParaRPr lang="en-US" altLang="en-US" sz="3600" dirty="0" smtClean="0">
              <a:solidFill>
                <a:srgbClr val="E81F30"/>
              </a:solidFill>
              <a:ea typeface="ＭＳ Ｐゴシック" pitchFamily="-111" charset="-128"/>
            </a:endParaRPr>
          </a:p>
          <a:p>
            <a:pPr>
              <a:buFont typeface="Wingdings" pitchFamily="-111" charset="2"/>
              <a:buNone/>
              <a:defRPr/>
            </a:pPr>
            <a:r>
              <a:rPr lang="en-US" altLang="en-US" sz="2400" dirty="0" smtClean="0">
                <a:solidFill>
                  <a:srgbClr val="000000"/>
                </a:solidFill>
                <a:ea typeface="ＭＳ Ｐゴシック" pitchFamily="-111" charset="-128"/>
              </a:rPr>
              <a:t>A store wants to make sure a delivery of 100 Christmas trees are between the advertised height of 6’-7’.  15% of the trees are not within the height range.  What is the probability that they will find at least 2 trees not within the height range if they take a random sample of 20 trees?</a:t>
            </a:r>
            <a:endParaRPr lang="en-US" altLang="en-US" sz="2400" b="1" dirty="0" smtClean="0">
              <a:solidFill>
                <a:srgbClr val="000000"/>
              </a:solidFill>
              <a:ea typeface="ＭＳ Ｐゴシック" pitchFamily="-11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079424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Custom 6">
      <a:dk1>
        <a:sysClr val="windowText" lastClr="000000"/>
      </a:dk1>
      <a:lt1>
        <a:sysClr val="window" lastClr="FFFFFF"/>
      </a:lt1>
      <a:dk2>
        <a:srgbClr val="1B2F7C"/>
      </a:dk2>
      <a:lt2>
        <a:srgbClr val="FAEDB8"/>
      </a:lt2>
      <a:accent1>
        <a:srgbClr val="A2E3DF"/>
      </a:accent1>
      <a:accent2>
        <a:srgbClr val="D7E9C9"/>
      </a:accent2>
      <a:accent3>
        <a:srgbClr val="E81F30"/>
      </a:accent3>
      <a:accent4>
        <a:srgbClr val="ED5A3A"/>
      </a:accent4>
      <a:accent5>
        <a:srgbClr val="F7901E"/>
      </a:accent5>
      <a:accent6>
        <a:srgbClr val="23B0A9"/>
      </a:accent6>
      <a:hlink>
        <a:srgbClr val="BC5FBC"/>
      </a:hlink>
      <a:folHlink>
        <a:srgbClr val="9775A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iRespondQuestionMaster">
  <a:themeElements>
    <a:clrScheme name="Custom 6">
      <a:dk1>
        <a:sysClr val="windowText" lastClr="000000"/>
      </a:dk1>
      <a:lt1>
        <a:sysClr val="window" lastClr="FFFFFF"/>
      </a:lt1>
      <a:dk2>
        <a:srgbClr val="1B2F7C"/>
      </a:dk2>
      <a:lt2>
        <a:srgbClr val="FAEDB8"/>
      </a:lt2>
      <a:accent1>
        <a:srgbClr val="A2E3DF"/>
      </a:accent1>
      <a:accent2>
        <a:srgbClr val="D7E9C9"/>
      </a:accent2>
      <a:accent3>
        <a:srgbClr val="E81F30"/>
      </a:accent3>
      <a:accent4>
        <a:srgbClr val="ED5A3A"/>
      </a:accent4>
      <a:accent5>
        <a:srgbClr val="F7901E"/>
      </a:accent5>
      <a:accent6>
        <a:srgbClr val="23B0A9"/>
      </a:accent6>
      <a:hlink>
        <a:srgbClr val="BC5FBC"/>
      </a:hlink>
      <a:folHlink>
        <a:srgbClr val="9775A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iRespondGraphMaster">
  <a:themeElements>
    <a:clrScheme name="Custom 6">
      <a:dk1>
        <a:sysClr val="windowText" lastClr="000000"/>
      </a:dk1>
      <a:lt1>
        <a:sysClr val="window" lastClr="FFFFFF"/>
      </a:lt1>
      <a:dk2>
        <a:srgbClr val="1B2F7C"/>
      </a:dk2>
      <a:lt2>
        <a:srgbClr val="FAEDB8"/>
      </a:lt2>
      <a:accent1>
        <a:srgbClr val="A2E3DF"/>
      </a:accent1>
      <a:accent2>
        <a:srgbClr val="D7E9C9"/>
      </a:accent2>
      <a:accent3>
        <a:srgbClr val="E81F30"/>
      </a:accent3>
      <a:accent4>
        <a:srgbClr val="ED5A3A"/>
      </a:accent4>
      <a:accent5>
        <a:srgbClr val="F7901E"/>
      </a:accent5>
      <a:accent6>
        <a:srgbClr val="23B0A9"/>
      </a:accent6>
      <a:hlink>
        <a:srgbClr val="BC5FBC"/>
      </a:hlink>
      <a:folHlink>
        <a:srgbClr val="9775A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10085</TotalTime>
  <Words>800</Words>
  <Application>Microsoft Office PowerPoint</Application>
  <PresentationFormat>On-screen Show (4:3)</PresentationFormat>
  <Paragraphs>61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8" baseType="lpstr">
      <vt:lpstr>MS PGothic</vt:lpstr>
      <vt:lpstr>Arial</vt:lpstr>
      <vt:lpstr>Calibri</vt:lpstr>
      <vt:lpstr>Rockwell</vt:lpstr>
      <vt:lpstr>Times New Roman</vt:lpstr>
      <vt:lpstr>Wingdings</vt:lpstr>
      <vt:lpstr>Zapf Dingbats</vt:lpstr>
      <vt:lpstr>Advantage</vt:lpstr>
      <vt:lpstr>iRespondQuestionMaster</vt:lpstr>
      <vt:lpstr>iRespondGraphMaster</vt:lpstr>
      <vt:lpstr>Equation</vt:lpstr>
      <vt:lpstr>PowerPoint Presentation</vt:lpstr>
      <vt:lpstr>Section 6.3 Binomial and Geometric Random Variables</vt:lpstr>
      <vt:lpstr>Binomial and Geometric Random Variables</vt:lpstr>
      <vt:lpstr>Binomial and Geometric Random Variables</vt:lpstr>
      <vt:lpstr>PowerPoint Presentation</vt:lpstr>
      <vt:lpstr>Binomial and Geometric Random Variables</vt:lpstr>
      <vt:lpstr>PowerPoint Presentation</vt:lpstr>
    </vt:vector>
  </TitlesOfParts>
  <Company>Lakeville Area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Sandy Hinding</dc:creator>
  <cp:lastModifiedBy>Bruce Nicol</cp:lastModifiedBy>
  <cp:revision>297</cp:revision>
  <dcterms:created xsi:type="dcterms:W3CDTF">2010-11-04T14:18:20Z</dcterms:created>
  <dcterms:modified xsi:type="dcterms:W3CDTF">2016-10-13T18:01:30Z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AutoReflect">
    <vt:bool>false</vt:bool>
  </property>
  <property fmtid="{D5CDD505-2E9C-101B-9397-08002B2CF9AE}" pid="5" name="KeepGraph">
    <vt:bool>false</vt:bool>
  </property>
</Properties>
</file>